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4"/>
  </p:notesMasterIdLst>
  <p:handoutMasterIdLst>
    <p:handoutMasterId r:id="rId35"/>
  </p:handoutMasterIdLst>
  <p:sldIdLst>
    <p:sldId id="1225" r:id="rId2"/>
    <p:sldId id="1254" r:id="rId3"/>
    <p:sldId id="1255" r:id="rId4"/>
    <p:sldId id="1256" r:id="rId5"/>
    <p:sldId id="1258" r:id="rId6"/>
    <p:sldId id="1257" r:id="rId7"/>
    <p:sldId id="1227" r:id="rId8"/>
    <p:sldId id="1253" r:id="rId9"/>
    <p:sldId id="1229" r:id="rId10"/>
    <p:sldId id="1230" r:id="rId11"/>
    <p:sldId id="1231" r:id="rId12"/>
    <p:sldId id="1232" r:id="rId13"/>
    <p:sldId id="1233" r:id="rId14"/>
    <p:sldId id="1234" r:id="rId15"/>
    <p:sldId id="1235" r:id="rId16"/>
    <p:sldId id="1236" r:id="rId17"/>
    <p:sldId id="1237" r:id="rId18"/>
    <p:sldId id="1238" r:id="rId19"/>
    <p:sldId id="1239" r:id="rId20"/>
    <p:sldId id="1240" r:id="rId21"/>
    <p:sldId id="1241" r:id="rId22"/>
    <p:sldId id="1242" r:id="rId23"/>
    <p:sldId id="1243" r:id="rId24"/>
    <p:sldId id="1244" r:id="rId25"/>
    <p:sldId id="1245" r:id="rId26"/>
    <p:sldId id="1246" r:id="rId27"/>
    <p:sldId id="1247" r:id="rId28"/>
    <p:sldId id="1248" r:id="rId29"/>
    <p:sldId id="1249" r:id="rId30"/>
    <p:sldId id="1250" r:id="rId31"/>
    <p:sldId id="1251" r:id="rId32"/>
    <p:sldId id="1252" r:id="rId33"/>
  </p:sldIdLst>
  <p:sldSz cx="10058400" cy="77724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3023">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21702"/>
    <a:srgbClr val="740000"/>
    <a:srgbClr val="C4664C"/>
    <a:srgbClr val="F4F6A8"/>
    <a:srgbClr val="FE9B03"/>
    <a:srgbClr val="FFFFFF"/>
    <a:srgbClr val="8CF4EA"/>
    <a:srgbClr val="000000"/>
    <a:srgbClr val="C1CEFF"/>
    <a:srgbClr val="50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24344" autoAdjust="0"/>
  </p:normalViewPr>
  <p:slideViewPr>
    <p:cSldViewPr>
      <p:cViewPr varScale="1">
        <p:scale>
          <a:sx n="16" d="100"/>
          <a:sy n="16" d="100"/>
        </p:scale>
        <p:origin x="1944" y="16"/>
      </p:cViewPr>
      <p:guideLst>
        <p:guide orient="horz" pos="2448"/>
        <p:guide pos="3168"/>
      </p:guideLst>
    </p:cSldViewPr>
  </p:slideViewPr>
  <p:outlineViewPr>
    <p:cViewPr>
      <p:scale>
        <a:sx n="33" d="100"/>
        <a:sy n="33" d="100"/>
      </p:scale>
      <p:origin x="0" y="79452"/>
    </p:cViewPr>
  </p:outlineViewPr>
  <p:notesTextViewPr>
    <p:cViewPr>
      <p:scale>
        <a:sx n="100" d="100"/>
        <a:sy n="100" d="100"/>
      </p:scale>
      <p:origin x="0" y="0"/>
    </p:cViewPr>
  </p:notesTextViewPr>
  <p:sorterViewPr>
    <p:cViewPr varScale="1">
      <p:scale>
        <a:sx n="1" d="1"/>
        <a:sy n="1" d="1"/>
      </p:scale>
      <p:origin x="0" y="-66216"/>
    </p:cViewPr>
  </p:sorterViewPr>
  <p:notesViewPr>
    <p:cSldViewPr>
      <p:cViewPr varScale="1">
        <p:scale>
          <a:sx n="54" d="100"/>
          <a:sy n="54" d="100"/>
        </p:scale>
        <p:origin x="2556" y="72"/>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68325" y="8959850"/>
            <a:ext cx="831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965200">
              <a:defRPr sz="2400">
                <a:solidFill>
                  <a:schemeClr val="tx1"/>
                </a:solidFill>
                <a:latin typeface="Times" panose="02020603050405020304" pitchFamily="18" charset="0"/>
              </a:defRPr>
            </a:lvl1pPr>
            <a:lvl2pPr marL="742950" indent="-285750" defTabSz="965200">
              <a:defRPr sz="2400">
                <a:solidFill>
                  <a:schemeClr val="tx1"/>
                </a:solidFill>
                <a:latin typeface="Times" panose="02020603050405020304" pitchFamily="18" charset="0"/>
              </a:defRPr>
            </a:lvl2pPr>
            <a:lvl3pPr marL="1143000" indent="-228600" defTabSz="965200">
              <a:defRPr sz="2400">
                <a:solidFill>
                  <a:schemeClr val="tx1"/>
                </a:solidFill>
                <a:latin typeface="Times" panose="02020603050405020304" pitchFamily="18" charset="0"/>
              </a:defRPr>
            </a:lvl3pPr>
            <a:lvl4pPr marL="1600200" indent="-228600" defTabSz="965200">
              <a:defRPr sz="2400">
                <a:solidFill>
                  <a:schemeClr val="tx1"/>
                </a:solidFill>
                <a:latin typeface="Times" panose="02020603050405020304" pitchFamily="18" charset="0"/>
              </a:defRPr>
            </a:lvl4pPr>
            <a:lvl5pPr marL="2057400" indent="-228600" defTabSz="965200">
              <a:defRPr sz="2400">
                <a:solidFill>
                  <a:schemeClr val="tx1"/>
                </a:solidFill>
                <a:latin typeface="Times"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panose="02020603050405020304" pitchFamily="18" charset="0"/>
              </a:defRPr>
            </a:lvl9pPr>
          </a:lstStyle>
          <a:p>
            <a:r>
              <a:rPr lang="en-US" sz="1200" dirty="0">
                <a:latin typeface="Arial" panose="020B0604020202020204" pitchFamily="34" charset="0"/>
              </a:rPr>
              <a:t>© </a:t>
            </a:r>
            <a:r>
              <a:rPr lang="en-US" sz="1200" dirty="0" smtClean="0">
                <a:latin typeface="Arial" panose="020B0604020202020204" pitchFamily="34" charset="0"/>
              </a:rPr>
              <a:t>2015, </a:t>
            </a:r>
            <a:r>
              <a:rPr lang="en-US" sz="1200" dirty="0">
                <a:latin typeface="Arial" panose="020B0604020202020204" pitchFamily="34" charset="0"/>
              </a:rPr>
              <a:t>ISA</a:t>
            </a:r>
          </a:p>
          <a:p>
            <a:r>
              <a:rPr lang="en-US" sz="1200" dirty="0">
                <a:latin typeface="Arial" panose="020B0604020202020204" pitchFamily="34" charset="0"/>
              </a:rPr>
              <a:t>EN00 </a:t>
            </a:r>
            <a:r>
              <a:rPr lang="en-US" sz="1200" dirty="0" smtClean="0">
                <a:latin typeface="Arial" panose="020B0604020202020204" pitchFamily="34" charset="0"/>
              </a:rPr>
              <a:t>(3.1)</a:t>
            </a:r>
            <a:r>
              <a:rPr lang="en-US" sz="1000" b="1" dirty="0" smtClean="0">
                <a:latin typeface="Arial" panose="020B0604020202020204" pitchFamily="34" charset="0"/>
              </a:rPr>
              <a:t> </a:t>
            </a:r>
            <a:endParaRPr lang="en-US" sz="1000" b="1" dirty="0">
              <a:latin typeface="Arial" panose="020B0604020202020204" pitchFamily="34" charset="0"/>
            </a:endParaRPr>
          </a:p>
        </p:txBody>
      </p:sp>
      <p:sp>
        <p:nvSpPr>
          <p:cNvPr id="3077" name="Rectangle 5"/>
          <p:cNvSpPr>
            <a:spLocks noChangeArrowheads="1"/>
          </p:cNvSpPr>
          <p:nvPr/>
        </p:nvSpPr>
        <p:spPr bwMode="auto">
          <a:xfrm>
            <a:off x="3340100" y="9113838"/>
            <a:ext cx="393700" cy="293687"/>
          </a:xfrm>
          <a:prstGeom prst="rect">
            <a:avLst/>
          </a:prstGeom>
          <a:noFill/>
          <a:ln w="12700">
            <a:noFill/>
            <a:miter lim="800000"/>
            <a:headEnd/>
            <a:tailEnd/>
          </a:ln>
        </p:spPr>
        <p:txBody>
          <a:bodyPr wrap="none" lIns="95640" tIns="46981" rIns="95640" bIns="46981">
            <a:spAutoFit/>
          </a:bodyPr>
          <a:lstStyle>
            <a:lvl1pPr defTabSz="965200">
              <a:defRPr sz="2400">
                <a:solidFill>
                  <a:schemeClr val="tx1"/>
                </a:solidFill>
                <a:latin typeface="Times" panose="02020603050405020304" pitchFamily="18" charset="0"/>
              </a:defRPr>
            </a:lvl1pPr>
            <a:lvl2pPr marL="742950" indent="-285750" defTabSz="965200">
              <a:defRPr sz="2400">
                <a:solidFill>
                  <a:schemeClr val="tx1"/>
                </a:solidFill>
                <a:latin typeface="Times" panose="02020603050405020304" pitchFamily="18" charset="0"/>
              </a:defRPr>
            </a:lvl2pPr>
            <a:lvl3pPr marL="1143000" indent="-228600" defTabSz="965200">
              <a:defRPr sz="2400">
                <a:solidFill>
                  <a:schemeClr val="tx1"/>
                </a:solidFill>
                <a:latin typeface="Times" panose="02020603050405020304" pitchFamily="18" charset="0"/>
              </a:defRPr>
            </a:lvl3pPr>
            <a:lvl4pPr marL="1600200" indent="-228600" defTabSz="965200">
              <a:defRPr sz="2400">
                <a:solidFill>
                  <a:schemeClr val="tx1"/>
                </a:solidFill>
                <a:latin typeface="Times" panose="02020603050405020304" pitchFamily="18" charset="0"/>
              </a:defRPr>
            </a:lvl4pPr>
            <a:lvl5pPr marL="2057400" indent="-228600" defTabSz="965200">
              <a:defRPr sz="2400">
                <a:solidFill>
                  <a:schemeClr val="tx1"/>
                </a:solidFill>
                <a:latin typeface="Times"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panose="02020603050405020304" pitchFamily="18" charset="0"/>
              </a:defRPr>
            </a:lvl9pPr>
          </a:lstStyle>
          <a:p>
            <a:pPr>
              <a:defRPr/>
            </a:pPr>
            <a:fld id="{6707849C-4908-4295-BC94-AFB1AE824A15}" type="slidenum">
              <a:rPr lang="en-US" sz="1200" smtClean="0">
                <a:latin typeface="Arial" panose="020B0604020202020204" pitchFamily="34" charset="0"/>
              </a:rPr>
              <a:pPr>
                <a:defRPr/>
              </a:pPr>
              <a:t>‹#›</a:t>
            </a:fld>
            <a:endParaRPr lang="en-US" sz="1000" smtClean="0">
              <a:latin typeface="Arial" panose="020B0604020202020204" pitchFamily="34" charset="0"/>
            </a:endParaRPr>
          </a:p>
        </p:txBody>
      </p:sp>
    </p:spTree>
    <p:extLst>
      <p:ext uri="{BB962C8B-B14F-4D97-AF65-F5344CB8AC3E}">
        <p14:creationId xmlns:p14="http://schemas.microsoft.com/office/powerpoint/2010/main" val="2216373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725" y="4400550"/>
            <a:ext cx="5365750" cy="4319588"/>
          </a:xfrm>
          <a:prstGeom prst="rect">
            <a:avLst/>
          </a:prstGeom>
          <a:noFill/>
          <a:ln w="12700">
            <a:noFill/>
            <a:miter lim="800000"/>
            <a:headEnd/>
            <a:tailEnd/>
          </a:ln>
        </p:spPr>
        <p:txBody>
          <a:bodyPr vert="horz" wrap="square" lIns="95640" tIns="46981" rIns="95640" bIns="46981"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 </a:t>
            </a:r>
          </a:p>
        </p:txBody>
      </p:sp>
      <p:sp>
        <p:nvSpPr>
          <p:cNvPr id="4099" name="Rectangle 3"/>
          <p:cNvSpPr>
            <a:spLocks noGrp="1" noRot="1" noChangeAspect="1" noChangeArrowheads="1" noTextEdit="1"/>
          </p:cNvSpPr>
          <p:nvPr>
            <p:ph type="sldImg" idx="2"/>
          </p:nvPr>
        </p:nvSpPr>
        <p:spPr bwMode="auto">
          <a:xfrm>
            <a:off x="1019175" y="320675"/>
            <a:ext cx="5278438" cy="4078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ChangeArrowheads="1"/>
          </p:cNvSpPr>
          <p:nvPr/>
        </p:nvSpPr>
        <p:spPr bwMode="auto">
          <a:xfrm>
            <a:off x="568325" y="9040813"/>
            <a:ext cx="8319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defTabSz="965200">
              <a:defRPr sz="2400">
                <a:solidFill>
                  <a:schemeClr val="tx1"/>
                </a:solidFill>
                <a:latin typeface="Times" panose="02020603050405020304" pitchFamily="18" charset="0"/>
              </a:defRPr>
            </a:lvl1pPr>
            <a:lvl2pPr marL="742950" indent="-285750" defTabSz="965200">
              <a:defRPr sz="2400">
                <a:solidFill>
                  <a:schemeClr val="tx1"/>
                </a:solidFill>
                <a:latin typeface="Times" panose="02020603050405020304" pitchFamily="18" charset="0"/>
              </a:defRPr>
            </a:lvl2pPr>
            <a:lvl3pPr marL="1143000" indent="-228600" defTabSz="965200">
              <a:defRPr sz="2400">
                <a:solidFill>
                  <a:schemeClr val="tx1"/>
                </a:solidFill>
                <a:latin typeface="Times" panose="02020603050405020304" pitchFamily="18" charset="0"/>
              </a:defRPr>
            </a:lvl3pPr>
            <a:lvl4pPr marL="1600200" indent="-228600" defTabSz="965200">
              <a:defRPr sz="2400">
                <a:solidFill>
                  <a:schemeClr val="tx1"/>
                </a:solidFill>
                <a:latin typeface="Times" panose="02020603050405020304" pitchFamily="18" charset="0"/>
              </a:defRPr>
            </a:lvl4pPr>
            <a:lvl5pPr marL="2057400" indent="-228600" defTabSz="965200">
              <a:defRPr sz="2400">
                <a:solidFill>
                  <a:schemeClr val="tx1"/>
                </a:solidFill>
                <a:latin typeface="Times"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panose="02020603050405020304" pitchFamily="18" charset="0"/>
              </a:defRPr>
            </a:lvl9pPr>
          </a:lstStyle>
          <a:p>
            <a:r>
              <a:rPr lang="en-US" sz="1200" dirty="0">
                <a:latin typeface="Arial" panose="020B0604020202020204" pitchFamily="34" charset="0"/>
              </a:rPr>
              <a:t>© </a:t>
            </a:r>
            <a:r>
              <a:rPr lang="en-US" sz="1200" dirty="0" smtClean="0">
                <a:latin typeface="Arial" panose="020B0604020202020204" pitchFamily="34" charset="0"/>
              </a:rPr>
              <a:t>2015, </a:t>
            </a:r>
            <a:r>
              <a:rPr lang="en-US" sz="1200" dirty="0">
                <a:latin typeface="Arial" panose="020B0604020202020204" pitchFamily="34" charset="0"/>
              </a:rPr>
              <a:t>ISA</a:t>
            </a:r>
          </a:p>
          <a:p>
            <a:r>
              <a:rPr lang="en-US" sz="1200" dirty="0">
                <a:latin typeface="Arial" panose="020B0604020202020204" pitchFamily="34" charset="0"/>
              </a:rPr>
              <a:t>EN00 </a:t>
            </a:r>
            <a:r>
              <a:rPr lang="en-US" sz="1200" dirty="0" smtClean="0">
                <a:latin typeface="Arial" panose="020B0604020202020204" pitchFamily="34" charset="0"/>
              </a:rPr>
              <a:t>(3.1)</a:t>
            </a:r>
            <a:r>
              <a:rPr lang="en-US" sz="1000" b="1" dirty="0" smtClean="0">
                <a:latin typeface="Arial" panose="020B0604020202020204" pitchFamily="34" charset="0"/>
              </a:rPr>
              <a:t> </a:t>
            </a:r>
            <a:endParaRPr lang="en-US" sz="1000" b="1" dirty="0">
              <a:latin typeface="Arial" panose="020B0604020202020204" pitchFamily="34" charset="0"/>
            </a:endParaRPr>
          </a:p>
        </p:txBody>
      </p:sp>
      <p:sp>
        <p:nvSpPr>
          <p:cNvPr id="2053" name="Rectangle 5"/>
          <p:cNvSpPr>
            <a:spLocks noChangeArrowheads="1"/>
          </p:cNvSpPr>
          <p:nvPr/>
        </p:nvSpPr>
        <p:spPr bwMode="auto">
          <a:xfrm>
            <a:off x="3560763" y="9113838"/>
            <a:ext cx="376237" cy="277812"/>
          </a:xfrm>
          <a:prstGeom prst="rect">
            <a:avLst/>
          </a:prstGeom>
          <a:noFill/>
          <a:ln w="12700">
            <a:noFill/>
            <a:miter lim="800000"/>
            <a:headEnd/>
            <a:tailEnd/>
          </a:ln>
        </p:spPr>
        <p:txBody>
          <a:bodyPr wrap="none" lIns="95640" tIns="46981" rIns="95640" bIns="46981">
            <a:spAutoFit/>
          </a:bodyPr>
          <a:lstStyle>
            <a:lvl1pPr defTabSz="965200">
              <a:defRPr sz="2400">
                <a:solidFill>
                  <a:schemeClr val="tx1"/>
                </a:solidFill>
                <a:latin typeface="Times" panose="02020603050405020304" pitchFamily="18" charset="0"/>
              </a:defRPr>
            </a:lvl1pPr>
            <a:lvl2pPr marL="742950" indent="-285750" defTabSz="965200">
              <a:defRPr sz="2400">
                <a:solidFill>
                  <a:schemeClr val="tx1"/>
                </a:solidFill>
                <a:latin typeface="Times" panose="02020603050405020304" pitchFamily="18" charset="0"/>
              </a:defRPr>
            </a:lvl2pPr>
            <a:lvl3pPr marL="1143000" indent="-228600" defTabSz="965200">
              <a:defRPr sz="2400">
                <a:solidFill>
                  <a:schemeClr val="tx1"/>
                </a:solidFill>
                <a:latin typeface="Times" panose="02020603050405020304" pitchFamily="18" charset="0"/>
              </a:defRPr>
            </a:lvl3pPr>
            <a:lvl4pPr marL="1600200" indent="-228600" defTabSz="965200">
              <a:defRPr sz="2400">
                <a:solidFill>
                  <a:schemeClr val="tx1"/>
                </a:solidFill>
                <a:latin typeface="Times" panose="02020603050405020304" pitchFamily="18" charset="0"/>
              </a:defRPr>
            </a:lvl4pPr>
            <a:lvl5pPr marL="2057400" indent="-228600" defTabSz="965200">
              <a:defRPr sz="2400">
                <a:solidFill>
                  <a:schemeClr val="tx1"/>
                </a:solidFill>
                <a:latin typeface="Times"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panose="02020603050405020304" pitchFamily="18" charset="0"/>
              </a:defRPr>
            </a:lvl9pPr>
          </a:lstStyle>
          <a:p>
            <a:pPr>
              <a:defRPr/>
            </a:pPr>
            <a:fld id="{5D93627F-B455-4BBA-83ED-AB37A3DA31AF}" type="slidenum">
              <a:rPr lang="en-US" sz="1200" smtClean="0">
                <a:latin typeface="Arial" panose="020B0604020202020204" pitchFamily="34" charset="0"/>
              </a:rPr>
              <a:pPr>
                <a:defRPr/>
              </a:pPr>
              <a:t>‹#›</a:t>
            </a:fld>
            <a:endParaRPr lang="en-US" sz="1000" smtClean="0">
              <a:latin typeface="Arial" panose="020B0604020202020204" pitchFamily="34" charset="0"/>
            </a:endParaRPr>
          </a:p>
        </p:txBody>
      </p:sp>
    </p:spTree>
    <p:extLst>
      <p:ext uri="{BB962C8B-B14F-4D97-AF65-F5344CB8AC3E}">
        <p14:creationId xmlns:p14="http://schemas.microsoft.com/office/powerpoint/2010/main" val="1617133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572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9144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371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18288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Optimizing Your Process Through Lignin Management</a:t>
            </a:r>
          </a:p>
          <a:p>
            <a:pPr eaLnBrk="1" hangingPunct="1">
              <a:spcBef>
                <a:spcPct val="0"/>
              </a:spcBef>
            </a:pPr>
            <a:endParaRPr lang="en-US" altLang="en-US" dirty="0" smtClean="0"/>
          </a:p>
          <a:p>
            <a:pPr eaLnBrk="1" hangingPunct="1"/>
            <a:r>
              <a:rPr lang="en-US" altLang="en-US" dirty="0" smtClean="0"/>
              <a:t>Sandy </a:t>
            </a:r>
            <a:r>
              <a:rPr lang="en-US" altLang="en-US" dirty="0" err="1" smtClean="0"/>
              <a:t>Beder</a:t>
            </a:r>
            <a:r>
              <a:rPr lang="en-US" altLang="en-US" dirty="0" smtClean="0"/>
              <a:t>-Miller</a:t>
            </a:r>
          </a:p>
          <a:p>
            <a:pPr eaLnBrk="1" hangingPunct="1"/>
            <a:r>
              <a:rPr lang="en-US" altLang="en-US" sz="1200" dirty="0" smtClean="0"/>
              <a:t>Senior Applications Specialist</a:t>
            </a:r>
          </a:p>
          <a:p>
            <a:pPr eaLnBrk="1" hangingPunct="1"/>
            <a:endParaRPr lang="en-US" altLang="en-US" dirty="0" smtClean="0"/>
          </a:p>
          <a:p>
            <a:pPr eaLnBrk="1" hangingPunct="1"/>
            <a:r>
              <a:rPr lang="en-US" altLang="en-US" dirty="0" smtClean="0"/>
              <a:t>Rick Van Fleet</a:t>
            </a:r>
          </a:p>
          <a:p>
            <a:pPr eaLnBrk="1" hangingPunct="1"/>
            <a:r>
              <a:rPr lang="en-US" altLang="en-US" sz="1200" dirty="0" smtClean="0"/>
              <a:t>Fiber Line Business</a:t>
            </a:r>
          </a:p>
          <a:p>
            <a:pPr eaLnBrk="1" hangingPunct="1"/>
            <a:r>
              <a:rPr lang="en-US" altLang="en-US" sz="1200" dirty="0" smtClean="0"/>
              <a:t>Development Manager</a:t>
            </a:r>
          </a:p>
          <a:p>
            <a:pPr eaLnBrk="1" hangingPunct="1">
              <a:spcBef>
                <a:spcPct val="0"/>
              </a:spcBef>
            </a:pPr>
            <a:endParaRPr lang="en-US" altLang="en-US" dirty="0" smtClean="0"/>
          </a:p>
        </p:txBody>
      </p:sp>
      <p:sp>
        <p:nvSpPr>
          <p:cNvPr id="512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AA5F3BD5-1BAF-4DA8-801C-4DDCEA19EB02}" type="slidenum">
              <a:rPr lang="en-US" altLang="en-US" sz="1200" smtClean="0"/>
              <a:pPr/>
              <a:t>1</a:t>
            </a:fld>
            <a:endParaRPr lang="en-US" altLang="en-US" sz="1200" smtClean="0"/>
          </a:p>
        </p:txBody>
      </p:sp>
    </p:spTree>
    <p:extLst>
      <p:ext uri="{BB962C8B-B14F-4D97-AF65-F5344CB8AC3E}">
        <p14:creationId xmlns:p14="http://schemas.microsoft.com/office/powerpoint/2010/main" val="88804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Arial" charset="0"/>
                <a:ea typeface="+mn-ea"/>
                <a:cs typeface="+mn-cs"/>
              </a:rPr>
              <a:t>As such, some mills elect to measure Kappa manually, resulting in variable results and erratic update times. Operators are often reluctant to make digester changes b</a:t>
            </a:r>
          </a:p>
          <a:p>
            <a:pPr eaLnBrk="1" hangingPunct="1">
              <a:spcBef>
                <a:spcPct val="0"/>
              </a:spcBef>
            </a:pPr>
            <a:r>
              <a:rPr lang="en-US" sz="1200" kern="1200" dirty="0" smtClean="0">
                <a:solidFill>
                  <a:schemeClr val="tx1"/>
                </a:solidFill>
                <a:effectLst/>
                <a:latin typeface="Arial" charset="0"/>
                <a:ea typeface="+mn-ea"/>
                <a:cs typeface="+mn-cs"/>
              </a:rPr>
              <a:t>Existing on-line technology has focused on the multi-point analyzer since the early 1990’s. The device automatically samples and transports the pulp to a central analyzer. The central analyzer screens, washes, and measures </a:t>
            </a:r>
            <a:r>
              <a:rPr lang="en-US" sz="1200" kern="1200" dirty="0" err="1" smtClean="0">
                <a:solidFill>
                  <a:schemeClr val="tx1"/>
                </a:solidFill>
                <a:effectLst/>
                <a:latin typeface="Arial" charset="0"/>
                <a:ea typeface="+mn-ea"/>
                <a:cs typeface="+mn-cs"/>
              </a:rPr>
              <a:t>Kappa.ased</a:t>
            </a:r>
            <a:r>
              <a:rPr lang="en-US" sz="1200" kern="1200" dirty="0" smtClean="0">
                <a:solidFill>
                  <a:schemeClr val="tx1"/>
                </a:solidFill>
                <a:effectLst/>
                <a:latin typeface="Arial" charset="0"/>
                <a:ea typeface="+mn-ea"/>
                <a:cs typeface="+mn-cs"/>
              </a:rPr>
              <a:t> on infrequent samples. </a:t>
            </a:r>
          </a:p>
          <a:p>
            <a:pPr eaLnBrk="1" hangingPunct="1">
              <a:spcBef>
                <a:spcPct val="0"/>
              </a:spcBef>
            </a:pPr>
            <a:r>
              <a:rPr lang="en-US" sz="1200" kern="1200" dirty="0" smtClean="0">
                <a:solidFill>
                  <a:schemeClr val="tx1"/>
                </a:solidFill>
                <a:effectLst/>
                <a:latin typeface="Arial" charset="0"/>
                <a:ea typeface="+mn-ea"/>
                <a:cs typeface="+mn-cs"/>
              </a:rPr>
              <a:t>There is available technology to measure both fiber and filtrate lignin using single point analyzers and in-line sensors. </a:t>
            </a:r>
          </a:p>
          <a:p>
            <a:pPr eaLnBrk="1" hangingPunct="1">
              <a:spcBef>
                <a:spcPct val="0"/>
              </a:spcBef>
            </a:pPr>
            <a:r>
              <a:rPr lang="en-US" sz="1200" kern="1200" dirty="0" smtClean="0">
                <a:solidFill>
                  <a:schemeClr val="tx1"/>
                </a:solidFill>
                <a:effectLst/>
                <a:latin typeface="Arial" charset="0"/>
                <a:ea typeface="+mn-ea"/>
                <a:cs typeface="+mn-cs"/>
              </a:rPr>
              <a:t>A new single point analyzer is now available that is mounted directly to the pulp processing pipeline. This analyzer contains all unit operations of the traditional multi-point Kappa analyzer, such as pulp sampling, screening, washing, and optical measurement of Kappa</a:t>
            </a:r>
            <a:endParaRPr lang="en-US" altLang="en-US" dirty="0" smtClean="0"/>
          </a:p>
        </p:txBody>
      </p:sp>
      <p:sp>
        <p:nvSpPr>
          <p:cNvPr id="133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E144CFBE-734B-41BB-8563-C2B50A3D5C9C}" type="slidenum">
              <a:rPr lang="en-US" altLang="en-US" sz="1200" smtClean="0"/>
              <a:pPr/>
              <a:t>10</a:t>
            </a:fld>
            <a:endParaRPr lang="en-US" altLang="en-US" sz="1200" smtClean="0"/>
          </a:p>
        </p:txBody>
      </p:sp>
    </p:spTree>
    <p:extLst>
      <p:ext uri="{BB962C8B-B14F-4D97-AF65-F5344CB8AC3E}">
        <p14:creationId xmlns:p14="http://schemas.microsoft.com/office/powerpoint/2010/main" val="251895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000" kern="1200" dirty="0" smtClean="0">
                <a:solidFill>
                  <a:schemeClr val="tx1"/>
                </a:solidFill>
                <a:effectLst/>
                <a:latin typeface="Arial" charset="0"/>
                <a:ea typeface="+mn-ea"/>
                <a:cs typeface="+mn-cs"/>
              </a:rPr>
              <a:t>Existing on-line technology has focused on the multi-point analyzer since the early 1990’s.</a:t>
            </a:r>
          </a:p>
          <a:p>
            <a:pPr marL="171450" indent="-171450"/>
            <a:r>
              <a:rPr lang="en-US" sz="1000" kern="1200" dirty="0" smtClean="0">
                <a:solidFill>
                  <a:schemeClr val="tx1"/>
                </a:solidFill>
                <a:effectLst/>
                <a:latin typeface="Arial" charset="0"/>
                <a:ea typeface="+mn-ea"/>
                <a:cs typeface="+mn-cs"/>
              </a:rPr>
              <a:t>The device automatically samples and transports the pulp to a central analyzer.</a:t>
            </a:r>
          </a:p>
          <a:p>
            <a:pPr marL="171450" indent="-171450"/>
            <a:r>
              <a:rPr lang="en-US" sz="1000" kern="1200" dirty="0" smtClean="0">
                <a:solidFill>
                  <a:schemeClr val="tx1"/>
                </a:solidFill>
                <a:effectLst/>
                <a:latin typeface="Arial" charset="0"/>
                <a:ea typeface="+mn-ea"/>
                <a:cs typeface="+mn-cs"/>
              </a:rPr>
              <a:t>The central analyzer screens, washes, and measures Kappa.</a:t>
            </a:r>
          </a:p>
          <a:p>
            <a:pPr marL="171450" indent="-171450"/>
            <a:r>
              <a:rPr lang="en-US" sz="1000" kern="1200" dirty="0" smtClean="0">
                <a:solidFill>
                  <a:schemeClr val="tx1"/>
                </a:solidFill>
                <a:effectLst/>
                <a:latin typeface="Arial" charset="0"/>
                <a:ea typeface="+mn-ea"/>
                <a:cs typeface="+mn-cs"/>
              </a:rPr>
              <a:t>The measurement is based on the use of UV light passed through a diluted pulp sample of well washed pulp.</a:t>
            </a:r>
          </a:p>
          <a:p>
            <a:pPr marL="171450" indent="-171450"/>
            <a:r>
              <a:rPr lang="en-US" sz="1000" kern="1200" dirty="0" smtClean="0">
                <a:solidFill>
                  <a:schemeClr val="tx1"/>
                </a:solidFill>
                <a:effectLst/>
                <a:latin typeface="Arial" charset="0"/>
                <a:ea typeface="+mn-ea"/>
                <a:cs typeface="+mn-cs"/>
              </a:rPr>
              <a:t>The analyzer uses an optical measuring method to determine the amount of lignin in the pulp.</a:t>
            </a:r>
          </a:p>
          <a:p>
            <a:pPr marL="171450" indent="-171450"/>
            <a:r>
              <a:rPr lang="en-US" sz="1000" kern="1200" dirty="0" smtClean="0">
                <a:solidFill>
                  <a:schemeClr val="tx1"/>
                </a:solidFill>
                <a:effectLst/>
                <a:latin typeface="Arial" charset="0"/>
                <a:ea typeface="+mn-ea"/>
                <a:cs typeface="+mn-cs"/>
              </a:rPr>
              <a:t>This method has been shown to correlate well with the results of laboratory chemical Kappa tests over a wide Kappa Number range, for a range of different wood species.</a:t>
            </a:r>
          </a:p>
          <a:p>
            <a:pPr marL="171450" indent="-171450"/>
            <a:r>
              <a:rPr lang="en-US" sz="1000" kern="1200" dirty="0" smtClean="0">
                <a:solidFill>
                  <a:schemeClr val="tx1"/>
                </a:solidFill>
                <a:effectLst/>
                <a:latin typeface="Arial" charset="0"/>
                <a:ea typeface="+mn-ea"/>
                <a:cs typeface="+mn-cs"/>
              </a:rPr>
              <a:t>The analyzer consistently and repeatedly takes the measurement, eliminating differences between testers.</a:t>
            </a:r>
          </a:p>
          <a:p>
            <a:pPr marL="171450" indent="-171450"/>
            <a:r>
              <a:rPr lang="en-US" sz="1000" kern="1200" dirty="0" smtClean="0">
                <a:solidFill>
                  <a:schemeClr val="tx1"/>
                </a:solidFill>
                <a:effectLst/>
                <a:latin typeface="Arial" charset="0"/>
                <a:ea typeface="+mn-ea"/>
                <a:cs typeface="+mn-cs"/>
              </a:rPr>
              <a:t>Negatives associated with the analyzer are the high cost of installation, which can be up to $250,000. Under optimal conditions, the traditional Kappa analyzer can process 4 to 6 samples per hour across up to 8 sample points, such as the digester blow line, pre and post oxygen delignification, feed to the bleach plant, and post extraction stage in the bleach plant.</a:t>
            </a:r>
          </a:p>
          <a:p>
            <a:pPr marL="171450" indent="-171450"/>
            <a:r>
              <a:rPr lang="en-US" sz="1000" kern="1200" dirty="0" smtClean="0">
                <a:solidFill>
                  <a:schemeClr val="tx1"/>
                </a:solidFill>
                <a:effectLst/>
                <a:latin typeface="Arial" charset="0"/>
                <a:ea typeface="+mn-ea"/>
                <a:cs typeface="+mn-cs"/>
              </a:rPr>
              <a:t>However, large gaps in Kappa updating to the DCS may occur because the analyzer must divide its processing time between samples.</a:t>
            </a:r>
          </a:p>
          <a:p>
            <a:pPr marL="171450" indent="-171450"/>
            <a:r>
              <a:rPr lang="en-US" sz="1000" kern="1200" dirty="0" smtClean="0">
                <a:solidFill>
                  <a:schemeClr val="tx1"/>
                </a:solidFill>
                <a:effectLst/>
                <a:latin typeface="Arial" charset="0"/>
                <a:ea typeface="+mn-ea"/>
                <a:cs typeface="+mn-cs"/>
              </a:rPr>
              <a:t>Mill control strategies may be affected by sporadic updating, and process changes may be missed due to long intervals between samples.</a:t>
            </a:r>
          </a:p>
          <a:p>
            <a:pPr marL="171450" indent="-171450"/>
            <a:r>
              <a:rPr lang="en-US" sz="1000" kern="1200" dirty="0" smtClean="0">
                <a:solidFill>
                  <a:schemeClr val="tx1"/>
                </a:solidFill>
                <a:effectLst/>
                <a:latin typeface="Arial" charset="0"/>
                <a:ea typeface="+mn-ea"/>
                <a:cs typeface="+mn-cs"/>
              </a:rPr>
              <a:t>Utilizing an eight point Kappa analyzer in unbleached Kraft applications requiring measurement of only one or two sample points is cost prohibitive.</a:t>
            </a:r>
          </a:p>
          <a:p>
            <a:pPr marL="171450" indent="-171450"/>
            <a:r>
              <a:rPr lang="en-US" sz="1000" kern="1200" dirty="0" smtClean="0">
                <a:solidFill>
                  <a:schemeClr val="tx1"/>
                </a:solidFill>
                <a:effectLst/>
                <a:latin typeface="Arial" charset="0"/>
                <a:ea typeface="+mn-ea"/>
                <a:cs typeface="+mn-cs"/>
              </a:rPr>
              <a:t>As such, some mills elect to measure Kappa manually, resulting in variable results and erratic update times.</a:t>
            </a:r>
          </a:p>
          <a:p>
            <a:pPr marL="171450" indent="-171450"/>
            <a:r>
              <a:rPr lang="en-US" sz="1000" kern="1200" dirty="0" smtClean="0">
                <a:solidFill>
                  <a:schemeClr val="tx1"/>
                </a:solidFill>
                <a:effectLst/>
                <a:latin typeface="Arial" charset="0"/>
                <a:ea typeface="+mn-ea"/>
                <a:cs typeface="+mn-cs"/>
              </a:rPr>
              <a:t>Operators are often reluctant to make digester changes based on infrequent samples.</a:t>
            </a:r>
          </a:p>
          <a:p>
            <a:pPr marL="171450" indent="-171450"/>
            <a:r>
              <a:rPr lang="en-US" sz="1000" kern="1200" dirty="0" smtClean="0">
                <a:solidFill>
                  <a:schemeClr val="tx1"/>
                </a:solidFill>
                <a:effectLst/>
                <a:latin typeface="Arial" charset="0"/>
                <a:ea typeface="+mn-ea"/>
                <a:cs typeface="+mn-cs"/>
              </a:rPr>
              <a:t>Automated control is not possible with the infrequent laboratory Kappa updates.</a:t>
            </a:r>
          </a:p>
          <a:p>
            <a:pPr marL="171450" indent="-171450"/>
            <a:r>
              <a:rPr lang="en-US" sz="1000" kern="1200" dirty="0" smtClean="0">
                <a:solidFill>
                  <a:schemeClr val="tx1"/>
                </a:solidFill>
                <a:effectLst/>
                <a:latin typeface="Arial" charset="0"/>
                <a:ea typeface="+mn-ea"/>
                <a:cs typeface="+mn-cs"/>
              </a:rPr>
              <a:t>Typically, operators will cook to a lower kappa to avoid discharging uncooked pulp.</a:t>
            </a:r>
          </a:p>
          <a:p>
            <a:pPr marL="171450" indent="-171450"/>
            <a:r>
              <a:rPr lang="en-US" sz="1000" kern="1200" dirty="0" smtClean="0">
                <a:solidFill>
                  <a:schemeClr val="tx1"/>
                </a:solidFill>
                <a:effectLst/>
                <a:latin typeface="Arial" charset="0"/>
                <a:ea typeface="+mn-ea"/>
                <a:cs typeface="+mn-cs"/>
              </a:rPr>
              <a:t>Overcooking leads to yield losses from the digester and higher production costs.</a:t>
            </a:r>
          </a:p>
          <a:p>
            <a:pPr marL="171450" indent="-171450"/>
            <a:r>
              <a:rPr lang="en-US" sz="1000" kern="1200" dirty="0" smtClean="0">
                <a:solidFill>
                  <a:schemeClr val="tx1"/>
                </a:solidFill>
                <a:effectLst/>
                <a:latin typeface="Arial" charset="0"/>
                <a:ea typeface="+mn-ea"/>
                <a:cs typeface="+mn-cs"/>
              </a:rPr>
              <a:t>More frequent kappa updates to the cooking control can lead to reduced variability and allow the mill to confidently raise their Kappa targets.</a:t>
            </a:r>
          </a:p>
          <a:p>
            <a:pPr marL="171450" indent="-171450"/>
            <a:r>
              <a:rPr lang="en-US" sz="1000" kern="1200" dirty="0" smtClean="0">
                <a:solidFill>
                  <a:schemeClr val="tx1"/>
                </a:solidFill>
                <a:effectLst/>
                <a:latin typeface="Arial" charset="0"/>
                <a:ea typeface="+mn-ea"/>
                <a:cs typeface="+mn-cs"/>
              </a:rPr>
              <a:t>Hart, Peter W. And </a:t>
            </a:r>
            <a:r>
              <a:rPr lang="en-US" sz="1000" kern="1200" dirty="0" err="1" smtClean="0">
                <a:solidFill>
                  <a:schemeClr val="tx1"/>
                </a:solidFill>
                <a:effectLst/>
                <a:latin typeface="Arial" charset="0"/>
                <a:ea typeface="+mn-ea"/>
                <a:cs typeface="+mn-cs"/>
              </a:rPr>
              <a:t>Rudie</a:t>
            </a:r>
            <a:r>
              <a:rPr lang="en-US" sz="1000" kern="1200" dirty="0" smtClean="0">
                <a:solidFill>
                  <a:schemeClr val="tx1"/>
                </a:solidFill>
                <a:effectLst/>
                <a:latin typeface="Arial" charset="0"/>
                <a:ea typeface="+mn-ea"/>
                <a:cs typeface="+mn-cs"/>
              </a:rPr>
              <a:t>, Alan W. (Editors). ”The Bleaching of Pulp 5th </a:t>
            </a:r>
            <a:r>
              <a:rPr lang="en-US" sz="1000" kern="1200" dirty="0" err="1" smtClean="0">
                <a:solidFill>
                  <a:schemeClr val="tx1"/>
                </a:solidFill>
                <a:effectLst/>
                <a:latin typeface="Arial" charset="0"/>
                <a:ea typeface="+mn-ea"/>
                <a:cs typeface="+mn-cs"/>
              </a:rPr>
              <a:t>Editon</a:t>
            </a:r>
            <a:r>
              <a:rPr lang="en-US" sz="1000" kern="1200" dirty="0" smtClean="0">
                <a:solidFill>
                  <a:schemeClr val="tx1"/>
                </a:solidFill>
                <a:effectLst/>
                <a:latin typeface="Arial" charset="0"/>
                <a:ea typeface="+mn-ea"/>
                <a:cs typeface="+mn-cs"/>
              </a:rPr>
              <a:t>”. TAPPI PRESS, </a:t>
            </a:r>
            <a:r>
              <a:rPr lang="en-US" sz="1000" kern="1200" dirty="0" err="1" smtClean="0">
                <a:solidFill>
                  <a:schemeClr val="tx1"/>
                </a:solidFill>
                <a:effectLst/>
                <a:latin typeface="Arial" charset="0"/>
                <a:ea typeface="+mn-ea"/>
                <a:cs typeface="+mn-cs"/>
              </a:rPr>
              <a:t>Altanta</a:t>
            </a:r>
            <a:r>
              <a:rPr lang="en-US" sz="1000" kern="1200" dirty="0" smtClean="0">
                <a:solidFill>
                  <a:schemeClr val="tx1"/>
                </a:solidFill>
                <a:effectLst/>
                <a:latin typeface="Arial" charset="0"/>
                <a:ea typeface="+mn-ea"/>
                <a:cs typeface="+mn-cs"/>
              </a:rPr>
              <a:t>, GA, (2012).</a:t>
            </a:r>
            <a:endParaRPr lang="en-US" sz="10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52102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Single-point</a:t>
            </a:r>
            <a:r>
              <a:rPr lang="en-US" baseline="0" dirty="0" smtClean="0"/>
              <a:t> Kappa analyzer requires less approach piping because the sensor is direct-mounted on the pipe</a:t>
            </a:r>
          </a:p>
          <a:p>
            <a:r>
              <a:rPr lang="en-US" dirty="0" smtClean="0"/>
              <a:t>Single-point</a:t>
            </a:r>
            <a:r>
              <a:rPr lang="en-US" baseline="0" dirty="0" smtClean="0"/>
              <a:t> Kappa analyzer uses less water because of this</a:t>
            </a:r>
          </a:p>
          <a:p>
            <a:endParaRPr lang="en-US" baseline="0" dirty="0" smtClean="0"/>
          </a:p>
          <a:p>
            <a:r>
              <a:rPr lang="en-US" baseline="0" dirty="0" smtClean="0"/>
              <a:t>Consistency is self-correcting, self-adjusting</a:t>
            </a:r>
          </a:p>
          <a:p>
            <a:endParaRPr lang="en-US" baseline="0" dirty="0" smtClean="0"/>
          </a:p>
          <a:p>
            <a:endParaRPr lang="en-US" dirty="0"/>
          </a:p>
        </p:txBody>
      </p:sp>
    </p:spTree>
    <p:extLst>
      <p:ext uri="{BB962C8B-B14F-4D97-AF65-F5344CB8AC3E}">
        <p14:creationId xmlns:p14="http://schemas.microsoft.com/office/powerpoint/2010/main" val="2308418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b="0" i="0" u="none" strike="noStrike" kern="1200" baseline="0" dirty="0" smtClean="0">
                <a:solidFill>
                  <a:schemeClr val="tx1"/>
                </a:solidFill>
                <a:latin typeface="Arial" charset="0"/>
                <a:ea typeface="+mn-ea"/>
                <a:cs typeface="+mn-cs"/>
              </a:rPr>
              <a:t>A new single point analyzer is now available that is mounted directly to the pulp processing pipeline.</a:t>
            </a:r>
          </a:p>
          <a:p>
            <a:pPr marL="171450" indent="-171450"/>
            <a:r>
              <a:rPr lang="en-US" sz="1200" b="0" i="0" u="none" strike="noStrike" kern="1200" baseline="0" dirty="0" smtClean="0">
                <a:solidFill>
                  <a:schemeClr val="tx1"/>
                </a:solidFill>
                <a:latin typeface="Arial" charset="0"/>
                <a:ea typeface="+mn-ea"/>
                <a:cs typeface="+mn-cs"/>
              </a:rPr>
              <a:t>This analyzer contains all unit operations of the traditional multi-point Kappa analyzer, such as pulp sampling, screening, washing, and optical measurement of Kappa.</a:t>
            </a:r>
          </a:p>
          <a:p>
            <a:pPr marL="171450" indent="-171450"/>
            <a:r>
              <a:rPr lang="en-US" sz="1200" b="0" i="0" u="none" strike="noStrike" kern="1200" baseline="0" dirty="0" smtClean="0">
                <a:solidFill>
                  <a:schemeClr val="tx1"/>
                </a:solidFill>
                <a:latin typeface="Arial" charset="0"/>
                <a:ea typeface="+mn-ea"/>
                <a:cs typeface="+mn-cs"/>
              </a:rPr>
              <a:t>Because of the single sample point, Kappa measurements for all fiber line applications are updated more promptly.</a:t>
            </a:r>
          </a:p>
          <a:p>
            <a:pPr marL="171450" indent="-171450"/>
            <a:r>
              <a:rPr lang="en-US" sz="1200" b="0" i="0" u="none" strike="noStrike" kern="1200" baseline="0" dirty="0" smtClean="0">
                <a:solidFill>
                  <a:schemeClr val="tx1"/>
                </a:solidFill>
                <a:latin typeface="Arial" charset="0"/>
                <a:ea typeface="+mn-ea"/>
                <a:cs typeface="+mn-cs"/>
              </a:rPr>
              <a:t>The single point concept allows for incremental investment in key positions for mills with limited capital.</a:t>
            </a:r>
          </a:p>
          <a:p>
            <a:pPr marL="171450" indent="-171450"/>
            <a:r>
              <a:rPr lang="en-US" sz="1200" b="0" i="0" u="none" strike="noStrike" kern="1200" baseline="0" dirty="0" smtClean="0">
                <a:solidFill>
                  <a:schemeClr val="tx1"/>
                </a:solidFill>
                <a:latin typeface="Arial" charset="0"/>
                <a:ea typeface="+mn-ea"/>
                <a:cs typeface="+mn-cs"/>
              </a:rPr>
              <a:t>It is now possible to update 12 samples per hour for a continuous digester, and 2 to 3 samples per blow for batch digesters.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b="0" i="0" u="none" strike="noStrike" kern="1200" baseline="0" dirty="0" smtClean="0">
                <a:solidFill>
                  <a:schemeClr val="tx1"/>
                </a:solidFill>
                <a:latin typeface="Arial" charset="0"/>
                <a:ea typeface="+mn-ea"/>
                <a:cs typeface="+mn-cs"/>
              </a:rPr>
              <a:t>The single point Kappa analyzer can also be placed pre- and post- Oxygen Delignification or in the bleach plant to control the dosage of chlorine dioxide.</a:t>
            </a:r>
          </a:p>
          <a:p>
            <a:pPr marL="171450" indent="-171450"/>
            <a:endParaRPr lang="en-US" dirty="0" smtClean="0"/>
          </a:p>
          <a:p>
            <a:pPr marL="171450" indent="-171450"/>
            <a:r>
              <a:rPr lang="en-US" dirty="0" smtClean="0"/>
              <a:t>SBK</a:t>
            </a:r>
            <a:r>
              <a:rPr lang="en-US" baseline="0" dirty="0" smtClean="0"/>
              <a:t> </a:t>
            </a:r>
            <a:r>
              <a:rPr lang="en-US" baseline="0" dirty="0" err="1" smtClean="0"/>
              <a:t>Blowline</a:t>
            </a:r>
            <a:endParaRPr lang="en-US" baseline="0" dirty="0" smtClean="0"/>
          </a:p>
          <a:p>
            <a:pPr marL="171450" indent="-171450"/>
            <a:r>
              <a:rPr lang="en-US" baseline="0" dirty="0" smtClean="0"/>
              <a:t>DLT O</a:t>
            </a:r>
            <a:r>
              <a:rPr lang="en-US" baseline="-25000" dirty="0" smtClean="0"/>
              <a:t>2</a:t>
            </a:r>
            <a:r>
              <a:rPr lang="en-US" baseline="0" dirty="0" smtClean="0"/>
              <a:t> </a:t>
            </a:r>
            <a:r>
              <a:rPr lang="en-US" baseline="0" dirty="0" err="1" smtClean="0"/>
              <a:t>Delig</a:t>
            </a:r>
            <a:r>
              <a:rPr lang="en-US" baseline="0" dirty="0" smtClean="0"/>
              <a:t> &amp; BSW</a:t>
            </a:r>
          </a:p>
          <a:p>
            <a:pPr marL="171450" indent="-171450"/>
            <a:r>
              <a:rPr lang="en-US" baseline="0" smtClean="0"/>
              <a:t>BLT Bleach Plant </a:t>
            </a:r>
            <a:endParaRPr lang="en-US" smtClean="0"/>
          </a:p>
          <a:p>
            <a:pPr marL="171450" indent="-171450"/>
            <a:endParaRPr lang="en-US" dirty="0"/>
          </a:p>
        </p:txBody>
      </p:sp>
    </p:spTree>
    <p:extLst>
      <p:ext uri="{BB962C8B-B14F-4D97-AF65-F5344CB8AC3E}">
        <p14:creationId xmlns:p14="http://schemas.microsoft.com/office/powerpoint/2010/main" val="317963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been done before – Tune Digester cooking model for individual vessels</a:t>
            </a:r>
          </a:p>
          <a:p>
            <a:r>
              <a:rPr lang="en-US" dirty="0" smtClean="0"/>
              <a:t>If each blow takes about</a:t>
            </a:r>
            <a:r>
              <a:rPr lang="en-US" baseline="0" dirty="0" smtClean="0"/>
              <a:t> 30 minutes to empty – 2 – 3 samples / blow/ digester</a:t>
            </a:r>
            <a:endParaRPr lang="en-US" dirty="0"/>
          </a:p>
        </p:txBody>
      </p:sp>
    </p:spTree>
    <p:extLst>
      <p:ext uri="{BB962C8B-B14F-4D97-AF65-F5344CB8AC3E}">
        <p14:creationId xmlns:p14="http://schemas.microsoft.com/office/powerpoint/2010/main" val="326708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An example from a southern unbleached Kraft mill running approximately 800 tons per day demonstrates how an affordable single point solution reduced Kappa variability and raised operator confidence in Kappa measurement.</a:t>
            </a:r>
          </a:p>
          <a:p>
            <a:pPr marL="171450" indent="-171450"/>
            <a:r>
              <a:rPr lang="en-US" sz="1200" kern="1200" dirty="0" smtClean="0">
                <a:solidFill>
                  <a:schemeClr val="tx1"/>
                </a:solidFill>
                <a:effectLst/>
                <a:latin typeface="Arial" charset="0"/>
                <a:ea typeface="+mn-ea"/>
                <a:cs typeface="+mn-cs"/>
              </a:rPr>
              <a:t>Green Bay Packaging in Morrilton, Arkansas has relied on laboratory kappa samples taken every 2 hours.</a:t>
            </a:r>
            <a:endParaRPr lang="en-US" dirty="0"/>
          </a:p>
        </p:txBody>
      </p:sp>
    </p:spTree>
    <p:extLst>
      <p:ext uri="{BB962C8B-B14F-4D97-AF65-F5344CB8AC3E}">
        <p14:creationId xmlns:p14="http://schemas.microsoft.com/office/powerpoint/2010/main" val="346357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Figure 5 shows the rise in Kappa values after automating sampling and testing was installed.</a:t>
            </a:r>
          </a:p>
          <a:p>
            <a:pPr marL="171450" indent="-171450"/>
            <a:r>
              <a:rPr lang="en-US" sz="1200" kern="1200" dirty="0" smtClean="0">
                <a:solidFill>
                  <a:schemeClr val="tx1"/>
                </a:solidFill>
                <a:effectLst/>
                <a:latin typeface="Arial" charset="0"/>
                <a:ea typeface="+mn-ea"/>
                <a:cs typeface="+mn-cs"/>
              </a:rPr>
              <a:t>The 2.96 increase in Kappa roughly translates to a potential increase in yield that is now being verified by the mill.</a:t>
            </a:r>
          </a:p>
          <a:p>
            <a:pPr marL="171450" indent="-171450"/>
            <a:r>
              <a:rPr lang="en-US" sz="1200" kern="1200" dirty="0" smtClean="0">
                <a:solidFill>
                  <a:schemeClr val="tx1"/>
                </a:solidFill>
                <a:effectLst/>
                <a:latin typeface="Arial" charset="0"/>
                <a:ea typeface="+mn-ea"/>
                <a:cs typeface="+mn-cs"/>
              </a:rPr>
              <a:t>Green Bay Packaging has also seen a 29% reduction in Kappa standard deviation as shown in Figure 6.</a:t>
            </a:r>
          </a:p>
          <a:p>
            <a:pPr marL="171450" indent="-171450"/>
            <a:r>
              <a:rPr lang="en-US" sz="1200" kern="1200" dirty="0" smtClean="0">
                <a:solidFill>
                  <a:schemeClr val="tx1"/>
                </a:solidFill>
                <a:effectLst/>
                <a:latin typeface="Arial" charset="0"/>
                <a:ea typeface="+mn-ea"/>
                <a:cs typeface="+mn-cs"/>
              </a:rPr>
              <a:t>Operators are also making fewer changes to the alkali-to-wood ratio due to more frequent Kappa updates.</a:t>
            </a:r>
          </a:p>
        </p:txBody>
      </p:sp>
    </p:spTree>
    <p:extLst>
      <p:ext uri="{BB962C8B-B14F-4D97-AF65-F5344CB8AC3E}">
        <p14:creationId xmlns:p14="http://schemas.microsoft.com/office/powerpoint/2010/main" val="268092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Figure 7 shows that operators made 47% fewer corrections which in turn have resulted in lower Kappa variation out of the digester.</a:t>
            </a:r>
          </a:p>
        </p:txBody>
      </p:sp>
    </p:spTree>
    <p:extLst>
      <p:ext uri="{BB962C8B-B14F-4D97-AF65-F5344CB8AC3E}">
        <p14:creationId xmlns:p14="http://schemas.microsoft.com/office/powerpoint/2010/main" val="2308036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kern="1200" dirty="0" smtClean="0">
                <a:solidFill>
                  <a:schemeClr val="tx1"/>
                </a:solidFill>
                <a:effectLst/>
                <a:latin typeface="Arial" charset="0"/>
                <a:ea typeface="+mn-ea"/>
                <a:cs typeface="+mn-cs"/>
              </a:rPr>
              <a:t>The Pulp Mill and Paper Mill Operations at Morrilton have accepted the new automated Kappa measurement and have cited many benefits of a single point automated kappa analyzer:</a:t>
            </a:r>
          </a:p>
          <a:p>
            <a:pPr marL="228600" indent="-228600">
              <a:buFont typeface="+mj-lt"/>
              <a:buAutoNum type="arabicPeriod"/>
            </a:pPr>
            <a:r>
              <a:rPr lang="en-US" sz="1200" kern="1200" dirty="0" smtClean="0">
                <a:solidFill>
                  <a:schemeClr val="tx1"/>
                </a:solidFill>
                <a:effectLst/>
                <a:latin typeface="Arial" charset="0"/>
                <a:ea typeface="+mn-ea"/>
                <a:cs typeface="+mn-cs"/>
              </a:rPr>
              <a:t>The sample point is now closer to the digesters so they can better adjust their cooks.</a:t>
            </a:r>
          </a:p>
          <a:p>
            <a:pPr marL="228600" indent="-228600">
              <a:buFont typeface="+mj-lt"/>
              <a:buAutoNum type="arabicPeriod"/>
            </a:pPr>
            <a:r>
              <a:rPr lang="en-US" sz="1200" kern="1200" dirty="0" smtClean="0">
                <a:solidFill>
                  <a:schemeClr val="tx1"/>
                </a:solidFill>
                <a:effectLst/>
                <a:latin typeface="Arial" charset="0"/>
                <a:ea typeface="+mn-ea"/>
                <a:cs typeface="+mn-cs"/>
              </a:rPr>
              <a:t>The control chart used to make changes in Alkali to Wood Ratio was only updated every 2 hours and is now updated every 30 minutes.</a:t>
            </a:r>
          </a:p>
          <a:p>
            <a:pPr marL="228600" indent="-228600">
              <a:buFont typeface="+mj-lt"/>
              <a:buAutoNum type="arabicPeriod"/>
            </a:pPr>
            <a:r>
              <a:rPr lang="en-US" sz="1200" kern="1200" dirty="0" smtClean="0">
                <a:solidFill>
                  <a:schemeClr val="tx1"/>
                </a:solidFill>
                <a:effectLst/>
                <a:latin typeface="Arial" charset="0"/>
                <a:ea typeface="+mn-ea"/>
                <a:cs typeface="+mn-cs"/>
              </a:rPr>
              <a:t>There are now less alkali-to-wood ratio changes. Previously, some changes were unnecessary and led to harmful kappa variability.</a:t>
            </a:r>
          </a:p>
          <a:p>
            <a:pPr marL="228600" indent="-228600">
              <a:buFont typeface="+mj-lt"/>
              <a:buAutoNum type="arabicPeriod"/>
            </a:pPr>
            <a:r>
              <a:rPr lang="en-US" sz="1200" kern="1200" dirty="0" smtClean="0">
                <a:solidFill>
                  <a:schemeClr val="tx1"/>
                </a:solidFill>
                <a:effectLst/>
                <a:latin typeface="Arial" charset="0"/>
                <a:ea typeface="+mn-ea"/>
                <a:cs typeface="+mn-cs"/>
              </a:rPr>
              <a:t>The operators are seeing a decrease in the daily standard deviation.</a:t>
            </a:r>
          </a:p>
          <a:p>
            <a:pPr marL="228600" indent="-228600">
              <a:buFont typeface="+mj-lt"/>
              <a:buAutoNum type="arabicPeriod"/>
            </a:pPr>
            <a:r>
              <a:rPr lang="en-US" sz="1200" kern="1200" dirty="0" smtClean="0">
                <a:solidFill>
                  <a:schemeClr val="tx1"/>
                </a:solidFill>
                <a:effectLst/>
                <a:latin typeface="Arial" charset="0"/>
                <a:ea typeface="+mn-ea"/>
                <a:cs typeface="+mn-cs"/>
              </a:rPr>
              <a:t>The operators raised the Kappa set point because they are more confident in the pulp mill's ability to control Kappa </a:t>
            </a:r>
          </a:p>
          <a:p>
            <a:pPr marL="228600" indent="-228600">
              <a:buFont typeface="+mj-lt"/>
              <a:buAutoNum type="arabicPeriod"/>
            </a:pPr>
            <a:r>
              <a:rPr lang="en-US" sz="1200" kern="1200" dirty="0" smtClean="0">
                <a:solidFill>
                  <a:schemeClr val="tx1"/>
                </a:solidFill>
                <a:effectLst/>
                <a:latin typeface="Arial" charset="0"/>
                <a:ea typeface="+mn-ea"/>
                <a:cs typeface="+mn-cs"/>
              </a:rPr>
              <a:t>Paper makers observe that they receive better and more timely data on the pulp that is coming to their machines. Manual Kappa samples were taken after the brown stock washers, which took 40 minutes per test. During this lengthy testing interval, the stock may have already reached the wet end of the paper machines. Usually, there was a one to two hour lag time in receiving test information</a:t>
            </a:r>
          </a:p>
          <a:p>
            <a:pPr marL="228600" indent="-228600">
              <a:buFont typeface="+mj-lt"/>
              <a:buAutoNum type="arabicPeriod"/>
            </a:pPr>
            <a:r>
              <a:rPr lang="en-US" sz="1200" kern="1200" dirty="0" smtClean="0">
                <a:solidFill>
                  <a:schemeClr val="tx1"/>
                </a:solidFill>
                <a:effectLst/>
                <a:latin typeface="Arial" charset="0"/>
                <a:ea typeface="+mn-ea"/>
                <a:cs typeface="+mn-cs"/>
              </a:rPr>
              <a:t>Paper makers can make preemptive moves to eliminate breaks from stock changes. One break causes 36 minutes of downtime. Previously, changes were made for anticipated off quality conditions that never materialized and the sheet broke due to the unnecessary process shift. This is currently being quantified.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58685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Fiber lignin is not the only lignin in the process pipeline.</a:t>
            </a:r>
          </a:p>
          <a:p>
            <a:pPr marL="171450" indent="-171450"/>
            <a:r>
              <a:rPr lang="en-US" sz="1200" kern="1200" dirty="0" smtClean="0">
                <a:solidFill>
                  <a:schemeClr val="tx1"/>
                </a:solidFill>
                <a:effectLst/>
                <a:latin typeface="Arial" charset="0"/>
                <a:ea typeface="+mn-ea"/>
                <a:cs typeface="+mn-cs"/>
              </a:rPr>
              <a:t>Oxygen </a:t>
            </a:r>
            <a:r>
              <a:rPr lang="en-US" sz="1200" kern="1200" dirty="0" err="1" smtClean="0">
                <a:solidFill>
                  <a:schemeClr val="tx1"/>
                </a:solidFill>
                <a:effectLst/>
                <a:latin typeface="Arial" charset="0"/>
                <a:ea typeface="+mn-ea"/>
                <a:cs typeface="+mn-cs"/>
              </a:rPr>
              <a:t>delignified</a:t>
            </a:r>
            <a:r>
              <a:rPr lang="en-US" sz="1200" kern="1200" dirty="0" smtClean="0">
                <a:solidFill>
                  <a:schemeClr val="tx1"/>
                </a:solidFill>
                <a:effectLst/>
                <a:latin typeface="Arial" charset="0"/>
                <a:ea typeface="+mn-ea"/>
                <a:cs typeface="+mn-cs"/>
              </a:rPr>
              <a:t> pulp is comprised of fiber bound lignin and inorganic and organic compounds, commonly referred to as black liquor or dissolved lignin.</a:t>
            </a:r>
          </a:p>
          <a:p>
            <a:pPr marL="171450" indent="-171450"/>
            <a:r>
              <a:rPr lang="en-US" sz="1200" kern="1200" dirty="0" smtClean="0">
                <a:solidFill>
                  <a:schemeClr val="tx1"/>
                </a:solidFill>
                <a:effectLst/>
                <a:latin typeface="Arial" charset="0"/>
                <a:ea typeface="+mn-ea"/>
                <a:cs typeface="+mn-cs"/>
              </a:rPr>
              <a:t>The Kappa analyzer washes away the black liquor in its processing of the online sample, leaving the bleach plant operator to estimate what other compounds are entering the plant.</a:t>
            </a:r>
          </a:p>
        </p:txBody>
      </p:sp>
    </p:spTree>
    <p:extLst>
      <p:ext uri="{BB962C8B-B14F-4D97-AF65-F5344CB8AC3E}">
        <p14:creationId xmlns:p14="http://schemas.microsoft.com/office/powerpoint/2010/main" val="59965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en-US" sz="1600" b="1" kern="1200" dirty="0" smtClean="0">
                <a:solidFill>
                  <a:schemeClr val="tx1"/>
                </a:solidFill>
                <a:latin typeface="Arial" charset="0"/>
                <a:ea typeface="Calibri" panose="020F0502020204030204" pitchFamily="34" charset="0"/>
                <a:cs typeface="+mn-cs"/>
              </a:rPr>
              <a:t>Brad S. Carlberg </a:t>
            </a:r>
            <a:r>
              <a:rPr lang="en-US" sz="1200" kern="1200" dirty="0" smtClean="0">
                <a:solidFill>
                  <a:schemeClr val="tx1"/>
                </a:solidFill>
                <a:latin typeface="Arial" charset="0"/>
                <a:ea typeface="Calibri" panose="020F0502020204030204" pitchFamily="34" charset="0"/>
                <a:cs typeface="+mn-cs"/>
              </a:rPr>
              <a:t>is a Consulting Engineer for BSC Engineering &amp; a registered, Professional Control Systems Engineer with over thirty years’ experience in Process Control Engineering specifically with Distributed Control Systems, Programmable Logic Controllers, and Human Machine Interfaces combining extensive experience with both Hardware and Software Design, Programming, Implementation and Startup, including Advanced Continuous and Batch Control Programming.</a:t>
            </a:r>
          </a:p>
          <a:p>
            <a:pPr algn="just">
              <a:spcBef>
                <a:spcPts val="600"/>
              </a:spcBef>
            </a:pPr>
            <a:endParaRPr lang="en-US" sz="1200" kern="1200" dirty="0" smtClean="0">
              <a:solidFill>
                <a:schemeClr val="tx1"/>
              </a:solidFill>
              <a:latin typeface="Arial" charset="0"/>
              <a:ea typeface="Calibri" panose="020F0502020204030204" pitchFamily="34" charset="0"/>
              <a:cs typeface="+mn-cs"/>
            </a:endParaRPr>
          </a:p>
          <a:p>
            <a:pPr algn="just">
              <a:spcBef>
                <a:spcPts val="600"/>
              </a:spcBef>
            </a:pPr>
            <a:r>
              <a:rPr lang="en-US" sz="1200" kern="1200" dirty="0" smtClean="0">
                <a:solidFill>
                  <a:schemeClr val="tx1"/>
                </a:solidFill>
                <a:latin typeface="Arial" charset="0"/>
                <a:ea typeface="Calibri" panose="020F0502020204030204" pitchFamily="34" charset="0"/>
                <a:cs typeface="+mn-cs"/>
              </a:rPr>
              <a:t>Brad received his </a:t>
            </a:r>
            <a:r>
              <a:rPr lang="en-US" sz="1200" kern="1200" dirty="0" smtClean="0">
                <a:solidFill>
                  <a:srgbClr val="000000"/>
                </a:solidFill>
                <a:latin typeface="Arial" charset="0"/>
                <a:ea typeface="Calibri" panose="020F0502020204030204" pitchFamily="34" charset="0"/>
                <a:cs typeface="+mn-cs"/>
              </a:rPr>
              <a:t>B.S. in Mechanical Engineering in February, 1984 from Washington State University in Pullman, WA.</a:t>
            </a:r>
          </a:p>
          <a:p>
            <a:pPr algn="just">
              <a:spcBef>
                <a:spcPts val="600"/>
              </a:spcBef>
            </a:pPr>
            <a:r>
              <a:rPr lang="en-US" sz="1200" kern="1200" dirty="0" smtClean="0">
                <a:solidFill>
                  <a:srgbClr val="000000"/>
                </a:solidFill>
                <a:latin typeface="Arial" charset="0"/>
                <a:ea typeface="Calibri" panose="020F0502020204030204" pitchFamily="34" charset="0"/>
                <a:cs typeface="+mn-cs"/>
              </a:rPr>
              <a:t>He joined ISA in 1986 and is a Senior Member.</a:t>
            </a:r>
          </a:p>
          <a:p>
            <a:pPr algn="just">
              <a:spcBef>
                <a:spcPts val="600"/>
              </a:spcBef>
            </a:pPr>
            <a:r>
              <a:rPr lang="en-US" sz="1200" kern="1200" dirty="0" smtClean="0">
                <a:solidFill>
                  <a:srgbClr val="000000"/>
                </a:solidFill>
                <a:latin typeface="Arial" charset="0"/>
                <a:ea typeface="Calibri" panose="020F0502020204030204" pitchFamily="34" charset="0"/>
                <a:cs typeface="+mn-cs"/>
              </a:rPr>
              <a:t>His hobbies include distance running, jazz and blues music, and flying his 1946 </a:t>
            </a:r>
            <a:r>
              <a:rPr lang="en-US" sz="1200" kern="1200" dirty="0" err="1" smtClean="0">
                <a:solidFill>
                  <a:srgbClr val="000000"/>
                </a:solidFill>
                <a:latin typeface="Arial" charset="0"/>
                <a:ea typeface="Calibri" panose="020F0502020204030204" pitchFamily="34" charset="0"/>
                <a:cs typeface="+mn-cs"/>
              </a:rPr>
              <a:t>Ercoupe</a:t>
            </a:r>
            <a:r>
              <a:rPr lang="en-US" sz="1200" kern="1200" dirty="0" smtClean="0">
                <a:solidFill>
                  <a:srgbClr val="000000"/>
                </a:solidFill>
                <a:latin typeface="Arial" charset="0"/>
                <a:ea typeface="Calibri" panose="020F0502020204030204" pitchFamily="34" charset="0"/>
                <a:cs typeface="+mn-cs"/>
              </a:rPr>
              <a:t> 415C Light Sport airplane.</a:t>
            </a:r>
          </a:p>
          <a:p>
            <a:pPr algn="just">
              <a:spcBef>
                <a:spcPts val="600"/>
              </a:spcBef>
            </a:pPr>
            <a:r>
              <a:rPr lang="en-US" sz="1200" kern="1200" dirty="0" smtClean="0">
                <a:solidFill>
                  <a:srgbClr val="000000"/>
                </a:solidFill>
                <a:latin typeface="Arial" charset="0"/>
                <a:ea typeface="+mn-ea"/>
                <a:cs typeface="+mn-cs"/>
              </a:rPr>
              <a:t>Brad maintains his home office in Hoodsport, WA on the Olympic Peninsula &amp; his airplane hangar at the Richland airport (KRLD).</a:t>
            </a:r>
            <a:endParaRPr 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62643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Mills struggle with proper washing in the brown stock area; they must balance the cleanliness of the pulp they are sending to the bleach plant along with the amount of solids they are sending to the evaporators.</a:t>
            </a:r>
          </a:p>
          <a:p>
            <a:pPr marL="171450" indent="-171450"/>
            <a:r>
              <a:rPr lang="en-US" sz="1200" kern="1200" dirty="0" smtClean="0">
                <a:solidFill>
                  <a:schemeClr val="tx1"/>
                </a:solidFill>
                <a:effectLst/>
                <a:latin typeface="Arial" charset="0"/>
                <a:ea typeface="+mn-ea"/>
                <a:cs typeface="+mn-cs"/>
              </a:rPr>
              <a:t>When the washing is poor, the challenge in the bleach plant operation is to accurately quantify the amount of black liquor carryover, because it affects the first stage of processing.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767943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There are times when it is not necessary to separate the fiber and filtrate lignin and only report a total sum of the two components.</a:t>
            </a:r>
          </a:p>
          <a:p>
            <a:pPr marL="171450" indent="-171450"/>
            <a:r>
              <a:rPr lang="en-US" sz="1200" kern="1200" dirty="0" err="1" smtClean="0">
                <a:solidFill>
                  <a:schemeClr val="tx1"/>
                </a:solidFill>
                <a:effectLst/>
                <a:latin typeface="Arial" charset="0"/>
                <a:ea typeface="+mn-ea"/>
                <a:cs typeface="+mn-cs"/>
              </a:rPr>
              <a:t>VanFleet</a:t>
            </a:r>
            <a:r>
              <a:rPr lang="en-US" sz="1200" kern="1200" dirty="0" smtClean="0">
                <a:solidFill>
                  <a:schemeClr val="tx1"/>
                </a:solidFill>
                <a:effectLst/>
                <a:latin typeface="Arial" charset="0"/>
                <a:ea typeface="+mn-ea"/>
                <a:cs typeface="+mn-cs"/>
              </a:rPr>
              <a:t> has developed and defined the measurement of “Bleach Load” where the fiber and filtrate kappa is measured in an on-line sensor and used in Kappa factor control.</a:t>
            </a:r>
          </a:p>
          <a:p>
            <a:pPr marL="171450" indent="-171450"/>
            <a:r>
              <a:rPr lang="en-US" sz="1200" kern="1200" dirty="0" smtClean="0">
                <a:solidFill>
                  <a:schemeClr val="tx1"/>
                </a:solidFill>
                <a:effectLst/>
                <a:latin typeface="Arial" charset="0"/>
                <a:ea typeface="+mn-ea"/>
                <a:cs typeface="+mn-cs"/>
              </a:rPr>
              <a:t>The laboratory procedure to measure bleach load involves running a fiber Kappa test, consistency, and filtrate Kappa from the pulp </a:t>
            </a:r>
            <a:r>
              <a:rPr lang="en-US" sz="1200" kern="1200" dirty="0" err="1" smtClean="0">
                <a:solidFill>
                  <a:schemeClr val="tx1"/>
                </a:solidFill>
                <a:effectLst/>
                <a:latin typeface="Arial" charset="0"/>
                <a:ea typeface="+mn-ea"/>
                <a:cs typeface="+mn-cs"/>
              </a:rPr>
              <a:t>squeezings</a:t>
            </a:r>
            <a:r>
              <a:rPr lang="en-US" sz="1200" kern="1200" dirty="0" smtClean="0">
                <a:solidFill>
                  <a:schemeClr val="tx1"/>
                </a:solidFill>
                <a:effectLst/>
                <a:latin typeface="Arial" charset="0"/>
                <a:ea typeface="+mn-ea"/>
                <a:cs typeface="+mn-cs"/>
              </a:rPr>
              <a:t> of the sample.</a:t>
            </a:r>
          </a:p>
          <a:p>
            <a:pPr marL="171450" indent="-171450"/>
            <a:r>
              <a:rPr lang="en-US" sz="1200" kern="1200" dirty="0" smtClean="0">
                <a:solidFill>
                  <a:schemeClr val="tx1"/>
                </a:solidFill>
                <a:effectLst/>
                <a:latin typeface="Arial" charset="0"/>
                <a:ea typeface="+mn-ea"/>
                <a:cs typeface="+mn-cs"/>
              </a:rPr>
              <a:t>Van Fleet Rick, </a:t>
            </a:r>
            <a:r>
              <a:rPr lang="en-US" sz="1200" kern="1200" dirty="0" err="1" smtClean="0">
                <a:solidFill>
                  <a:schemeClr val="tx1"/>
                </a:solidFill>
                <a:effectLst/>
                <a:latin typeface="Arial" charset="0"/>
                <a:ea typeface="+mn-ea"/>
                <a:cs typeface="+mn-cs"/>
              </a:rPr>
              <a:t>Morningred</a:t>
            </a:r>
            <a:r>
              <a:rPr lang="en-US" sz="1200" kern="1200" dirty="0" smtClean="0">
                <a:solidFill>
                  <a:schemeClr val="tx1"/>
                </a:solidFill>
                <a:effectLst/>
                <a:latin typeface="Arial" charset="0"/>
                <a:ea typeface="+mn-ea"/>
                <a:cs typeface="+mn-cs"/>
              </a:rPr>
              <a:t>, Dune, </a:t>
            </a:r>
            <a:r>
              <a:rPr lang="en-US" sz="1200" kern="1200" dirty="0" err="1" smtClean="0">
                <a:solidFill>
                  <a:schemeClr val="tx1"/>
                </a:solidFill>
                <a:effectLst/>
                <a:latin typeface="Arial" charset="0"/>
                <a:ea typeface="+mn-ea"/>
                <a:cs typeface="+mn-cs"/>
              </a:rPr>
              <a:t>Podasak</a:t>
            </a:r>
            <a:r>
              <a:rPr lang="en-US" sz="1200" kern="1200" dirty="0" smtClean="0">
                <a:solidFill>
                  <a:schemeClr val="tx1"/>
                </a:solidFill>
                <a:effectLst/>
                <a:latin typeface="Arial" charset="0"/>
                <a:ea typeface="+mn-ea"/>
                <a:cs typeface="+mn-cs"/>
              </a:rPr>
              <a:t>, Steve, </a:t>
            </a:r>
            <a:r>
              <a:rPr lang="en-US" sz="1200" kern="1200" dirty="0" err="1" smtClean="0">
                <a:solidFill>
                  <a:schemeClr val="tx1"/>
                </a:solidFill>
                <a:effectLst/>
                <a:latin typeface="Arial" charset="0"/>
                <a:ea typeface="+mn-ea"/>
                <a:cs typeface="+mn-cs"/>
              </a:rPr>
              <a:t>Beder</a:t>
            </a:r>
            <a:r>
              <a:rPr lang="en-US" sz="1200" kern="1200" dirty="0" smtClean="0">
                <a:solidFill>
                  <a:schemeClr val="tx1"/>
                </a:solidFill>
                <a:effectLst/>
                <a:latin typeface="Arial" charset="0"/>
                <a:ea typeface="+mn-ea"/>
                <a:cs typeface="+mn-cs"/>
              </a:rPr>
              <a:t>-Miller, Sandra. ”Bleach Load: A New Sensor Based Improvement for Bleach Plant Advanced Control”. International Bleaching Conference. Portland Oregon, September, 2011.</a:t>
            </a:r>
          </a:p>
          <a:p>
            <a:pPr marL="171450" indent="-171450"/>
            <a:endParaRPr lang="en-US" sz="1200" kern="1200" dirty="0" smtClean="0">
              <a:solidFill>
                <a:schemeClr val="tx1"/>
              </a:solidFill>
              <a:effectLst/>
              <a:latin typeface="Arial" charset="0"/>
              <a:ea typeface="+mn-ea"/>
              <a:cs typeface="+mn-cs"/>
            </a:endParaRPr>
          </a:p>
          <a:p>
            <a:pPr marL="171450" indent="-171450"/>
            <a:r>
              <a:rPr lang="en-US" sz="1200" kern="1200" dirty="0" smtClean="0">
                <a:solidFill>
                  <a:schemeClr val="tx1"/>
                </a:solidFill>
                <a:effectLst/>
                <a:latin typeface="Arial" charset="0"/>
                <a:ea typeface="+mn-ea"/>
                <a:cs typeface="+mn-cs"/>
              </a:rPr>
              <a:t>The LED vs. the traditional lamp requires less frequent replacement – who knows really how</a:t>
            </a:r>
            <a:r>
              <a:rPr lang="en-US" sz="1200" kern="1200" baseline="0" dirty="0" smtClean="0">
                <a:solidFill>
                  <a:schemeClr val="tx1"/>
                </a:solidFill>
                <a:effectLst/>
                <a:latin typeface="Arial" charset="0"/>
                <a:ea typeface="+mn-ea"/>
                <a:cs typeface="+mn-cs"/>
              </a:rPr>
              <a:t> long the LED will last</a:t>
            </a:r>
          </a:p>
          <a:p>
            <a:pPr marL="171450" indent="-171450"/>
            <a:endParaRPr lang="en-US" sz="1200" kern="1200" baseline="0" dirty="0" smtClean="0">
              <a:solidFill>
                <a:schemeClr val="tx1"/>
              </a:solidFill>
              <a:effectLst/>
              <a:latin typeface="Arial" charset="0"/>
              <a:ea typeface="+mn-ea"/>
              <a:cs typeface="+mn-cs"/>
            </a:endParaRPr>
          </a:p>
          <a:p>
            <a:pPr marL="171450" indent="-171450"/>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77248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Total bleach load includes the carryover entering the bleach plant so the chlorine dioxide dosage is adjusted before the chemical is added.</a:t>
            </a:r>
          </a:p>
          <a:p>
            <a:pPr marL="171450" indent="-171450"/>
            <a:r>
              <a:rPr lang="en-US" sz="1200" kern="1200" dirty="0" smtClean="0">
                <a:solidFill>
                  <a:schemeClr val="tx1"/>
                </a:solidFill>
                <a:effectLst/>
                <a:latin typeface="Arial" charset="0"/>
                <a:ea typeface="+mn-ea"/>
                <a:cs typeface="+mn-cs"/>
              </a:rPr>
              <a:t>This removes the guesswork where the operator would adjust a ”bias” or add more chlorine dioxide to account for the amount of estimated carryover coming into the bleach plant.</a:t>
            </a:r>
          </a:p>
          <a:p>
            <a:pPr marL="171450" indent="-171450"/>
            <a:r>
              <a:rPr lang="en-US" sz="1200" kern="1200" dirty="0" smtClean="0">
                <a:solidFill>
                  <a:schemeClr val="tx1"/>
                </a:solidFill>
                <a:effectLst/>
                <a:latin typeface="Arial" charset="0"/>
                <a:ea typeface="+mn-ea"/>
                <a:cs typeface="+mn-cs"/>
              </a:rPr>
              <a:t>In a North American bleach plant, the bleach load measurement was used to help control the first stage of the bleaching operation.</a:t>
            </a:r>
          </a:p>
          <a:p>
            <a:pPr marL="171450" indent="-171450"/>
            <a:r>
              <a:rPr lang="en-US" sz="1200" kern="1200" dirty="0" smtClean="0">
                <a:solidFill>
                  <a:schemeClr val="tx1"/>
                </a:solidFill>
                <a:effectLst/>
                <a:latin typeface="Arial" charset="0"/>
                <a:ea typeface="+mn-ea"/>
                <a:cs typeface="+mn-cs"/>
              </a:rPr>
              <a:t>The filtrate Kappa is converted to a gram equivalent of the filtrate in the pulp suspension.</a:t>
            </a:r>
          </a:p>
          <a:p>
            <a:pPr marL="171450" indent="-171450"/>
            <a:r>
              <a:rPr lang="en-US" sz="1200" kern="1200" dirty="0" smtClean="0">
                <a:solidFill>
                  <a:schemeClr val="tx1"/>
                </a:solidFill>
                <a:effectLst/>
                <a:latin typeface="Arial" charset="0"/>
                <a:ea typeface="+mn-ea"/>
                <a:cs typeface="+mn-cs"/>
              </a:rPr>
              <a:t>The fiber and filtrate Kappa tests reported in grams are added together.</a:t>
            </a:r>
          </a:p>
          <a:p>
            <a:pPr marL="171450" indent="-171450"/>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349387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6328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The chart in Figure 13 shows the overall lowering of chlorine dioxide usage.</a:t>
            </a:r>
          </a:p>
          <a:p>
            <a:pPr marL="171450" indent="-171450"/>
            <a:r>
              <a:rPr lang="en-US" sz="1200" kern="1200" dirty="0" smtClean="0">
                <a:solidFill>
                  <a:schemeClr val="tx1"/>
                </a:solidFill>
                <a:effectLst/>
                <a:latin typeface="Arial" charset="0"/>
                <a:ea typeface="+mn-ea"/>
                <a:cs typeface="+mn-cs"/>
              </a:rPr>
              <a:t>This is due to the elimination of operator bias from the existing compensated brightness control and resulted in an annual saving of $60K US.</a:t>
            </a:r>
          </a:p>
          <a:p>
            <a:pPr marL="171450" indent="-171450"/>
            <a:r>
              <a:rPr lang="en-US" sz="1200" kern="1200" dirty="0" smtClean="0">
                <a:solidFill>
                  <a:schemeClr val="tx1"/>
                </a:solidFill>
                <a:effectLst/>
                <a:latin typeface="Arial" charset="0"/>
                <a:ea typeface="+mn-ea"/>
                <a:cs typeface="+mn-cs"/>
              </a:rPr>
              <a:t>The operator was able to achieve his target because the dissolved lignin was measured along with the fiber Kappa before chlorine dioxide was dosed</a:t>
            </a:r>
            <a:endParaRPr lang="en-US" dirty="0"/>
          </a:p>
        </p:txBody>
      </p:sp>
    </p:spTree>
    <p:extLst>
      <p:ext uri="{BB962C8B-B14F-4D97-AF65-F5344CB8AC3E}">
        <p14:creationId xmlns:p14="http://schemas.microsoft.com/office/powerpoint/2010/main" val="3284074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Figure 14 shows a trend of the percent chlorine dioxide applied when bleach load is used versus the traditional fiber Kappa measurement.</a:t>
            </a:r>
          </a:p>
          <a:p>
            <a:pPr marL="171450" indent="-171450"/>
            <a:r>
              <a:rPr lang="en-US" sz="1200" kern="1200" dirty="0" smtClean="0">
                <a:solidFill>
                  <a:schemeClr val="tx1"/>
                </a:solidFill>
                <a:effectLst/>
                <a:latin typeface="Arial" charset="0"/>
                <a:ea typeface="+mn-ea"/>
                <a:cs typeface="+mn-cs"/>
              </a:rPr>
              <a:t>Additional savings are possible with improvement of the existing control strategy.</a:t>
            </a:r>
          </a:p>
          <a:p>
            <a:pPr marL="171450" indent="-171450"/>
            <a:r>
              <a:rPr lang="en-US" sz="1200" kern="1200" dirty="0" smtClean="0">
                <a:solidFill>
                  <a:schemeClr val="tx1"/>
                </a:solidFill>
                <a:effectLst/>
                <a:latin typeface="Arial" charset="0"/>
                <a:ea typeface="+mn-ea"/>
                <a:cs typeface="+mn-cs"/>
              </a:rPr>
              <a:t>The Bleach Load Transmitter operates with five LEDs; blue, red, green, NIR, and UV, and works under the principle of optical reflection.</a:t>
            </a:r>
          </a:p>
          <a:p>
            <a:pPr marL="171450" indent="-171450"/>
            <a:r>
              <a:rPr lang="en-US" sz="1200" kern="1200" dirty="0" smtClean="0">
                <a:solidFill>
                  <a:schemeClr val="tx1"/>
                </a:solidFill>
                <a:effectLst/>
                <a:latin typeface="Arial" charset="0"/>
                <a:ea typeface="+mn-ea"/>
                <a:cs typeface="+mn-cs"/>
              </a:rPr>
              <a:t>Laboratory samples are collected along with raw LED values.</a:t>
            </a:r>
          </a:p>
          <a:p>
            <a:pPr marL="171450" indent="-171450"/>
            <a:r>
              <a:rPr lang="en-US" sz="1200" kern="1200" dirty="0" smtClean="0">
                <a:solidFill>
                  <a:schemeClr val="tx1"/>
                </a:solidFill>
                <a:effectLst/>
                <a:latin typeface="Arial" charset="0"/>
                <a:ea typeface="+mn-ea"/>
                <a:cs typeface="+mn-cs"/>
              </a:rPr>
              <a:t>The raw signals are used in combination to predict Bleach load.</a:t>
            </a:r>
          </a:p>
          <a:p>
            <a:pPr marL="171450" indent="-171450"/>
            <a:r>
              <a:rPr lang="en-US" sz="1200" kern="1200" dirty="0" smtClean="0">
                <a:solidFill>
                  <a:schemeClr val="tx1"/>
                </a:solidFill>
                <a:effectLst/>
                <a:latin typeface="Arial" charset="0"/>
                <a:ea typeface="+mn-ea"/>
                <a:cs typeface="+mn-cs"/>
              </a:rPr>
              <a:t>The number of signals used in the calibration will vary depending on the process and location of the bleach load sensor.</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894123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Figure 15 is an example of a calibration and is using the red and UV LED in the model.</a:t>
            </a:r>
          </a:p>
          <a:p>
            <a:pPr marL="171450" indent="-171450"/>
            <a:r>
              <a:rPr lang="en-US" sz="1200" kern="1200" dirty="0" smtClean="0">
                <a:solidFill>
                  <a:schemeClr val="tx1"/>
                </a:solidFill>
                <a:effectLst/>
                <a:latin typeface="Arial" charset="0"/>
                <a:ea typeface="+mn-ea"/>
                <a:cs typeface="+mn-cs"/>
              </a:rPr>
              <a:t>The Bleach Load Transmitter is usually installed in the first stage of the bleach plant and post extraction. </a:t>
            </a:r>
          </a:p>
          <a:p>
            <a:pPr marL="171450" indent="-171450"/>
            <a:r>
              <a:rPr lang="en-US" sz="1200" kern="1200" dirty="0" smtClean="0">
                <a:solidFill>
                  <a:schemeClr val="tx1"/>
                </a:solidFill>
                <a:effectLst/>
                <a:latin typeface="Arial" charset="0"/>
                <a:ea typeface="+mn-ea"/>
                <a:cs typeface="+mn-cs"/>
              </a:rPr>
              <a:t>Because the transmitter is measuring both fiber and filtrate, it can uncover problems in bleach plant washing.</a:t>
            </a:r>
          </a:p>
          <a:p>
            <a:pPr marL="171450" indent="-171450"/>
            <a:r>
              <a:rPr lang="en-US" sz="1200" kern="1200" dirty="0" smtClean="0">
                <a:solidFill>
                  <a:schemeClr val="tx1"/>
                </a:solidFill>
                <a:effectLst/>
                <a:latin typeface="Arial" charset="0"/>
                <a:ea typeface="+mn-ea"/>
                <a:cs typeface="+mn-cs"/>
              </a:rPr>
              <a:t>Poor washing has been shown to lead to higher percent of filtrate Kappa due to carryover of filtrate from the washer. In the example shown in Figure 15</a:t>
            </a:r>
            <a:endParaRPr lang="en-US" dirty="0"/>
          </a:p>
        </p:txBody>
      </p:sp>
    </p:spTree>
    <p:extLst>
      <p:ext uri="{BB962C8B-B14F-4D97-AF65-F5344CB8AC3E}">
        <p14:creationId xmlns:p14="http://schemas.microsoft.com/office/powerpoint/2010/main" val="934599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Figure 16, the mill acknowledged they were having problems washing the extraction filtrate from the pulp in a three stage bleach </a:t>
            </a:r>
            <a:r>
              <a:rPr lang="en-US" sz="1200" kern="1200" dirty="0" smtClean="0">
                <a:solidFill>
                  <a:schemeClr val="tx1"/>
                </a:solidFill>
                <a:effectLst/>
                <a:latin typeface="Arial" charset="0"/>
                <a:ea typeface="+mn-ea"/>
                <a:cs typeface="+mn-cs"/>
              </a:rPr>
              <a:t>plant.</a:t>
            </a:r>
          </a:p>
          <a:p>
            <a:pPr marL="171450" indent="-171450"/>
            <a:r>
              <a:rPr lang="en-US" sz="1200" kern="1200" dirty="0" smtClean="0">
                <a:solidFill>
                  <a:schemeClr val="tx1"/>
                </a:solidFill>
                <a:effectLst/>
                <a:latin typeface="Arial" charset="0"/>
                <a:ea typeface="+mn-ea"/>
                <a:cs typeface="+mn-cs"/>
              </a:rPr>
              <a:t>This </a:t>
            </a:r>
            <a:r>
              <a:rPr lang="en-US" sz="1200" kern="1200" dirty="0" smtClean="0">
                <a:solidFill>
                  <a:schemeClr val="tx1"/>
                </a:solidFill>
                <a:effectLst/>
                <a:latin typeface="Arial" charset="0"/>
                <a:ea typeface="+mn-ea"/>
                <a:cs typeface="+mn-cs"/>
              </a:rPr>
              <a:t>caused excessive use of chlorine dioxide in the brightening stage. </a:t>
            </a:r>
          </a:p>
          <a:p>
            <a:pPr marL="171450" marR="0" indent="-171450" algn="l" defTabSz="914400" rtl="0" eaLnBrk="0" fontAlgn="base" latinLnBrk="0" hangingPunct="0">
              <a:lnSpc>
                <a:spcPct val="100000"/>
              </a:lnSpc>
              <a:spcBef>
                <a:spcPct val="30000"/>
              </a:spcBef>
              <a:spcAft>
                <a:spcPct val="0"/>
              </a:spcAft>
              <a:buClrTx/>
              <a:buSzPct val="100000"/>
              <a:tabLst/>
              <a:defRPr/>
            </a:pPr>
            <a:r>
              <a:rPr lang="en-US" sz="1200" kern="1200" dirty="0" smtClean="0">
                <a:solidFill>
                  <a:schemeClr val="tx1"/>
                </a:solidFill>
                <a:effectLst/>
                <a:latin typeface="Arial" charset="0"/>
                <a:ea typeface="+mn-ea"/>
                <a:cs typeface="+mn-cs"/>
              </a:rPr>
              <a:t>Laboratory testing revealed that the filtrate kappa was over 35% of the total bleach load.</a:t>
            </a:r>
          </a:p>
          <a:p>
            <a:pPr marL="171450" marR="0" indent="-171450" algn="l" defTabSz="914400" rtl="0" eaLnBrk="0" fontAlgn="base" latinLnBrk="0" hangingPunct="0">
              <a:lnSpc>
                <a:spcPct val="100000"/>
              </a:lnSpc>
              <a:spcBef>
                <a:spcPct val="30000"/>
              </a:spcBef>
              <a:spcAft>
                <a:spcPct val="0"/>
              </a:spcAft>
              <a:buClrTx/>
              <a:buSzPct val="100000"/>
              <a:tabLst/>
              <a:defRPr/>
            </a:pPr>
            <a:r>
              <a:rPr lang="en-US" sz="1200" kern="1200" dirty="0" smtClean="0">
                <a:solidFill>
                  <a:schemeClr val="tx1"/>
                </a:solidFill>
                <a:effectLst/>
                <a:latin typeface="Arial" charset="0"/>
                <a:ea typeface="+mn-ea"/>
                <a:cs typeface="+mn-cs"/>
              </a:rPr>
              <a:t>Adjustments were made to the washer showers, resulting in an almost 15 percent reduction in filtrate Kappa.</a:t>
            </a:r>
          </a:p>
          <a:p>
            <a:pPr marL="171450" marR="0" indent="-171450" algn="l" defTabSz="914400" rtl="0" eaLnBrk="0" fontAlgn="base" latinLnBrk="0" hangingPunct="0">
              <a:lnSpc>
                <a:spcPct val="100000"/>
              </a:lnSpc>
              <a:spcBef>
                <a:spcPct val="30000"/>
              </a:spcBef>
              <a:spcAft>
                <a:spcPct val="0"/>
              </a:spcAft>
              <a:buClrTx/>
              <a:buSzPct val="100000"/>
              <a:tabLst/>
              <a:defRPr/>
            </a:pPr>
            <a:r>
              <a:rPr lang="en-US" sz="1200" kern="1200" dirty="0" smtClean="0">
                <a:solidFill>
                  <a:schemeClr val="tx1"/>
                </a:solidFill>
                <a:effectLst/>
                <a:latin typeface="Arial" charset="0"/>
                <a:ea typeface="+mn-ea"/>
                <a:cs typeface="+mn-cs"/>
              </a:rPr>
              <a:t>A traditional multi-point analyzer would have missed this and extended troubleshooting time to determine why more chlorine dioxide was needed for the first brightening stage.</a:t>
            </a:r>
          </a:p>
          <a:p>
            <a:endParaRPr lang="en-US" dirty="0"/>
          </a:p>
        </p:txBody>
      </p:sp>
    </p:spTree>
    <p:extLst>
      <p:ext uri="{BB962C8B-B14F-4D97-AF65-F5344CB8AC3E}">
        <p14:creationId xmlns:p14="http://schemas.microsoft.com/office/powerpoint/2010/main" val="3108701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There is available technology to measure both fiber and filtrate lignin using single point analyzers and in-line sensors. </a:t>
            </a:r>
          </a:p>
          <a:p>
            <a:pPr marL="171450" indent="-171450"/>
            <a:r>
              <a:rPr lang="en-US" sz="1200" kern="1200" dirty="0" smtClean="0">
                <a:solidFill>
                  <a:schemeClr val="tx1"/>
                </a:solidFill>
                <a:effectLst/>
                <a:latin typeface="Arial" charset="0"/>
                <a:ea typeface="+mn-ea"/>
                <a:cs typeface="+mn-cs"/>
              </a:rPr>
              <a:t>This is a significant change from the multi-point analyzers that can be maintenance intensive, require high installation costs, and have inadequate uptime times for sound process control. </a:t>
            </a:r>
          </a:p>
          <a:p>
            <a:pPr marL="171450" indent="-171450"/>
            <a:r>
              <a:rPr lang="en-US" sz="1200" kern="1200" dirty="0" smtClean="0">
                <a:solidFill>
                  <a:schemeClr val="tx1"/>
                </a:solidFill>
                <a:effectLst/>
                <a:latin typeface="Arial" charset="0"/>
                <a:ea typeface="+mn-ea"/>
                <a:cs typeface="+mn-cs"/>
              </a:rPr>
              <a:t>The dissolved lignin and total bleach load sensors are in-line probes that can be retracted while the process is running, providing continuous updates. </a:t>
            </a:r>
          </a:p>
          <a:p>
            <a:pPr marL="171450" indent="-171450"/>
            <a:r>
              <a:rPr lang="en-US" sz="1200" kern="1200" dirty="0" smtClean="0">
                <a:solidFill>
                  <a:schemeClr val="tx1"/>
                </a:solidFill>
                <a:effectLst/>
                <a:latin typeface="Arial" charset="0"/>
                <a:ea typeface="+mn-ea"/>
                <a:cs typeface="+mn-cs"/>
              </a:rPr>
              <a:t>Dissolved lignin in the filtrate can now be measured using a UV light source, which is the same measuring source as in the traditional fiber kappa analyzer. </a:t>
            </a:r>
          </a:p>
          <a:p>
            <a:pPr marL="171450" indent="-171450"/>
            <a:r>
              <a:rPr lang="en-US" sz="1200" kern="1200" dirty="0" smtClean="0">
                <a:solidFill>
                  <a:schemeClr val="tx1"/>
                </a:solidFill>
                <a:effectLst/>
                <a:latin typeface="Arial" charset="0"/>
                <a:ea typeface="+mn-ea"/>
                <a:cs typeface="+mn-cs"/>
              </a:rPr>
              <a:t>The third sensor discussed, the Bleach Load Transmitter, measured fiber and filtrate in a combined signal using optical reflectance and LED technology to determine total Bleach Load. </a:t>
            </a:r>
          </a:p>
          <a:p>
            <a:pPr marL="171450" indent="-171450"/>
            <a:r>
              <a:rPr lang="en-US" sz="1200" kern="1200" dirty="0" smtClean="0">
                <a:solidFill>
                  <a:schemeClr val="tx1"/>
                </a:solidFill>
                <a:effectLst/>
                <a:latin typeface="Arial" charset="0"/>
                <a:ea typeface="+mn-ea"/>
                <a:cs typeface="+mn-cs"/>
              </a:rPr>
              <a:t>Bleach Load represents the total chlorine dioxide demand to the bleach plant and allows the elimination of operator bias which often results in bleaching chemical overuse.</a:t>
            </a:r>
          </a:p>
          <a:p>
            <a:pPr marL="171450" indent="-171450"/>
            <a:endParaRPr lang="en-US" sz="1200" kern="1200" dirty="0" smtClean="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Removing lignin is a very necessary but costly part of the pulping process.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Therefore having state-of the-art measurements and control capabilities are extremely important in maximizing business performance and final pulp quality.</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It has been a constant challenge to accurately and reliably measure lignin from the blow line through the bleach plant.</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The industry has relied on laboratory measurements, and/or slower multi-point kappa analyzers to measure fiber kappa.</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An oftentimes equally important but neglected component is the dissolved (or filtrate) lignin moving through the process, which also can widely vary and consume a significant portion of bleaching chemicals.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With </a:t>
            </a:r>
            <a:r>
              <a:rPr lang="en-US" sz="1200" kern="1200" dirty="0" smtClean="0">
                <a:solidFill>
                  <a:schemeClr val="tx1"/>
                </a:solidFill>
                <a:effectLst/>
                <a:latin typeface="Arial" charset="0"/>
                <a:ea typeface="+mn-ea"/>
                <a:cs typeface="+mn-cs"/>
              </a:rPr>
              <a:t>these critical measurements being problematic, new innovative technologies have been developed to enhance the ability to optimize the pulping process and deliver significant sustainable gains in business performance for the industry.</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This paper will discuss the recent improvements in measuring fiber and filtrate lignin on-line and its impact on fiber line and bleach plant controls</a:t>
            </a:r>
            <a:r>
              <a:rPr lang="en-US" sz="1200"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575726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b="1" kern="1200" dirty="0" smtClean="0">
                <a:solidFill>
                  <a:schemeClr val="tx1"/>
                </a:solidFill>
                <a:latin typeface="Arial" charset="0"/>
                <a:ea typeface="+mn-ea"/>
                <a:cs typeface="+mn-cs"/>
              </a:rPr>
              <a:t>Sandy </a:t>
            </a:r>
            <a:r>
              <a:rPr lang="en-US" altLang="en-US" sz="1400" b="1" kern="1200" dirty="0" err="1" smtClean="0">
                <a:solidFill>
                  <a:schemeClr val="tx1"/>
                </a:solidFill>
                <a:latin typeface="Arial" charset="0"/>
                <a:ea typeface="+mn-ea"/>
                <a:cs typeface="+mn-cs"/>
              </a:rPr>
              <a:t>Beder</a:t>
            </a:r>
            <a:r>
              <a:rPr lang="en-US" altLang="en-US" sz="1400" b="1" kern="1200" dirty="0" smtClean="0">
                <a:solidFill>
                  <a:schemeClr val="tx1"/>
                </a:solidFill>
                <a:latin typeface="Arial" charset="0"/>
                <a:ea typeface="+mn-ea"/>
                <a:cs typeface="+mn-cs"/>
              </a:rPr>
              <a:t>-Miller </a:t>
            </a:r>
            <a:r>
              <a:rPr lang="en-US" altLang="en-US" sz="1200" kern="1200" dirty="0" smtClean="0">
                <a:solidFill>
                  <a:schemeClr val="tx1"/>
                </a:solidFill>
                <a:latin typeface="Arial" charset="0"/>
                <a:ea typeface="+mn-ea"/>
                <a:cs typeface="+mn-cs"/>
              </a:rPr>
              <a:t>has a Bachelor of Science in Forestry from University of Massachusetts (1977) and a Masters of Statistics (1979) from North Carolina State University. Upon graduation Sandy has worked as a Biometrician for Crown </a:t>
            </a:r>
            <a:r>
              <a:rPr lang="en-US" altLang="en-US" sz="1200" kern="1200" dirty="0" err="1" smtClean="0">
                <a:solidFill>
                  <a:schemeClr val="tx1"/>
                </a:solidFill>
                <a:latin typeface="Arial" charset="0"/>
                <a:ea typeface="+mn-ea"/>
                <a:cs typeface="+mn-cs"/>
              </a:rPr>
              <a:t>Zellerbach</a:t>
            </a:r>
            <a:r>
              <a:rPr lang="en-US" altLang="en-US" sz="1200" kern="1200" dirty="0" smtClean="0">
                <a:solidFill>
                  <a:schemeClr val="tx1"/>
                </a:solidFill>
                <a:latin typeface="Arial" charset="0"/>
                <a:ea typeface="+mn-ea"/>
                <a:cs typeface="+mn-cs"/>
              </a:rPr>
              <a:t> in their Forestry Research Group and held positions in computer programming with Kidd Creek Mines Ltd. in Timmins, Ontario; MINITAB Statistical Software as a Program Developer; and as a Statistician for the U.S. EPA in Duluth Minnesota. </a:t>
            </a:r>
          </a:p>
          <a:p>
            <a:endParaRPr lang="en-US" altLang="en-US" sz="1200" kern="1200" dirty="0" smtClean="0">
              <a:solidFill>
                <a:schemeClr val="tx1"/>
              </a:solidFill>
              <a:latin typeface="Arial" charset="0"/>
              <a:ea typeface="+mn-ea"/>
              <a:cs typeface="+mn-cs"/>
            </a:endParaRPr>
          </a:p>
          <a:p>
            <a:r>
              <a:rPr lang="en-US" altLang="en-US" sz="1200" kern="1200" dirty="0" smtClean="0">
                <a:solidFill>
                  <a:schemeClr val="tx1"/>
                </a:solidFill>
                <a:latin typeface="Arial" charset="0"/>
                <a:ea typeface="+mn-ea"/>
                <a:cs typeface="+mn-cs"/>
              </a:rPr>
              <a:t>She came to the pulp and paper industry in 1988 to work as a programmer for Potlatch in their </a:t>
            </a:r>
            <a:r>
              <a:rPr lang="en-US" altLang="en-US" sz="1200" kern="1200" dirty="0" err="1" smtClean="0">
                <a:solidFill>
                  <a:schemeClr val="tx1"/>
                </a:solidFill>
                <a:latin typeface="Arial" charset="0"/>
                <a:ea typeface="+mn-ea"/>
                <a:cs typeface="+mn-cs"/>
              </a:rPr>
              <a:t>Cloquet</a:t>
            </a:r>
            <a:r>
              <a:rPr lang="en-US" altLang="en-US" sz="1200" kern="1200" dirty="0" smtClean="0">
                <a:solidFill>
                  <a:schemeClr val="tx1"/>
                </a:solidFill>
                <a:latin typeface="Arial" charset="0"/>
                <a:ea typeface="+mn-ea"/>
                <a:cs typeface="+mn-cs"/>
              </a:rPr>
              <a:t>, Minnesota mill. After 2 years of supporting the mill’s production management software and roll tracking system, Sandy applied for a job as a Pulp Mill Relief Supervisor and earned her Pulp and Paper “degree” through 5 years of grave yard shifts. In 1996, she became a Bleach Plant Production Engineer for Boise Cascade’s </a:t>
            </a:r>
            <a:r>
              <a:rPr lang="en-US" altLang="en-US" sz="1200" kern="1200" dirty="0" err="1" smtClean="0">
                <a:solidFill>
                  <a:schemeClr val="tx1"/>
                </a:solidFill>
                <a:latin typeface="Arial" charset="0"/>
                <a:ea typeface="+mn-ea"/>
                <a:cs typeface="+mn-cs"/>
              </a:rPr>
              <a:t>Wallula</a:t>
            </a:r>
            <a:r>
              <a:rPr lang="en-US" altLang="en-US" sz="1200" kern="1200" dirty="0" smtClean="0">
                <a:solidFill>
                  <a:schemeClr val="tx1"/>
                </a:solidFill>
                <a:latin typeface="Arial" charset="0"/>
                <a:ea typeface="+mn-ea"/>
                <a:cs typeface="+mn-cs"/>
              </a:rPr>
              <a:t>, Washington mill and also worked on W3 Paper Machine as an Additives Coordinator, part time Shift Supervisor and Dry End Day Supervisor. Sandy began working for BTG in May of 2000 as a Senior Applications Specialist traveling North and South America specializing in bleaching applications and also serves on BTG’s global fiber line team. </a:t>
            </a:r>
          </a:p>
          <a:p>
            <a:endParaRPr lang="en-US" altLang="en-US" sz="1200" kern="1200" dirty="0" smtClean="0">
              <a:solidFill>
                <a:schemeClr val="tx1"/>
              </a:solidFill>
              <a:latin typeface="Arial" charset="0"/>
              <a:ea typeface="+mn-ea"/>
              <a:cs typeface="+mn-cs"/>
            </a:endParaRPr>
          </a:p>
          <a:p>
            <a:r>
              <a:rPr lang="en-US" altLang="en-US" sz="1200" kern="1200" dirty="0" smtClean="0">
                <a:solidFill>
                  <a:schemeClr val="tx1"/>
                </a:solidFill>
                <a:latin typeface="Arial" charset="0"/>
                <a:ea typeface="+mn-ea"/>
                <a:cs typeface="+mn-cs"/>
              </a:rPr>
              <a:t>Sandy has been married for 35 years to Larry Miller, a Forest Geneticist. Together they have raised 3 daughters Laura (35), Paula (33) and Abigail (30). They now reside in </a:t>
            </a:r>
            <a:r>
              <a:rPr lang="en-US" altLang="en-US" sz="1200" kern="1200" dirty="0" err="1" smtClean="0">
                <a:solidFill>
                  <a:schemeClr val="tx1"/>
                </a:solidFill>
                <a:latin typeface="Arial" charset="0"/>
                <a:ea typeface="+mn-ea"/>
                <a:cs typeface="+mn-cs"/>
              </a:rPr>
              <a:t>Yaak</a:t>
            </a:r>
            <a:r>
              <a:rPr lang="en-US" altLang="en-US" sz="1200" kern="1200" dirty="0" smtClean="0">
                <a:solidFill>
                  <a:schemeClr val="tx1"/>
                </a:solidFill>
                <a:latin typeface="Arial" charset="0"/>
                <a:ea typeface="+mn-ea"/>
                <a:cs typeface="+mn-cs"/>
              </a:rPr>
              <a:t>, Montana.</a:t>
            </a:r>
          </a:p>
          <a:p>
            <a:endParaRPr lang="en-US" altLang="en-US" sz="1200" kern="1200" dirty="0" smtClean="0">
              <a:solidFill>
                <a:schemeClr val="tx1"/>
              </a:solidFill>
              <a:latin typeface="Arial" charset="0"/>
              <a:ea typeface="+mn-ea"/>
              <a:cs typeface="+mn-cs"/>
            </a:endParaRPr>
          </a:p>
          <a:p>
            <a:r>
              <a:rPr lang="en-US" altLang="en-US" sz="1600" b="1" kern="1200" dirty="0" smtClean="0">
                <a:solidFill>
                  <a:schemeClr val="tx1"/>
                </a:solidFill>
                <a:latin typeface="Arial" charset="0"/>
                <a:ea typeface="+mn-ea"/>
                <a:cs typeface="+mn-cs"/>
              </a:rPr>
              <a:t>Rick Van Fleet</a:t>
            </a:r>
            <a:r>
              <a:rPr lang="en-US" altLang="en-US" sz="1600" kern="1200" dirty="0" smtClean="0">
                <a:solidFill>
                  <a:schemeClr val="tx1"/>
                </a:solidFill>
                <a:latin typeface="Arial" charset="0"/>
                <a:ea typeface="+mn-ea"/>
                <a:cs typeface="+mn-cs"/>
              </a:rPr>
              <a:t> </a:t>
            </a:r>
            <a:r>
              <a:rPr lang="en-US" altLang="en-US" sz="1200" kern="1200" dirty="0" smtClean="0">
                <a:solidFill>
                  <a:schemeClr val="tx1"/>
                </a:solidFill>
                <a:latin typeface="Arial" charset="0"/>
                <a:ea typeface="+mn-ea"/>
                <a:cs typeface="+mn-cs"/>
              </a:rPr>
              <a:t>has been a </a:t>
            </a:r>
            <a:r>
              <a:rPr lang="en-US" altLang="en-US" sz="1200" kern="1200" dirty="0" err="1" smtClean="0">
                <a:solidFill>
                  <a:schemeClr val="tx1"/>
                </a:solidFill>
                <a:latin typeface="Arial" charset="0"/>
                <a:ea typeface="+mn-ea"/>
                <a:cs typeface="+mn-cs"/>
              </a:rPr>
              <a:t>Fiberline</a:t>
            </a:r>
            <a:r>
              <a:rPr lang="en-US" altLang="en-US" sz="1200" kern="1200" dirty="0" smtClean="0">
                <a:solidFill>
                  <a:schemeClr val="tx1"/>
                </a:solidFill>
                <a:latin typeface="Arial" charset="0"/>
                <a:ea typeface="+mn-ea"/>
                <a:cs typeface="+mn-cs"/>
              </a:rPr>
              <a:t> Business Development Manager at BTG Americas, Inc. since March, 2013 specializing in Pulping Process Control. He has conducted studies and implemented pulping process control projects in 20+ countries; and his specialties include process analysis, economic projections, justification of automation systems, managing change with operators.</a:t>
            </a:r>
          </a:p>
          <a:p>
            <a:endParaRPr lang="en-US" altLang="en-US" sz="1200" kern="1200" dirty="0" smtClean="0">
              <a:solidFill>
                <a:schemeClr val="tx1"/>
              </a:solidFill>
              <a:latin typeface="Arial" charset="0"/>
              <a:ea typeface="+mn-ea"/>
              <a:cs typeface="+mn-cs"/>
            </a:endParaRPr>
          </a:p>
          <a:p>
            <a:r>
              <a:rPr lang="en-US" altLang="en-US" sz="1200" kern="1200" dirty="0" smtClean="0">
                <a:solidFill>
                  <a:schemeClr val="tx1"/>
                </a:solidFill>
                <a:latin typeface="Arial" charset="0"/>
                <a:ea typeface="+mn-ea"/>
                <a:cs typeface="+mn-cs"/>
              </a:rPr>
              <a:t>Prior to joining BTG, Rick spent twenty years with Honeywell in Phoenix, AZ holding several titles including Product Manager, Global Strategic Marketing Solutions Leader- Pulping Honeywell Process Solutions - July 2011 – January 2013 (1 year 7 months), </a:t>
            </a:r>
          </a:p>
          <a:p>
            <a:r>
              <a:rPr lang="en-US" altLang="en-US" sz="1200" kern="1200" dirty="0" smtClean="0">
                <a:solidFill>
                  <a:schemeClr val="tx1"/>
                </a:solidFill>
                <a:latin typeface="Arial" charset="0"/>
                <a:ea typeface="+mn-ea"/>
                <a:cs typeface="+mn-cs"/>
              </a:rPr>
              <a:t>Global Advanced Controls Consultant Lead, Pulping Product Manager (Honeywell-</a:t>
            </a:r>
            <a:r>
              <a:rPr lang="en-US" altLang="en-US" sz="1200" kern="1200" dirty="0" err="1" smtClean="0">
                <a:solidFill>
                  <a:schemeClr val="tx1"/>
                </a:solidFill>
                <a:latin typeface="Arial" charset="0"/>
                <a:ea typeface="+mn-ea"/>
                <a:cs typeface="+mn-cs"/>
              </a:rPr>
              <a:t>Measurex</a:t>
            </a:r>
            <a:r>
              <a:rPr lang="en-US" altLang="en-US" sz="1200" kern="1200" dirty="0" smtClean="0">
                <a:solidFill>
                  <a:schemeClr val="tx1"/>
                </a:solidFill>
                <a:latin typeface="Arial" charset="0"/>
                <a:ea typeface="+mn-ea"/>
                <a:cs typeface="+mn-cs"/>
              </a:rPr>
              <a:t>) 1997 – 2000 (3 years), Advanced Controls Consultant (Honeywell Process Solutions), 1993 – September 1998 (5 years)</a:t>
            </a:r>
          </a:p>
          <a:p>
            <a:endParaRPr lang="en-US" altLang="en-US" sz="1200" kern="1200" dirty="0" smtClean="0">
              <a:solidFill>
                <a:schemeClr val="tx1"/>
              </a:solidFill>
              <a:latin typeface="Arial" charset="0"/>
              <a:ea typeface="+mn-ea"/>
              <a:cs typeface="+mn-cs"/>
            </a:endParaRPr>
          </a:p>
          <a:p>
            <a:r>
              <a:rPr lang="en-US" altLang="en-US" sz="1200" kern="1200" dirty="0" smtClean="0">
                <a:solidFill>
                  <a:schemeClr val="tx1"/>
                </a:solidFill>
                <a:latin typeface="Arial" charset="0"/>
                <a:ea typeface="+mn-ea"/>
                <a:cs typeface="+mn-cs"/>
              </a:rPr>
              <a:t>Before joining Honeywell, Rick was Manager of Software Products for Instrument Control Services in Pensacola, FL &amp; Manager Pulp and Paper for C S technologies, Inc. in Poughkeepsie, NY. Rick began his career as Bleach Plant Process Engineer for Great Lakes Forest Products in Dryden, Ontario in 1983 after receiving his B.S in Chemical Engineering from the University of Waterloo.</a:t>
            </a:r>
          </a:p>
          <a:p>
            <a:endParaRPr lang="en-US" altLang="en-US" sz="1200" kern="1200" dirty="0" smtClean="0">
              <a:solidFill>
                <a:schemeClr val="tx1"/>
              </a:solidFill>
              <a:latin typeface="Arial" charset="0"/>
              <a:ea typeface="+mn-ea"/>
              <a:cs typeface="+mn-cs"/>
            </a:endParaRPr>
          </a:p>
          <a:p>
            <a:r>
              <a:rPr lang="en-US" altLang="en-US" sz="1200" kern="1200" dirty="0" smtClean="0">
                <a:solidFill>
                  <a:schemeClr val="tx1"/>
                </a:solidFill>
                <a:latin typeface="Arial" charset="0"/>
                <a:ea typeface="+mn-ea"/>
                <a:cs typeface="+mn-cs"/>
              </a:rPr>
              <a:t>Rick maintains his home office in Cave Creek, AZ with his wife, Laurie; their two daughters, </a:t>
            </a:r>
            <a:r>
              <a:rPr lang="en-US" altLang="en-US" sz="1200" kern="1200" dirty="0" err="1" smtClean="0">
                <a:solidFill>
                  <a:schemeClr val="tx1"/>
                </a:solidFill>
                <a:latin typeface="Arial" charset="0"/>
                <a:ea typeface="+mn-ea"/>
                <a:cs typeface="+mn-cs"/>
              </a:rPr>
              <a:t>Aaren</a:t>
            </a:r>
            <a:r>
              <a:rPr lang="en-US" altLang="en-US" sz="1200" kern="1200" dirty="0" smtClean="0">
                <a:solidFill>
                  <a:schemeClr val="tx1"/>
                </a:solidFill>
                <a:latin typeface="Arial" charset="0"/>
                <a:ea typeface="+mn-ea"/>
                <a:cs typeface="+mn-cs"/>
              </a:rPr>
              <a:t> (24) &amp; Sierra (20), attend Western Ontario University.</a:t>
            </a:r>
          </a:p>
          <a:p>
            <a:endParaRPr lang="en-US" altLang="en-US"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251759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Removing lignin is a very necessary but costly part of the pulping process.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Therefore having state-of the-art measurements and control capabilities are extremely important in maximizing business performance and final pulp quality.</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It has been a constant challenge to accurately and reliably measure lignin from the blow line through the bleach plant.</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The industry has relied on laboratory measurements, and/or slower multi-point kappa analyzers to measure fiber kappa.</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An oftentimes equally important but neglected component is the dissolved (or filtrate) lignin moving through the process, which also can widely vary and consume a significant portion of bleaching chemicals.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With these critical measurements being problematic, new innovative technologies have been developed to enhance the ability to optimize the pulping process and deliver significant sustainable gains in business performance for the industry.</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This paper will discuss the recent improvements in measuring fiber and filtrate lignin on-line and its impact on fiber line and bleach plant controls.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endParaRPr lang="en-US" sz="1200" i="0" kern="1200" dirty="0" smtClean="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Figure 1 is a conceptual diagram of lignin and brightness from the blow line through the bleach plant.</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The amount of lignin quickly reduces as we move through the bleach plant, while the brightness increases.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The addition of extended cooking and oxygen delignification ahead of the bleach plant lowers the Kappa entering the bleach plant.</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Thus, Brightness may be a better measurement at the post extraction stage due to the very low Kappa numbers.</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Prior to the extraction stage, we focus on kappa measurement.</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i="0" kern="1200" dirty="0" smtClean="0">
                <a:solidFill>
                  <a:schemeClr val="tx1"/>
                </a:solidFill>
                <a:effectLst/>
                <a:latin typeface="Arial" charset="0"/>
                <a:ea typeface="+mn-ea"/>
                <a:cs typeface="+mn-cs"/>
              </a:rPr>
              <a:t>Before online Kappa measurements were available, mills relied on a tester to run a test every 2 hours. </a:t>
            </a:r>
            <a:endParaRPr lang="en-US" sz="1200" i="1" kern="1200" dirty="0" smtClean="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endParaRPr lang="en-US" sz="1200" kern="1200" dirty="0" smtClean="0">
              <a:solidFill>
                <a:schemeClr val="tx1"/>
              </a:solidFill>
              <a:effectLst/>
              <a:latin typeface="Arial" charset="0"/>
              <a:ea typeface="+mn-ea"/>
              <a:cs typeface="+mn-cs"/>
            </a:endParaRP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kern="1200" dirty="0" smtClean="0">
                <a:solidFill>
                  <a:schemeClr val="tx1"/>
                </a:solidFill>
                <a:effectLst/>
                <a:latin typeface="Arial" charset="0"/>
                <a:ea typeface="+mn-ea"/>
                <a:cs typeface="+mn-cs"/>
              </a:rPr>
              <a:t>Lignin is the “glue” that holds the wood chip together. Chemical pulping relies on efficiently separating wood fibers from lignin. The most common measurement of lignin is the Kappa Number, which we can measure in the laboratory.</a:t>
            </a:r>
          </a:p>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dirty="0" smtClean="0">
                <a:latin typeface="Times New Roman" panose="02020603050405020304" pitchFamily="18" charset="0"/>
                <a:ea typeface="Calibri" panose="020F0502020204030204" pitchFamily="34" charset="0"/>
                <a:cs typeface="Times New Roman" panose="02020603050405020304" pitchFamily="18" charset="0"/>
              </a:rPr>
              <a:t>Chemical pulping relies on efficiently separating wood fibers from lignin.</a:t>
            </a:r>
          </a:p>
        </p:txBody>
      </p:sp>
    </p:spTree>
    <p:extLst>
      <p:ext uri="{BB962C8B-B14F-4D97-AF65-F5344CB8AC3E}">
        <p14:creationId xmlns:p14="http://schemas.microsoft.com/office/powerpoint/2010/main" val="1647054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kern="1200" dirty="0" smtClean="0">
                <a:solidFill>
                  <a:schemeClr val="tx1"/>
                </a:solidFill>
                <a:effectLst/>
                <a:latin typeface="Arial" charset="0"/>
                <a:ea typeface="+mn-ea"/>
                <a:cs typeface="+mn-cs"/>
              </a:rPr>
              <a:t>When Kappa analyzers became commercially available in the early 1990’s, Kappa Number (Kappa) has been measured on-line. Kappa is defined as the milliliters of 01N potassium permanganate solution consumed by 1 g of dry pulp using a standard laboratory procedure. For example, consider the amount of lignin in a 30 kappa softwood pulp. After the digester, the pulp has been </a:t>
            </a:r>
            <a:r>
              <a:rPr lang="en-US" sz="1200" kern="1200" dirty="0" err="1" smtClean="0">
                <a:solidFill>
                  <a:schemeClr val="tx1"/>
                </a:solidFill>
                <a:effectLst/>
                <a:latin typeface="Arial" charset="0"/>
                <a:ea typeface="+mn-ea"/>
                <a:cs typeface="+mn-cs"/>
              </a:rPr>
              <a:t>delignified</a:t>
            </a:r>
            <a:r>
              <a:rPr lang="en-US" sz="1200" kern="1200" dirty="0" smtClean="0">
                <a:solidFill>
                  <a:schemeClr val="tx1"/>
                </a:solidFill>
                <a:effectLst/>
                <a:latin typeface="Arial" charset="0"/>
                <a:ea typeface="+mn-ea"/>
                <a:cs typeface="+mn-cs"/>
              </a:rPr>
              <a:t> by 90 percent. The remaining 10 percent of lignin in the pulp is the focus of measurement and control after the blow line.</a:t>
            </a:r>
            <a:endParaRPr lang="en-US" dirty="0" smtClean="0"/>
          </a:p>
        </p:txBody>
      </p:sp>
    </p:spTree>
    <p:extLst>
      <p:ext uri="{BB962C8B-B14F-4D97-AF65-F5344CB8AC3E}">
        <p14:creationId xmlns:p14="http://schemas.microsoft.com/office/powerpoint/2010/main" val="306565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smtClean="0"/>
              <a:t>However, there can be numerous problems associated with the manual kappa test due to sample preparation, chemical strength, and method of titration.</a:t>
            </a:r>
          </a:p>
          <a:p>
            <a:pPr marL="171450" indent="-171450"/>
            <a:r>
              <a:rPr lang="en-US" dirty="0" smtClean="0"/>
              <a:t>Testing and sampling error is a part of the Kappa variability from the digester, as shown in Figure 3.</a:t>
            </a:r>
          </a:p>
          <a:p>
            <a:pPr marL="171450" indent="-171450"/>
            <a:r>
              <a:rPr lang="en-US" dirty="0" smtClean="0"/>
              <a:t>The Kappa result is used to make changes in digester cooking, control the Oxygen Delignification stage, and to cut or increase chemical to the bleach plant.</a:t>
            </a:r>
            <a:endParaRPr lang="en-US" dirty="0"/>
          </a:p>
        </p:txBody>
      </p:sp>
    </p:spTree>
    <p:extLst>
      <p:ext uri="{BB962C8B-B14F-4D97-AF65-F5344CB8AC3E}">
        <p14:creationId xmlns:p14="http://schemas.microsoft.com/office/powerpoint/2010/main" val="258358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Pct val="100000"/>
              <a:tabLst/>
              <a:defRPr/>
            </a:pPr>
            <a:r>
              <a:rPr lang="en-US" sz="1200" kern="1200" dirty="0" smtClean="0">
                <a:solidFill>
                  <a:schemeClr val="tx1"/>
                </a:solidFill>
                <a:effectLst/>
                <a:latin typeface="Arial" charset="0"/>
                <a:ea typeface="+mn-ea"/>
                <a:cs typeface="+mn-cs"/>
              </a:rPr>
              <a:t>Until recently there have not been direct measurements of dissolved lignin and total bleach load.</a:t>
            </a:r>
          </a:p>
          <a:p>
            <a:pPr marL="171450" marR="0" indent="-171450" algn="l" defTabSz="914400" rtl="0" eaLnBrk="0" fontAlgn="base" latinLnBrk="0" hangingPunct="0">
              <a:lnSpc>
                <a:spcPct val="100000"/>
              </a:lnSpc>
              <a:spcBef>
                <a:spcPct val="30000"/>
              </a:spcBef>
              <a:spcAft>
                <a:spcPct val="0"/>
              </a:spcAft>
              <a:buClrTx/>
              <a:buSzPct val="100000"/>
              <a:tabLst/>
              <a:defRPr/>
            </a:pPr>
            <a:r>
              <a:rPr lang="en-US" sz="1200" kern="1200" dirty="0" smtClean="0">
                <a:solidFill>
                  <a:schemeClr val="tx1"/>
                </a:solidFill>
                <a:effectLst/>
                <a:latin typeface="Arial" charset="0"/>
                <a:ea typeface="+mn-ea"/>
                <a:cs typeface="+mn-cs"/>
              </a:rPr>
              <a:t>Operators have relied on surrogate values such as conductivity or chemical residual to account for black lignin carryover.</a:t>
            </a:r>
          </a:p>
          <a:p>
            <a:pPr marL="171450" indent="-171450"/>
            <a:r>
              <a:rPr lang="en-US" sz="1200" b="0" i="0" u="none" strike="noStrike" kern="1200" baseline="0" dirty="0" smtClean="0">
                <a:solidFill>
                  <a:schemeClr val="tx1"/>
                </a:solidFill>
                <a:latin typeface="Arial" charset="0"/>
                <a:ea typeface="+mn-ea"/>
                <a:cs typeface="+mn-cs"/>
              </a:rPr>
              <a:t>Inaccurate </a:t>
            </a:r>
            <a:r>
              <a:rPr lang="en-US" sz="1200" b="0" i="0" u="none" strike="noStrike" kern="1200" baseline="0" dirty="0" smtClean="0">
                <a:solidFill>
                  <a:schemeClr val="tx1"/>
                </a:solidFill>
                <a:latin typeface="Arial" charset="0"/>
                <a:ea typeface="+mn-ea"/>
                <a:cs typeface="+mn-cs"/>
              </a:rPr>
              <a:t>measurement </a:t>
            </a:r>
            <a:r>
              <a:rPr lang="en-US" sz="1200" b="0" i="0" u="none" strike="noStrike" kern="1200" baseline="0" dirty="0" smtClean="0">
                <a:solidFill>
                  <a:schemeClr val="tx1"/>
                </a:solidFill>
                <a:latin typeface="Arial" charset="0"/>
                <a:ea typeface="+mn-ea"/>
                <a:cs typeface="+mn-cs"/>
              </a:rPr>
              <a:t>of dissolved </a:t>
            </a:r>
            <a:r>
              <a:rPr lang="en-US" sz="1200" b="0" i="0" u="none" strike="noStrike" kern="1200" baseline="0" dirty="0" smtClean="0">
                <a:solidFill>
                  <a:schemeClr val="tx1"/>
                </a:solidFill>
                <a:latin typeface="Arial" charset="0"/>
                <a:ea typeface="+mn-ea"/>
                <a:cs typeface="+mn-cs"/>
              </a:rPr>
              <a:t>lignin can lead to overuse of bleaching chemicals and increased costs to the operation</a:t>
            </a:r>
            <a:r>
              <a:rPr lang="en-US" sz="1200" b="0" i="0" u="none" strike="noStrike" kern="1200" baseline="0" dirty="0" smtClean="0">
                <a:solidFill>
                  <a:schemeClr val="tx1"/>
                </a:solidFill>
                <a:latin typeface="Arial" charset="0"/>
                <a:ea typeface="+mn-ea"/>
                <a:cs typeface="+mn-cs"/>
              </a:rPr>
              <a:t>.</a:t>
            </a:r>
            <a:endParaRPr lang="en-US" sz="1200" b="0" i="0" u="none" strike="noStrike" kern="1200" baseline="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9393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sz="1200" b="0" i="0" u="none" strike="noStrike" kern="1200" baseline="0" dirty="0" smtClean="0">
                <a:solidFill>
                  <a:schemeClr val="tx1"/>
                </a:solidFill>
                <a:latin typeface="Arial" charset="0"/>
                <a:ea typeface="+mn-ea"/>
                <a:cs typeface="+mn-cs"/>
              </a:rPr>
              <a:t>Fiber lignin is not the only lignin in the process </a:t>
            </a:r>
            <a:r>
              <a:rPr lang="en-US" sz="1200" b="0" i="0" u="none" strike="noStrike" kern="1200" baseline="0" dirty="0" smtClean="0">
                <a:solidFill>
                  <a:schemeClr val="tx1"/>
                </a:solidFill>
                <a:latin typeface="Arial" charset="0"/>
                <a:ea typeface="+mn-ea"/>
                <a:cs typeface="+mn-cs"/>
              </a:rPr>
              <a:t>pipeline.</a:t>
            </a:r>
          </a:p>
          <a:p>
            <a:pPr marL="171450" indent="-171450"/>
            <a:r>
              <a:rPr lang="en-US" sz="1200" b="0" i="0" u="none" strike="noStrike" kern="1200" baseline="0" dirty="0" smtClean="0">
                <a:solidFill>
                  <a:schemeClr val="tx1"/>
                </a:solidFill>
                <a:latin typeface="Arial" charset="0"/>
                <a:ea typeface="+mn-ea"/>
                <a:cs typeface="+mn-cs"/>
              </a:rPr>
              <a:t>Oxygen </a:t>
            </a:r>
            <a:r>
              <a:rPr lang="en-US" sz="1200" b="0" i="0" u="none" strike="noStrike" kern="1200" baseline="0" dirty="0" err="1" smtClean="0">
                <a:solidFill>
                  <a:schemeClr val="tx1"/>
                </a:solidFill>
                <a:latin typeface="Arial" charset="0"/>
                <a:ea typeface="+mn-ea"/>
                <a:cs typeface="+mn-cs"/>
              </a:rPr>
              <a:t>delignified</a:t>
            </a:r>
            <a:r>
              <a:rPr lang="en-US" sz="1200" b="0" i="0" u="none" strike="noStrike" kern="1200" baseline="0" dirty="0" smtClean="0">
                <a:solidFill>
                  <a:schemeClr val="tx1"/>
                </a:solidFill>
                <a:latin typeface="Arial" charset="0"/>
                <a:ea typeface="+mn-ea"/>
                <a:cs typeface="+mn-cs"/>
              </a:rPr>
              <a:t> pulp is comprised of fiber bound lignin and inorganic and organic compounds, commonly referred to as black liquor or dissolved lignin.</a:t>
            </a:r>
          </a:p>
          <a:p>
            <a:pPr marL="171450" indent="-171450"/>
            <a:r>
              <a:rPr lang="en-US" sz="1200" b="0" i="0" u="none" strike="noStrike" kern="1200" baseline="0" dirty="0" smtClean="0">
                <a:solidFill>
                  <a:schemeClr val="tx1"/>
                </a:solidFill>
                <a:latin typeface="Arial" charset="0"/>
                <a:ea typeface="+mn-ea"/>
                <a:cs typeface="+mn-cs"/>
              </a:rPr>
              <a:t>The Kappa analyzer washes away the black liquor in its processing of the online sample, leaving the bleach plant operator to estimate what other compounds are entering the plant.</a:t>
            </a:r>
          </a:p>
          <a:p>
            <a:pPr marL="171450" indent="-171450"/>
            <a:r>
              <a:rPr lang="en-US" sz="1200" b="0" i="0" u="none" strike="noStrike" kern="1200" baseline="0" dirty="0" smtClean="0">
                <a:solidFill>
                  <a:schemeClr val="tx1"/>
                </a:solidFill>
                <a:latin typeface="Arial" charset="0"/>
                <a:ea typeface="+mn-ea"/>
                <a:cs typeface="+mn-cs"/>
              </a:rPr>
              <a:t>Mills struggle with proper washing in the brown stock area; they must balance the cleanliness of the pulp they are sending to the bleach plant along with the amount of solids they are sending to the </a:t>
            </a:r>
            <a:r>
              <a:rPr lang="en-US" sz="1200" b="0" i="0" u="none" strike="noStrike" kern="1200" baseline="0" dirty="0" smtClean="0">
                <a:solidFill>
                  <a:schemeClr val="tx1"/>
                </a:solidFill>
                <a:latin typeface="Arial" charset="0"/>
                <a:ea typeface="+mn-ea"/>
                <a:cs typeface="+mn-cs"/>
              </a:rPr>
              <a:t>evaporators.</a:t>
            </a:r>
          </a:p>
          <a:p>
            <a:pPr marL="171450" indent="-171450"/>
            <a:r>
              <a:rPr lang="en-US" sz="1200" b="0" i="0" u="none" strike="noStrike" kern="1200" baseline="0" dirty="0" smtClean="0">
                <a:solidFill>
                  <a:schemeClr val="tx1"/>
                </a:solidFill>
                <a:latin typeface="Arial" charset="0"/>
                <a:ea typeface="+mn-ea"/>
                <a:cs typeface="+mn-cs"/>
              </a:rPr>
              <a:t>When </a:t>
            </a:r>
            <a:r>
              <a:rPr lang="en-US" sz="1200" b="0" i="0" u="none" strike="noStrike" kern="1200" baseline="0" dirty="0" smtClean="0">
                <a:solidFill>
                  <a:schemeClr val="tx1"/>
                </a:solidFill>
                <a:latin typeface="Arial" charset="0"/>
                <a:ea typeface="+mn-ea"/>
                <a:cs typeface="+mn-cs"/>
              </a:rPr>
              <a:t>the washing is poor, the challenge in the bleach plant operation is to accurately quantify the amount of black liquor carryover, because it affects the first stage of processing.</a:t>
            </a:r>
          </a:p>
          <a:p>
            <a:pPr marL="171450" indent="-171450"/>
            <a:r>
              <a:rPr lang="en-US" sz="1200" b="0" i="0" u="none" strike="noStrike" kern="1200" baseline="0" dirty="0" smtClean="0">
                <a:solidFill>
                  <a:schemeClr val="tx1"/>
                </a:solidFill>
                <a:latin typeface="Arial" charset="0"/>
                <a:ea typeface="+mn-ea"/>
                <a:cs typeface="+mn-cs"/>
              </a:rPr>
              <a:t>At present, most mills rely on conductivity or chemical residual after chlorine dioxide addition to indicate carryover. These are at best surrogate measurements in place of quantifying dissolved lignin.</a:t>
            </a:r>
          </a:p>
          <a:p>
            <a:pPr marL="171450" indent="-171450"/>
            <a:r>
              <a:rPr lang="en-US" sz="1200" b="0" i="0" u="none" strike="noStrike" kern="1200" baseline="0" dirty="0" smtClean="0">
                <a:solidFill>
                  <a:schemeClr val="tx1"/>
                </a:solidFill>
                <a:latin typeface="Arial" charset="0"/>
                <a:ea typeface="+mn-ea"/>
                <a:cs typeface="+mn-cs"/>
              </a:rPr>
              <a:t>Dirty pulp entering the bleach plant with an excess of dissolved lignin will consume chlorine dioxide that is used to remove the lignin in the fiber in the first stage.</a:t>
            </a:r>
          </a:p>
          <a:p>
            <a:pPr marL="171450" indent="-171450"/>
            <a:r>
              <a:rPr lang="en-US" sz="1200" b="0" i="0" u="none" strike="noStrike" kern="1200" baseline="0" dirty="0" err="1" smtClean="0">
                <a:solidFill>
                  <a:schemeClr val="tx1"/>
                </a:solidFill>
                <a:latin typeface="Arial" charset="0"/>
                <a:ea typeface="+mn-ea"/>
                <a:cs typeface="+mn-cs"/>
              </a:rPr>
              <a:t>Andersson</a:t>
            </a:r>
            <a:r>
              <a:rPr lang="en-US" sz="1200" b="0" i="0" u="none" strike="noStrike" kern="1200" baseline="0" dirty="0" smtClean="0">
                <a:solidFill>
                  <a:schemeClr val="tx1"/>
                </a:solidFill>
                <a:latin typeface="Arial" charset="0"/>
                <a:ea typeface="+mn-ea"/>
                <a:cs typeface="+mn-cs"/>
              </a:rPr>
              <a:t> et al2 have shown through mill testing that the correlation of COD and conductivity is poor, as shown in the Figure 9 trend. This may lead to incorrect decisions in raising or lowering shower flows in the brown stock washing area, dosing chemical in the bleach plant, or both.</a:t>
            </a:r>
          </a:p>
          <a:p>
            <a:endParaRPr lang="en-US" dirty="0"/>
          </a:p>
        </p:txBody>
      </p:sp>
    </p:spTree>
    <p:extLst>
      <p:ext uri="{BB962C8B-B14F-4D97-AF65-F5344CB8AC3E}">
        <p14:creationId xmlns:p14="http://schemas.microsoft.com/office/powerpoint/2010/main" val="168944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Pct val="100000"/>
              <a:buFontTx/>
              <a:buChar char="•"/>
              <a:tabLst/>
              <a:defRPr/>
            </a:pPr>
            <a:r>
              <a:rPr lang="en-US" sz="1200" b="0" i="0" u="none" strike="noStrike" kern="1200" baseline="0" dirty="0" smtClean="0">
                <a:solidFill>
                  <a:schemeClr val="tx1"/>
                </a:solidFill>
                <a:latin typeface="Arial" charset="0"/>
                <a:ea typeface="+mn-ea"/>
                <a:cs typeface="+mn-cs"/>
              </a:rPr>
              <a:t>Yield increases of 0.5% to 2.0% are possible when the digester Kappa </a:t>
            </a:r>
            <a:r>
              <a:rPr lang="en-US" sz="1200" b="0" i="0" u="none" strike="noStrike" kern="1200" baseline="0" dirty="0" err="1" smtClean="0">
                <a:solidFill>
                  <a:schemeClr val="tx1"/>
                </a:solidFill>
                <a:latin typeface="Arial" charset="0"/>
                <a:ea typeface="+mn-ea"/>
                <a:cs typeface="+mn-cs"/>
              </a:rPr>
              <a:t>setpoint</a:t>
            </a:r>
            <a:r>
              <a:rPr lang="en-US" sz="1200" b="0" i="0" u="none" strike="noStrike" kern="1200" baseline="0" dirty="0" smtClean="0">
                <a:solidFill>
                  <a:schemeClr val="tx1"/>
                </a:solidFill>
                <a:latin typeface="Arial" charset="0"/>
                <a:ea typeface="+mn-ea"/>
                <a:cs typeface="+mn-cs"/>
              </a:rPr>
              <a:t> increases</a:t>
            </a:r>
            <a:endParaRPr lang="en-US" altLang="en-US" dirty="0" smtClean="0"/>
          </a:p>
          <a:p>
            <a:pPr marL="171450" indent="-171450"/>
            <a:r>
              <a:rPr lang="en-US" sz="1200" b="0" i="0" u="none" strike="noStrike" kern="1200" baseline="0" dirty="0" smtClean="0">
                <a:solidFill>
                  <a:schemeClr val="tx1"/>
                </a:solidFill>
                <a:latin typeface="Arial" charset="0"/>
                <a:ea typeface="+mn-ea"/>
                <a:cs typeface="+mn-cs"/>
              </a:rPr>
              <a:t>After </a:t>
            </a:r>
            <a:r>
              <a:rPr lang="en-US" sz="1200" b="0" i="0" u="none" strike="noStrike" kern="1200" baseline="0" dirty="0" smtClean="0">
                <a:solidFill>
                  <a:schemeClr val="tx1"/>
                </a:solidFill>
                <a:latin typeface="Arial" charset="0"/>
                <a:ea typeface="+mn-ea"/>
                <a:cs typeface="+mn-cs"/>
              </a:rPr>
              <a:t>the digester, the pulp has been </a:t>
            </a:r>
            <a:r>
              <a:rPr lang="en-US" sz="1200" b="0" i="0" u="none" strike="noStrike" kern="1200" baseline="0" dirty="0" err="1" smtClean="0">
                <a:solidFill>
                  <a:schemeClr val="tx1"/>
                </a:solidFill>
                <a:latin typeface="Arial" charset="0"/>
                <a:ea typeface="+mn-ea"/>
                <a:cs typeface="+mn-cs"/>
              </a:rPr>
              <a:t>delignified</a:t>
            </a:r>
            <a:r>
              <a:rPr lang="en-US" sz="1200" b="0" i="0" u="none" strike="noStrike" kern="1200" baseline="0" dirty="0" smtClean="0">
                <a:solidFill>
                  <a:schemeClr val="tx1"/>
                </a:solidFill>
                <a:latin typeface="Arial" charset="0"/>
                <a:ea typeface="+mn-ea"/>
                <a:cs typeface="+mn-cs"/>
              </a:rPr>
              <a:t> by 90 percent. The remaining 10 percent of lignin in the pulp is the focus of measurement and control after the blow line.</a:t>
            </a:r>
          </a:p>
          <a:p>
            <a:pPr marL="171450" indent="-171450"/>
            <a:r>
              <a:rPr lang="en-US" sz="1200" b="0" i="0" u="none" strike="noStrike" kern="1200" baseline="0" dirty="0" smtClean="0">
                <a:solidFill>
                  <a:schemeClr val="tx1"/>
                </a:solidFill>
                <a:latin typeface="Arial" charset="0"/>
                <a:ea typeface="+mn-ea"/>
                <a:cs typeface="+mn-cs"/>
              </a:rPr>
              <a:t>Testing and sampling error is a part of the Kappa variability from the digester</a:t>
            </a:r>
          </a:p>
          <a:p>
            <a:pPr marL="171450" indent="-171450"/>
            <a:r>
              <a:rPr lang="en-US" sz="1200" b="0" i="0" u="none" strike="noStrike" kern="1200" baseline="0" dirty="0" smtClean="0">
                <a:solidFill>
                  <a:schemeClr val="tx1"/>
                </a:solidFill>
                <a:latin typeface="Arial" charset="0"/>
                <a:ea typeface="+mn-ea"/>
                <a:cs typeface="+mn-cs"/>
              </a:rPr>
              <a:t>The Kappa result is used to make changes in digester cooking, control the Oxygen Delignification stage, and to cut or increase chemical to the bleach plant.</a:t>
            </a:r>
          </a:p>
          <a:p>
            <a:pPr marL="171450" indent="-171450"/>
            <a:r>
              <a:rPr lang="en-US" sz="1200" b="0" i="0" u="none" strike="noStrike" kern="1200" baseline="0" dirty="0" smtClean="0">
                <a:solidFill>
                  <a:schemeClr val="tx1"/>
                </a:solidFill>
                <a:latin typeface="Arial" charset="0"/>
                <a:ea typeface="+mn-ea"/>
                <a:cs typeface="+mn-cs"/>
              </a:rPr>
              <a:t>Typically, operators will cook to a lower kappa to avoid discharging uncooked pulp. Overcooking leads to yield losses from the digester and higher production costs. More frequent kappa updates to the cooking control can lead to reduced variability and allow the mill to confidently raise their Kappa targets</a:t>
            </a:r>
            <a:r>
              <a:rPr lang="en-US" sz="1200" b="0" i="0" u="none" strike="noStrike" kern="1200" baseline="0" dirty="0" smtClean="0">
                <a:solidFill>
                  <a:schemeClr val="tx1"/>
                </a:solidFill>
                <a:latin typeface="Arial" charset="0"/>
                <a:ea typeface="+mn-ea"/>
                <a:cs typeface="+mn-cs"/>
              </a:rPr>
              <a:t>.</a:t>
            </a:r>
            <a:endParaRPr lang="en-US" sz="1200" b="0" i="0" u="none" strike="noStrike" kern="1200" baseline="0" dirty="0" smtClean="0">
              <a:solidFill>
                <a:schemeClr val="tx1"/>
              </a:solidFill>
              <a:latin typeface="Arial" charset="0"/>
              <a:ea typeface="+mn-ea"/>
              <a:cs typeface="+mn-cs"/>
            </a:endParaRPr>
          </a:p>
        </p:txBody>
      </p:sp>
      <p:sp>
        <p:nvSpPr>
          <p:cNvPr id="1126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cs typeface="Arial" panose="020B0604020202020204" pitchFamily="34" charset="0"/>
              </a:defRPr>
            </a:lvl1pPr>
            <a:lvl2pPr marL="742950" indent="-285750">
              <a:defRPr sz="2400">
                <a:solidFill>
                  <a:schemeClr val="tx1"/>
                </a:solidFill>
                <a:latin typeface="Times" panose="02020603050405020304" pitchFamily="18" charset="0"/>
                <a:cs typeface="Arial" panose="020B0604020202020204" pitchFamily="34" charset="0"/>
              </a:defRPr>
            </a:lvl2pPr>
            <a:lvl3pPr marL="1143000" indent="-228600">
              <a:defRPr sz="2400">
                <a:solidFill>
                  <a:schemeClr val="tx1"/>
                </a:solidFill>
                <a:latin typeface="Times" panose="02020603050405020304" pitchFamily="18" charset="0"/>
                <a:cs typeface="Arial" panose="020B0604020202020204" pitchFamily="34" charset="0"/>
              </a:defRPr>
            </a:lvl3pPr>
            <a:lvl4pPr marL="1600200" indent="-228600">
              <a:defRPr sz="2400">
                <a:solidFill>
                  <a:schemeClr val="tx1"/>
                </a:solidFill>
                <a:latin typeface="Times" panose="02020603050405020304" pitchFamily="18" charset="0"/>
                <a:cs typeface="Arial" panose="020B0604020202020204" pitchFamily="34" charset="0"/>
              </a:defRPr>
            </a:lvl4pPr>
            <a:lvl5pPr marL="2057400" indent="-22860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4CCB61F4-E119-4FE5-9C0C-322BC97BFB2B}" type="slidenum">
              <a:rPr lang="en-US" altLang="en-US" sz="1200" smtClean="0"/>
              <a:pPr/>
              <a:t>9</a:t>
            </a:fld>
            <a:endParaRPr lang="en-US" altLang="en-US" sz="1200" smtClean="0"/>
          </a:p>
        </p:txBody>
      </p:sp>
    </p:spTree>
    <p:extLst>
      <p:ext uri="{BB962C8B-B14F-4D97-AF65-F5344CB8AC3E}">
        <p14:creationId xmlns:p14="http://schemas.microsoft.com/office/powerpoint/2010/main" val="194913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 Blue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9988"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black">
          <a:xfrm>
            <a:off x="377825" y="6289675"/>
            <a:ext cx="13906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spAutoFit/>
          </a:bodyPr>
          <a:lstStyle>
            <a:lvl1pPr defTabSz="1019175">
              <a:defRPr sz="2400">
                <a:solidFill>
                  <a:schemeClr val="tx1"/>
                </a:solidFill>
                <a:latin typeface="Times" panose="02020603050405020304" pitchFamily="18" charset="0"/>
              </a:defRPr>
            </a:lvl1pPr>
            <a:lvl2pPr marL="742950" indent="-285750" defTabSz="1019175">
              <a:defRPr sz="2400">
                <a:solidFill>
                  <a:schemeClr val="tx1"/>
                </a:solidFill>
                <a:latin typeface="Times" panose="02020603050405020304" pitchFamily="18" charset="0"/>
              </a:defRPr>
            </a:lvl2pPr>
            <a:lvl3pPr marL="1143000" indent="-228600" defTabSz="1019175">
              <a:defRPr sz="2400">
                <a:solidFill>
                  <a:schemeClr val="tx1"/>
                </a:solidFill>
                <a:latin typeface="Times" panose="02020603050405020304" pitchFamily="18" charset="0"/>
              </a:defRPr>
            </a:lvl3pPr>
            <a:lvl4pPr marL="1600200" indent="-228600" defTabSz="1019175">
              <a:defRPr sz="2400">
                <a:solidFill>
                  <a:schemeClr val="tx1"/>
                </a:solidFill>
                <a:latin typeface="Times" panose="02020603050405020304" pitchFamily="18" charset="0"/>
              </a:defRPr>
            </a:lvl4pPr>
            <a:lvl5pPr marL="2057400" indent="-228600" defTabSz="1019175">
              <a:defRPr sz="2400">
                <a:solidFill>
                  <a:schemeClr val="tx1"/>
                </a:solidFill>
                <a:latin typeface="Times" panose="02020603050405020304" pitchFamily="18" charset="0"/>
              </a:defRPr>
            </a:lvl5pPr>
            <a:lvl6pPr marL="2514600" indent="-228600" defTabSz="10191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10191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10191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1019175" eaLnBrk="0" fontAlgn="base" hangingPunct="0">
              <a:spcBef>
                <a:spcPct val="0"/>
              </a:spcBef>
              <a:spcAft>
                <a:spcPct val="0"/>
              </a:spcAft>
              <a:defRPr sz="2400">
                <a:solidFill>
                  <a:schemeClr val="tx1"/>
                </a:solidFill>
                <a:latin typeface="Times" panose="02020603050405020304" pitchFamily="18" charset="0"/>
              </a:defRPr>
            </a:lvl9pPr>
          </a:lstStyle>
          <a:p>
            <a:pPr>
              <a:lnSpc>
                <a:spcPct val="140000"/>
              </a:lnSpc>
            </a:pPr>
            <a:r>
              <a:rPr lang="en-US" sz="900">
                <a:latin typeface="Arial" panose="020B0604020202020204" pitchFamily="34" charset="0"/>
                <a:ea typeface="ＭＳ Ｐゴシック" panose="020B0600070205080204" pitchFamily="34" charset="-128"/>
              </a:rPr>
              <a:t>Standards</a:t>
            </a:r>
          </a:p>
          <a:p>
            <a:pPr>
              <a:lnSpc>
                <a:spcPct val="140000"/>
              </a:lnSpc>
            </a:pPr>
            <a:r>
              <a:rPr lang="en-US" sz="900">
                <a:latin typeface="Arial" panose="020B0604020202020204" pitchFamily="34" charset="0"/>
                <a:ea typeface="ＭＳ Ｐゴシック" panose="020B0600070205080204" pitchFamily="34" charset="-128"/>
              </a:rPr>
              <a:t>Certification</a:t>
            </a:r>
          </a:p>
          <a:p>
            <a:pPr>
              <a:lnSpc>
                <a:spcPct val="140000"/>
              </a:lnSpc>
            </a:pPr>
            <a:r>
              <a:rPr lang="en-US" sz="900">
                <a:latin typeface="Arial" panose="020B0604020202020204" pitchFamily="34" charset="0"/>
                <a:ea typeface="ＭＳ Ｐゴシック" panose="020B0600070205080204" pitchFamily="34" charset="-128"/>
              </a:rPr>
              <a:t>Education &amp; Training</a:t>
            </a:r>
          </a:p>
          <a:p>
            <a:pPr>
              <a:lnSpc>
                <a:spcPct val="140000"/>
              </a:lnSpc>
            </a:pPr>
            <a:r>
              <a:rPr lang="en-US" sz="900">
                <a:latin typeface="Arial" panose="020B0604020202020204" pitchFamily="34" charset="0"/>
                <a:ea typeface="ＭＳ Ｐゴシック" panose="020B0600070205080204" pitchFamily="34" charset="-128"/>
              </a:rPr>
              <a:t>Publishing</a:t>
            </a:r>
          </a:p>
          <a:p>
            <a:pPr>
              <a:lnSpc>
                <a:spcPct val="140000"/>
              </a:lnSpc>
            </a:pPr>
            <a:r>
              <a:rPr lang="en-US" sz="900">
                <a:latin typeface="Arial" panose="020B0604020202020204" pitchFamily="34" charset="0"/>
                <a:ea typeface="ＭＳ Ｐゴシック" panose="020B0600070205080204" pitchFamily="34" charset="-128"/>
              </a:rPr>
              <a:t>Conferences &amp; Exhibits</a:t>
            </a:r>
            <a:endParaRPr lang="en-US" sz="2700">
              <a:ea typeface="ＭＳ Ｐゴシック" panose="020B0600070205080204" pitchFamily="34" charset="-128"/>
            </a:endParaRPr>
          </a:p>
        </p:txBody>
      </p:sp>
      <p:sp>
        <p:nvSpPr>
          <p:cNvPr id="2650115" name="Rectangle 3"/>
          <p:cNvSpPr>
            <a:spLocks noGrp="1" noChangeArrowheads="1"/>
          </p:cNvSpPr>
          <p:nvPr>
            <p:ph type="ctrTitle"/>
          </p:nvPr>
        </p:nvSpPr>
        <p:spPr bwMode="auto">
          <a:xfrm>
            <a:off x="3908425" y="3530600"/>
            <a:ext cx="5815013" cy="1554163"/>
          </a:xfrm>
        </p:spPr>
        <p:txBody>
          <a:bodyPr/>
          <a:lstStyle>
            <a:lvl1pPr>
              <a:defRPr sz="3600"/>
            </a:lvl1pPr>
          </a:lstStyle>
          <a:p>
            <a:r>
              <a:rPr lang="en-US"/>
              <a:t>Click to edit Master title style</a:t>
            </a:r>
          </a:p>
        </p:txBody>
      </p:sp>
      <p:sp>
        <p:nvSpPr>
          <p:cNvPr id="2650116" name="Rectangle 4"/>
          <p:cNvSpPr>
            <a:spLocks noGrp="1" noChangeArrowheads="1"/>
          </p:cNvSpPr>
          <p:nvPr>
            <p:ph type="subTitle" idx="1"/>
          </p:nvPr>
        </p:nvSpPr>
        <p:spPr bwMode="auto">
          <a:xfrm>
            <a:off x="3908425" y="5095875"/>
            <a:ext cx="5815013" cy="1466850"/>
          </a:xfrm>
        </p:spPr>
        <p:txBody>
          <a:bodyPr/>
          <a:lstStyle>
            <a:lvl1pPr marL="0" indent="0">
              <a:buFontTx/>
              <a:buNone/>
              <a:defRPr/>
            </a:lvl1pPr>
          </a:lstStyle>
          <a:p>
            <a:r>
              <a:rPr lang="en-US"/>
              <a:t>Click to edit Master subtitle style</a:t>
            </a:r>
          </a:p>
        </p:txBody>
      </p:sp>
      <p:sp>
        <p:nvSpPr>
          <p:cNvPr id="6" name="Date Placeholder 5"/>
          <p:cNvSpPr>
            <a:spLocks noGrp="1" noChangeArrowheads="1"/>
          </p:cNvSpPr>
          <p:nvPr>
            <p:ph type="dt" sz="half" idx="10"/>
          </p:nvPr>
        </p:nvSpPr>
        <p:spPr bwMode="auto">
          <a:xfrm>
            <a:off x="3908425" y="7102475"/>
            <a:ext cx="2095500" cy="519113"/>
          </a:xfrm>
          <a:prstGeom prst="rect">
            <a:avLst/>
          </a:prstGeom>
          <a:ln>
            <a:miter lim="800000"/>
            <a:headEnd/>
            <a:tailEnd/>
          </a:ln>
        </p:spPr>
        <p:txBody>
          <a:bodyPr vert="horz" wrap="square" lIns="101870" tIns="50935" rIns="101870" bIns="50935" numCol="1" anchor="t" anchorCtr="0" compatLnSpc="1">
            <a:prstTxWarp prst="textNoShape">
              <a:avLst/>
            </a:prstTxWarp>
          </a:bodyPr>
          <a:lstStyle>
            <a:lvl1pPr>
              <a:defRPr sz="1600">
                <a:latin typeface="Times" charset="0"/>
              </a:defRPr>
            </a:lvl1pPr>
          </a:lstStyle>
          <a:p>
            <a:pPr>
              <a:defRPr/>
            </a:pPr>
            <a:endParaRPr lang="en-US"/>
          </a:p>
        </p:txBody>
      </p:sp>
      <p:sp>
        <p:nvSpPr>
          <p:cNvPr id="7" name="Slide Number Placeholder 6"/>
          <p:cNvSpPr>
            <a:spLocks noGrp="1" noChangeArrowheads="1"/>
          </p:cNvSpPr>
          <p:nvPr>
            <p:ph type="sldNum" sz="quarter" idx="11"/>
          </p:nvPr>
        </p:nvSpPr>
        <p:spPr bwMode="black">
          <a:xfrm>
            <a:off x="7208838" y="7102475"/>
            <a:ext cx="2095500" cy="519113"/>
          </a:xfrm>
          <a:prstGeom prst="rect">
            <a:avLst/>
          </a:prstGeom>
          <a:ln>
            <a:miter lim="800000"/>
            <a:headEnd/>
            <a:tailEnd/>
          </a:ln>
        </p:spPr>
        <p:txBody>
          <a:bodyPr vert="horz" wrap="square" lIns="101870" tIns="50935" rIns="101870" bIns="50935" numCol="1" anchor="t" anchorCtr="0" compatLnSpc="1">
            <a:prstTxWarp prst="textNoShape">
              <a:avLst/>
            </a:prstTxWarp>
          </a:bodyPr>
          <a:lstStyle>
            <a:lvl1pPr algn="r">
              <a:defRPr sz="1100" smtClean="0">
                <a:latin typeface="Arial" panose="020B0604020202020204" pitchFamily="34" charset="0"/>
              </a:defRPr>
            </a:lvl1pPr>
          </a:lstStyle>
          <a:p>
            <a:pPr>
              <a:defRPr/>
            </a:pPr>
            <a:fld id="{8BE55048-355E-420A-821E-391803A93968}" type="slidenum">
              <a:rPr lang="en-US"/>
              <a:pPr>
                <a:defRPr/>
              </a:pPr>
              <a:t>‹#›</a:t>
            </a:fld>
            <a:endParaRPr lang="en-US"/>
          </a:p>
        </p:txBody>
      </p:sp>
    </p:spTree>
    <p:extLst>
      <p:ext uri="{BB962C8B-B14F-4D97-AF65-F5344CB8AC3E}">
        <p14:creationId xmlns:p14="http://schemas.microsoft.com/office/powerpoint/2010/main" val="309996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33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685800"/>
            <a:ext cx="22701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7350" y="685800"/>
            <a:ext cx="66611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691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554163"/>
            <a:ext cx="4465638" cy="5268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5388" y="1554163"/>
            <a:ext cx="4465637" cy="5268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7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7350" y="1554163"/>
            <a:ext cx="4465638"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05388" y="1554163"/>
            <a:ext cx="4465637"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87350" y="4264025"/>
            <a:ext cx="9083675" cy="2559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415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7350" y="1554163"/>
            <a:ext cx="9083675"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7350" y="4264025"/>
            <a:ext cx="9083675" cy="2559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5216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7350" y="1554163"/>
            <a:ext cx="4465638" cy="5268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05388" y="1554163"/>
            <a:ext cx="4465637" cy="5268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50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7350" y="1554163"/>
            <a:ext cx="9083675"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 y="4264025"/>
            <a:ext cx="9083675" cy="2559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5064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55027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7350" y="1554163"/>
            <a:ext cx="9083675" cy="5268912"/>
          </a:xfrm>
        </p:spPr>
        <p:txBody>
          <a:bodyPr/>
          <a:lstStyle/>
          <a:p>
            <a:pPr lvl="0"/>
            <a:endParaRPr lang="en-US" noProof="0" smtClean="0"/>
          </a:p>
        </p:txBody>
      </p:sp>
    </p:spTree>
    <p:extLst>
      <p:ext uri="{BB962C8B-B14F-4D97-AF65-F5344CB8AC3E}">
        <p14:creationId xmlns:p14="http://schemas.microsoft.com/office/powerpoint/2010/main" val="36863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78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730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7350" y="1554163"/>
            <a:ext cx="4465638"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5388" y="1554163"/>
            <a:ext cx="4465637"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866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62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866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48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02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78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 White Tex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688" y="-41275"/>
            <a:ext cx="10139363" cy="785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black">
          <a:xfrm>
            <a:off x="457200" y="685800"/>
            <a:ext cx="85502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black">
          <a:xfrm>
            <a:off x="387350" y="1554163"/>
            <a:ext cx="9083675"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49094" name="Text Box 6"/>
          <p:cNvSpPr txBox="1">
            <a:spLocks noChangeArrowheads="1"/>
          </p:cNvSpPr>
          <p:nvPr userDrawn="1"/>
        </p:nvSpPr>
        <p:spPr bwMode="auto">
          <a:xfrm>
            <a:off x="9525000" y="7497763"/>
            <a:ext cx="457200" cy="274637"/>
          </a:xfrm>
          <a:prstGeom prst="rect">
            <a:avLst/>
          </a:prstGeom>
          <a:noFill/>
          <a:ln w="12700">
            <a:noFill/>
            <a:miter lim="800000"/>
            <a:headEnd/>
            <a:tailEnd/>
          </a:ln>
          <a:effec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D8EBCD4C-351A-46EB-A0AC-DDD18E9AD514}" type="slidenum">
              <a:rPr lang="en-US" sz="1200" smtClean="0">
                <a:latin typeface="Arial" panose="020B0604020202020204" pitchFamily="34" charset="0"/>
              </a:rPr>
              <a:pPr>
                <a:spcBef>
                  <a:spcPct val="50000"/>
                </a:spcBef>
                <a:defRPr/>
              </a:pPr>
              <a:t>‹#›</a:t>
            </a:fld>
            <a:endParaRPr lang="en-US" sz="1200" smtClean="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015"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l" defTabSz="1019175" rtl="0" eaLnBrk="0" fontAlgn="base" hangingPunct="0">
        <a:spcBef>
          <a:spcPct val="0"/>
        </a:spcBef>
        <a:spcAft>
          <a:spcPct val="0"/>
        </a:spcAft>
        <a:defRPr sz="2800" b="1">
          <a:solidFill>
            <a:schemeClr val="accent2"/>
          </a:solidFill>
          <a:latin typeface="+mj-lt"/>
          <a:ea typeface="+mj-ea"/>
          <a:cs typeface="+mj-cs"/>
        </a:defRPr>
      </a:lvl1pPr>
      <a:lvl2pPr algn="l" defTabSz="1019175" rtl="0" eaLnBrk="0" fontAlgn="base" hangingPunct="0">
        <a:spcBef>
          <a:spcPct val="0"/>
        </a:spcBef>
        <a:spcAft>
          <a:spcPct val="0"/>
        </a:spcAft>
        <a:defRPr sz="2800" b="1">
          <a:solidFill>
            <a:schemeClr val="accent2"/>
          </a:solidFill>
          <a:latin typeface="Arial" charset="0"/>
        </a:defRPr>
      </a:lvl2pPr>
      <a:lvl3pPr algn="l" defTabSz="1019175" rtl="0" eaLnBrk="0" fontAlgn="base" hangingPunct="0">
        <a:spcBef>
          <a:spcPct val="0"/>
        </a:spcBef>
        <a:spcAft>
          <a:spcPct val="0"/>
        </a:spcAft>
        <a:defRPr sz="2800" b="1">
          <a:solidFill>
            <a:schemeClr val="accent2"/>
          </a:solidFill>
          <a:latin typeface="Arial" charset="0"/>
        </a:defRPr>
      </a:lvl3pPr>
      <a:lvl4pPr algn="l" defTabSz="1019175" rtl="0" eaLnBrk="0" fontAlgn="base" hangingPunct="0">
        <a:spcBef>
          <a:spcPct val="0"/>
        </a:spcBef>
        <a:spcAft>
          <a:spcPct val="0"/>
        </a:spcAft>
        <a:defRPr sz="2800" b="1">
          <a:solidFill>
            <a:schemeClr val="accent2"/>
          </a:solidFill>
          <a:latin typeface="Arial" charset="0"/>
        </a:defRPr>
      </a:lvl4pPr>
      <a:lvl5pPr algn="l" defTabSz="1019175" rtl="0" eaLnBrk="0" fontAlgn="base" hangingPunct="0">
        <a:spcBef>
          <a:spcPct val="0"/>
        </a:spcBef>
        <a:spcAft>
          <a:spcPct val="0"/>
        </a:spcAft>
        <a:defRPr sz="2800" b="1">
          <a:solidFill>
            <a:schemeClr val="accent2"/>
          </a:solidFill>
          <a:latin typeface="Arial" charset="0"/>
        </a:defRPr>
      </a:lvl5pPr>
      <a:lvl6pPr marL="457200" algn="l" defTabSz="1019175" rtl="0" fontAlgn="base">
        <a:spcBef>
          <a:spcPct val="0"/>
        </a:spcBef>
        <a:spcAft>
          <a:spcPct val="0"/>
        </a:spcAft>
        <a:defRPr sz="2800" b="1">
          <a:solidFill>
            <a:schemeClr val="tx1"/>
          </a:solidFill>
          <a:latin typeface="Arial" charset="0"/>
        </a:defRPr>
      </a:lvl6pPr>
      <a:lvl7pPr marL="914400" algn="l" defTabSz="1019175" rtl="0" fontAlgn="base">
        <a:spcBef>
          <a:spcPct val="0"/>
        </a:spcBef>
        <a:spcAft>
          <a:spcPct val="0"/>
        </a:spcAft>
        <a:defRPr sz="2800" b="1">
          <a:solidFill>
            <a:schemeClr val="tx1"/>
          </a:solidFill>
          <a:latin typeface="Arial" charset="0"/>
        </a:defRPr>
      </a:lvl7pPr>
      <a:lvl8pPr marL="1371600" algn="l" defTabSz="1019175" rtl="0" fontAlgn="base">
        <a:spcBef>
          <a:spcPct val="0"/>
        </a:spcBef>
        <a:spcAft>
          <a:spcPct val="0"/>
        </a:spcAft>
        <a:defRPr sz="2800" b="1">
          <a:solidFill>
            <a:schemeClr val="tx1"/>
          </a:solidFill>
          <a:latin typeface="Arial" charset="0"/>
        </a:defRPr>
      </a:lvl8pPr>
      <a:lvl9pPr marL="1828800" algn="l" defTabSz="1019175" rtl="0" fontAlgn="base">
        <a:spcBef>
          <a:spcPct val="0"/>
        </a:spcBef>
        <a:spcAft>
          <a:spcPct val="0"/>
        </a:spcAft>
        <a:defRPr sz="2800" b="1">
          <a:solidFill>
            <a:schemeClr val="tx1"/>
          </a:solidFill>
          <a:latin typeface="Arial" charset="0"/>
        </a:defRPr>
      </a:lvl9pPr>
    </p:titleStyle>
    <p:bodyStyle>
      <a:lvl1pPr marL="382588" indent="-382588" algn="l" defTabSz="1019175" rtl="0" eaLnBrk="0" fontAlgn="base" hangingPunct="0">
        <a:spcBef>
          <a:spcPct val="20000"/>
        </a:spcBef>
        <a:spcAft>
          <a:spcPct val="0"/>
        </a:spcAft>
        <a:buChar char="•"/>
        <a:defRPr sz="24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000">
          <a:solidFill>
            <a:schemeClr val="tx1"/>
          </a:solidFill>
          <a:latin typeface="+mn-lt"/>
        </a:defRPr>
      </a:lvl2pPr>
      <a:lvl3pPr marL="1273175" indent="-254000" algn="l" defTabSz="1019175" rtl="0" eaLnBrk="0" fontAlgn="base" hangingPunct="0">
        <a:spcBef>
          <a:spcPct val="20000"/>
        </a:spcBef>
        <a:spcAft>
          <a:spcPct val="0"/>
        </a:spcAft>
        <a:buChar char="–"/>
        <a:defRPr>
          <a:solidFill>
            <a:schemeClr val="tx1"/>
          </a:solidFill>
          <a:latin typeface="+mn-lt"/>
        </a:defRPr>
      </a:lvl3pPr>
      <a:lvl4pPr marL="1782763" indent="-254000" algn="l" defTabSz="1019175" rtl="0" eaLnBrk="0" fontAlgn="base" hangingPunct="0">
        <a:spcBef>
          <a:spcPct val="20000"/>
        </a:spcBef>
        <a:spcAft>
          <a:spcPct val="0"/>
        </a:spcAft>
        <a:buChar char="–"/>
        <a:defRPr>
          <a:solidFill>
            <a:schemeClr val="tx1"/>
          </a:solidFill>
          <a:latin typeface="+mn-lt"/>
        </a:defRPr>
      </a:lvl4pPr>
      <a:lvl5pPr marL="2292350" indent="-254000" algn="l" defTabSz="1019175" rtl="0" eaLnBrk="0" fontAlgn="base" hangingPunct="0">
        <a:spcBef>
          <a:spcPct val="20000"/>
        </a:spcBef>
        <a:spcAft>
          <a:spcPct val="0"/>
        </a:spcAft>
        <a:buChar char="–"/>
        <a:defRPr>
          <a:solidFill>
            <a:schemeClr val="tx1"/>
          </a:solidFill>
          <a:latin typeface="+mn-lt"/>
        </a:defRPr>
      </a:lvl5pPr>
      <a:lvl6pPr marL="2749550" indent="-254000" algn="l" defTabSz="1019175" rtl="0" fontAlgn="base">
        <a:spcBef>
          <a:spcPct val="20000"/>
        </a:spcBef>
        <a:spcAft>
          <a:spcPct val="0"/>
        </a:spcAft>
        <a:buChar char="–"/>
        <a:defRPr>
          <a:solidFill>
            <a:schemeClr val="tx1"/>
          </a:solidFill>
          <a:latin typeface="+mn-lt"/>
        </a:defRPr>
      </a:lvl6pPr>
      <a:lvl7pPr marL="3206750" indent="-254000" algn="l" defTabSz="1019175" rtl="0" fontAlgn="base">
        <a:spcBef>
          <a:spcPct val="20000"/>
        </a:spcBef>
        <a:spcAft>
          <a:spcPct val="0"/>
        </a:spcAft>
        <a:buChar char="–"/>
        <a:defRPr>
          <a:solidFill>
            <a:schemeClr val="tx1"/>
          </a:solidFill>
          <a:latin typeface="+mn-lt"/>
        </a:defRPr>
      </a:lvl7pPr>
      <a:lvl8pPr marL="3663950" indent="-254000" algn="l" defTabSz="1019175" rtl="0" fontAlgn="base">
        <a:spcBef>
          <a:spcPct val="20000"/>
        </a:spcBef>
        <a:spcAft>
          <a:spcPct val="0"/>
        </a:spcAft>
        <a:buChar char="–"/>
        <a:defRPr>
          <a:solidFill>
            <a:schemeClr val="tx1"/>
          </a:solidFill>
          <a:latin typeface="+mn-lt"/>
        </a:defRPr>
      </a:lvl8pPr>
      <a:lvl9pPr marL="4121150" indent="-254000" algn="l" defTabSz="1019175"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951163" y="3275013"/>
            <a:ext cx="7089775" cy="1341120"/>
          </a:xfrm>
        </p:spPr>
        <p:txBody>
          <a:bodyPr/>
          <a:lstStyle/>
          <a:p>
            <a:pPr eaLnBrk="1" hangingPunct="1"/>
            <a:r>
              <a:rPr lang="en-US" altLang="en-US" dirty="0" smtClean="0"/>
              <a:t>Optimizing Your Process Through Lignin Management</a:t>
            </a:r>
          </a:p>
        </p:txBody>
      </p:sp>
      <p:sp>
        <p:nvSpPr>
          <p:cNvPr id="4099" name="Subtitle 2"/>
          <p:cNvSpPr>
            <a:spLocks noGrp="1"/>
          </p:cNvSpPr>
          <p:nvPr>
            <p:ph type="subTitle" idx="1"/>
          </p:nvPr>
        </p:nvSpPr>
        <p:spPr>
          <a:xfrm>
            <a:off x="3069908" y="4572000"/>
            <a:ext cx="3904615" cy="3086100"/>
          </a:xfrm>
        </p:spPr>
        <p:txBody>
          <a:bodyPr/>
          <a:lstStyle/>
          <a:p>
            <a:pPr eaLnBrk="1" hangingPunct="1"/>
            <a:r>
              <a:rPr lang="en-US" altLang="en-US" dirty="0" smtClean="0"/>
              <a:t>Sandy </a:t>
            </a:r>
            <a:r>
              <a:rPr lang="en-US" altLang="en-US" dirty="0" err="1" smtClean="0"/>
              <a:t>Beder</a:t>
            </a:r>
            <a:r>
              <a:rPr lang="en-US" altLang="en-US" dirty="0" smtClean="0"/>
              <a:t>-Miller</a:t>
            </a:r>
          </a:p>
          <a:p>
            <a:pPr eaLnBrk="1" hangingPunct="1"/>
            <a:r>
              <a:rPr lang="en-US" altLang="en-US" sz="2200" dirty="0"/>
              <a:t>Senior Applications Specialist</a:t>
            </a:r>
          </a:p>
          <a:p>
            <a:pPr eaLnBrk="1" hangingPunct="1"/>
            <a:endParaRPr lang="en-US" altLang="en-US" dirty="0" smtClean="0"/>
          </a:p>
          <a:p>
            <a:pPr eaLnBrk="1" hangingPunct="1"/>
            <a:r>
              <a:rPr lang="en-US" altLang="en-US" dirty="0" smtClean="0"/>
              <a:t>Rick Van Fleet</a:t>
            </a:r>
          </a:p>
          <a:p>
            <a:pPr eaLnBrk="1" hangingPunct="1"/>
            <a:r>
              <a:rPr lang="en-US" altLang="en-US" sz="2200" dirty="0"/>
              <a:t>Fiber Line Business</a:t>
            </a:r>
          </a:p>
          <a:p>
            <a:pPr eaLnBrk="1" hangingPunct="1"/>
            <a:r>
              <a:rPr lang="en-US" altLang="en-US" sz="2200" dirty="0"/>
              <a:t>Development Manager</a:t>
            </a:r>
          </a:p>
        </p:txBody>
      </p:sp>
      <p:pic>
        <p:nvPicPr>
          <p:cNvPr id="41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7060" y="6065520"/>
            <a:ext cx="308387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211575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Measuring Fiber Lignin</a:t>
            </a:r>
          </a:p>
        </p:txBody>
      </p:sp>
      <p:sp>
        <p:nvSpPr>
          <p:cNvPr id="12291" name="Content Placeholder 2"/>
          <p:cNvSpPr>
            <a:spLocks noGrp="1"/>
          </p:cNvSpPr>
          <p:nvPr>
            <p:ph idx="1"/>
          </p:nvPr>
        </p:nvSpPr>
        <p:spPr>
          <a:xfrm>
            <a:off x="387668" y="1874520"/>
            <a:ext cx="9083993" cy="586740"/>
          </a:xfrm>
        </p:spPr>
        <p:txBody>
          <a:bodyPr/>
          <a:lstStyle/>
          <a:p>
            <a:pPr eaLnBrk="1" hangingPunct="1">
              <a:spcAft>
                <a:spcPct val="0"/>
              </a:spcAft>
            </a:pPr>
            <a:r>
              <a:rPr lang="en-US" altLang="en-US" dirty="0" smtClean="0"/>
              <a:t>Manual Testing</a:t>
            </a:r>
            <a:endParaRPr lang="en-US" altLang="en-US" dirty="0" smtClean="0">
              <a:solidFill>
                <a:srgbClr val="666666"/>
              </a:solidFill>
            </a:endParaRPr>
          </a:p>
        </p:txBody>
      </p:sp>
      <p:sp>
        <p:nvSpPr>
          <p:cNvPr id="5" name="Content Placeholder 2"/>
          <p:cNvSpPr txBox="1">
            <a:spLocks/>
          </p:cNvSpPr>
          <p:nvPr/>
        </p:nvSpPr>
        <p:spPr bwMode="white">
          <a:xfrm>
            <a:off x="391160" y="4011930"/>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ts val="2800"/>
              </a:lnSpc>
              <a:spcBef>
                <a:spcPts val="1800"/>
              </a:spcBef>
              <a:spcAft>
                <a:spcPts val="0"/>
              </a:spcAft>
              <a:buChar char="•"/>
              <a:defRPr sz="2400" baseline="0">
                <a:solidFill>
                  <a:srgbClr val="003E74"/>
                </a:solidFill>
                <a:latin typeface="Arial" pitchFamily="34" charset="0"/>
                <a:ea typeface="+mn-ea"/>
                <a:cs typeface="+mn-cs"/>
              </a:defRPr>
            </a:lvl1pPr>
            <a:lvl2pPr marL="742950" indent="-285750" algn="l" rtl="0" eaLnBrk="0" fontAlgn="base" hangingPunct="0">
              <a:lnSpc>
                <a:spcPts val="2400"/>
              </a:lnSpc>
              <a:spcBef>
                <a:spcPts val="300"/>
              </a:spcBef>
              <a:spcAft>
                <a:spcPct val="0"/>
              </a:spcAft>
              <a:buChar char="–"/>
              <a:defRPr sz="2000" baseline="0">
                <a:solidFill>
                  <a:srgbClr val="003E74"/>
                </a:solidFill>
                <a:latin typeface="Arial" pitchFamily="34" charset="0"/>
              </a:defRPr>
            </a:lvl2pPr>
            <a:lvl3pPr marL="1143000" indent="-228600" algn="l" rtl="0" eaLnBrk="0" fontAlgn="base" hangingPunct="0">
              <a:spcBef>
                <a:spcPct val="20000"/>
              </a:spcBef>
              <a:spcAft>
                <a:spcPct val="0"/>
              </a:spcAft>
              <a:buChar char="–"/>
              <a:defRPr baseline="0">
                <a:solidFill>
                  <a:srgbClr val="003E74"/>
                </a:solidFill>
                <a:latin typeface="+mn-lt"/>
              </a:defRPr>
            </a:lvl3pPr>
            <a:lvl4pPr marL="1600200" indent="-228600" algn="l" rtl="0" eaLnBrk="0" fontAlgn="base" hangingPunct="0">
              <a:spcBef>
                <a:spcPct val="20000"/>
              </a:spcBef>
              <a:spcAft>
                <a:spcPct val="0"/>
              </a:spcAft>
              <a:buChar char="–"/>
              <a:defRPr sz="1600">
                <a:solidFill>
                  <a:srgbClr val="003E74"/>
                </a:solidFill>
                <a:latin typeface="+mn-lt"/>
              </a:defRPr>
            </a:lvl4pPr>
            <a:lvl5pPr marL="2057400" indent="-228600" algn="l" rtl="0" eaLnBrk="0" fontAlgn="base" hangingPunct="0">
              <a:spcBef>
                <a:spcPct val="20000"/>
              </a:spcBef>
              <a:spcAft>
                <a:spcPct val="0"/>
              </a:spcAft>
              <a:buChar char="–"/>
              <a:defRPr sz="1400">
                <a:solidFill>
                  <a:srgbClr val="003E74"/>
                </a:solidFill>
                <a:latin typeface="+mn-lt"/>
              </a:defRPr>
            </a:lvl5pPr>
            <a:lvl6pPr marL="2514600" indent="-228600" algn="l" rtl="0" eaLnBrk="1" fontAlgn="base" hangingPunct="1">
              <a:spcBef>
                <a:spcPct val="20000"/>
              </a:spcBef>
              <a:spcAft>
                <a:spcPct val="0"/>
              </a:spcAft>
              <a:buChar char="–"/>
              <a:defRPr sz="1400">
                <a:solidFill>
                  <a:schemeClr val="bg1"/>
                </a:solidFill>
                <a:latin typeface="+mn-lt"/>
              </a:defRPr>
            </a:lvl6pPr>
            <a:lvl7pPr marL="2971800" indent="-228600" algn="l" rtl="0" eaLnBrk="1" fontAlgn="base" hangingPunct="1">
              <a:spcBef>
                <a:spcPct val="20000"/>
              </a:spcBef>
              <a:spcAft>
                <a:spcPct val="0"/>
              </a:spcAft>
              <a:buChar char="–"/>
              <a:defRPr sz="1400">
                <a:solidFill>
                  <a:schemeClr val="bg1"/>
                </a:solidFill>
                <a:latin typeface="+mn-lt"/>
              </a:defRPr>
            </a:lvl7pPr>
            <a:lvl8pPr marL="3429000" indent="-228600" algn="l" rtl="0" eaLnBrk="1" fontAlgn="base" hangingPunct="1">
              <a:spcBef>
                <a:spcPct val="20000"/>
              </a:spcBef>
              <a:spcAft>
                <a:spcPct val="0"/>
              </a:spcAft>
              <a:buChar char="–"/>
              <a:defRPr sz="1400">
                <a:solidFill>
                  <a:schemeClr val="bg1"/>
                </a:solidFill>
                <a:latin typeface="+mn-lt"/>
              </a:defRPr>
            </a:lvl8pPr>
            <a:lvl9pPr marL="3886200" indent="-228600" algn="l" rtl="0" eaLnBrk="1" fontAlgn="base" hangingPunct="1">
              <a:spcBef>
                <a:spcPct val="20000"/>
              </a:spcBef>
              <a:spcAft>
                <a:spcPct val="0"/>
              </a:spcAft>
              <a:buChar char="–"/>
              <a:defRPr sz="1400">
                <a:solidFill>
                  <a:schemeClr val="bg1"/>
                </a:solidFill>
                <a:latin typeface="+mn-lt"/>
              </a:defRPr>
            </a:lvl9pPr>
          </a:lstStyle>
          <a:p>
            <a:pPr eaLnBrk="1" hangingPunct="1">
              <a:spcAft>
                <a:spcPct val="0"/>
              </a:spcAft>
              <a:defRPr/>
            </a:pPr>
            <a:r>
              <a:rPr lang="en-US" sz="2640" dirty="0"/>
              <a:t>Central </a:t>
            </a:r>
            <a:r>
              <a:rPr lang="en-US" sz="2640" dirty="0" smtClean="0"/>
              <a:t>Analyzer`</a:t>
            </a:r>
            <a:endParaRPr lang="en-US" altLang="en-US" sz="2640" kern="0" dirty="0">
              <a:solidFill>
                <a:srgbClr val="666666"/>
              </a:solidFill>
            </a:endParaRPr>
          </a:p>
        </p:txBody>
      </p:sp>
      <p:sp>
        <p:nvSpPr>
          <p:cNvPr id="6" name="Content Placeholder 2"/>
          <p:cNvSpPr txBox="1">
            <a:spLocks/>
          </p:cNvSpPr>
          <p:nvPr/>
        </p:nvSpPr>
        <p:spPr bwMode="white">
          <a:xfrm>
            <a:off x="392907" y="5667375"/>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ts val="2800"/>
              </a:lnSpc>
              <a:spcBef>
                <a:spcPts val="1800"/>
              </a:spcBef>
              <a:spcAft>
                <a:spcPts val="0"/>
              </a:spcAft>
              <a:buChar char="•"/>
              <a:defRPr sz="2400" baseline="0">
                <a:solidFill>
                  <a:srgbClr val="003E74"/>
                </a:solidFill>
                <a:latin typeface="Arial" pitchFamily="34" charset="0"/>
                <a:ea typeface="+mn-ea"/>
                <a:cs typeface="+mn-cs"/>
              </a:defRPr>
            </a:lvl1pPr>
            <a:lvl2pPr marL="742950" indent="-285750" algn="l" rtl="0" eaLnBrk="0" fontAlgn="base" hangingPunct="0">
              <a:lnSpc>
                <a:spcPts val="2400"/>
              </a:lnSpc>
              <a:spcBef>
                <a:spcPts val="300"/>
              </a:spcBef>
              <a:spcAft>
                <a:spcPct val="0"/>
              </a:spcAft>
              <a:buChar char="–"/>
              <a:defRPr sz="2000" baseline="0">
                <a:solidFill>
                  <a:srgbClr val="003E74"/>
                </a:solidFill>
                <a:latin typeface="Arial" pitchFamily="34" charset="0"/>
              </a:defRPr>
            </a:lvl2pPr>
            <a:lvl3pPr marL="1143000" indent="-228600" algn="l" rtl="0" eaLnBrk="0" fontAlgn="base" hangingPunct="0">
              <a:spcBef>
                <a:spcPct val="20000"/>
              </a:spcBef>
              <a:spcAft>
                <a:spcPct val="0"/>
              </a:spcAft>
              <a:buChar char="–"/>
              <a:defRPr baseline="0">
                <a:solidFill>
                  <a:srgbClr val="003E74"/>
                </a:solidFill>
                <a:latin typeface="+mn-lt"/>
              </a:defRPr>
            </a:lvl3pPr>
            <a:lvl4pPr marL="1600200" indent="-228600" algn="l" rtl="0" eaLnBrk="0" fontAlgn="base" hangingPunct="0">
              <a:spcBef>
                <a:spcPct val="20000"/>
              </a:spcBef>
              <a:spcAft>
                <a:spcPct val="0"/>
              </a:spcAft>
              <a:buChar char="–"/>
              <a:defRPr sz="1600">
                <a:solidFill>
                  <a:srgbClr val="003E74"/>
                </a:solidFill>
                <a:latin typeface="+mn-lt"/>
              </a:defRPr>
            </a:lvl4pPr>
            <a:lvl5pPr marL="2057400" indent="-228600" algn="l" rtl="0" eaLnBrk="0" fontAlgn="base" hangingPunct="0">
              <a:spcBef>
                <a:spcPct val="20000"/>
              </a:spcBef>
              <a:spcAft>
                <a:spcPct val="0"/>
              </a:spcAft>
              <a:buChar char="–"/>
              <a:defRPr sz="1400">
                <a:solidFill>
                  <a:srgbClr val="003E74"/>
                </a:solidFill>
                <a:latin typeface="+mn-lt"/>
              </a:defRPr>
            </a:lvl5pPr>
            <a:lvl6pPr marL="2514600" indent="-228600" algn="l" rtl="0" eaLnBrk="1" fontAlgn="base" hangingPunct="1">
              <a:spcBef>
                <a:spcPct val="20000"/>
              </a:spcBef>
              <a:spcAft>
                <a:spcPct val="0"/>
              </a:spcAft>
              <a:buChar char="–"/>
              <a:defRPr sz="1400">
                <a:solidFill>
                  <a:schemeClr val="bg1"/>
                </a:solidFill>
                <a:latin typeface="+mn-lt"/>
              </a:defRPr>
            </a:lvl6pPr>
            <a:lvl7pPr marL="2971800" indent="-228600" algn="l" rtl="0" eaLnBrk="1" fontAlgn="base" hangingPunct="1">
              <a:spcBef>
                <a:spcPct val="20000"/>
              </a:spcBef>
              <a:spcAft>
                <a:spcPct val="0"/>
              </a:spcAft>
              <a:buChar char="–"/>
              <a:defRPr sz="1400">
                <a:solidFill>
                  <a:schemeClr val="bg1"/>
                </a:solidFill>
                <a:latin typeface="+mn-lt"/>
              </a:defRPr>
            </a:lvl7pPr>
            <a:lvl8pPr marL="3429000" indent="-228600" algn="l" rtl="0" eaLnBrk="1" fontAlgn="base" hangingPunct="1">
              <a:spcBef>
                <a:spcPct val="20000"/>
              </a:spcBef>
              <a:spcAft>
                <a:spcPct val="0"/>
              </a:spcAft>
              <a:buChar char="–"/>
              <a:defRPr sz="1400">
                <a:solidFill>
                  <a:schemeClr val="bg1"/>
                </a:solidFill>
                <a:latin typeface="+mn-lt"/>
              </a:defRPr>
            </a:lvl8pPr>
            <a:lvl9pPr marL="3886200" indent="-228600" algn="l" rtl="0" eaLnBrk="1" fontAlgn="base" hangingPunct="1">
              <a:spcBef>
                <a:spcPct val="20000"/>
              </a:spcBef>
              <a:spcAft>
                <a:spcPct val="0"/>
              </a:spcAft>
              <a:buChar char="–"/>
              <a:defRPr sz="1400">
                <a:solidFill>
                  <a:schemeClr val="bg1"/>
                </a:solidFill>
                <a:latin typeface="+mn-lt"/>
              </a:defRPr>
            </a:lvl9pPr>
          </a:lstStyle>
          <a:p>
            <a:pPr eaLnBrk="1" hangingPunct="1">
              <a:spcAft>
                <a:spcPct val="0"/>
              </a:spcAft>
              <a:defRPr/>
            </a:pPr>
            <a:r>
              <a:rPr lang="en-US" sz="2640" dirty="0"/>
              <a:t>Single Point Analyzer</a:t>
            </a:r>
            <a:endParaRPr lang="en-US" altLang="en-US" sz="2640" kern="0" dirty="0">
              <a:solidFill>
                <a:srgbClr val="666666"/>
              </a:solidFill>
            </a:endParaRPr>
          </a:p>
        </p:txBody>
      </p:sp>
      <p:pic>
        <p:nvPicPr>
          <p:cNvPr id="122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2283" y="4984592"/>
            <a:ext cx="1826578" cy="245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0908" y="3907155"/>
            <a:ext cx="1844040"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7060" y="1411764"/>
            <a:ext cx="2956402" cy="220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297" name="Straight Arrow Connector 8"/>
          <p:cNvCxnSpPr>
            <a:cxnSpLocks noChangeShapeType="1"/>
          </p:cNvCxnSpPr>
          <p:nvPr/>
        </p:nvCxnSpPr>
        <p:spPr bwMode="auto">
          <a:xfrm>
            <a:off x="3268980" y="2167890"/>
            <a:ext cx="3604260" cy="4191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Straight Arrow Connector 11"/>
          <p:cNvCxnSpPr>
            <a:cxnSpLocks noChangeShapeType="1"/>
          </p:cNvCxnSpPr>
          <p:nvPr/>
        </p:nvCxnSpPr>
        <p:spPr bwMode="auto">
          <a:xfrm>
            <a:off x="3436620" y="4305300"/>
            <a:ext cx="3824288" cy="29337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Straight Arrow Connector 12"/>
          <p:cNvCxnSpPr>
            <a:cxnSpLocks noChangeShapeType="1"/>
          </p:cNvCxnSpPr>
          <p:nvPr/>
        </p:nvCxnSpPr>
        <p:spPr bwMode="auto">
          <a:xfrm>
            <a:off x="2179320" y="6149340"/>
            <a:ext cx="2112963" cy="33528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534970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Kappa Analyzer</a:t>
            </a:r>
          </a:p>
        </p:txBody>
      </p:sp>
      <p:sp>
        <p:nvSpPr>
          <p:cNvPr id="4" name="TextBox 3"/>
          <p:cNvSpPr txBox="1"/>
          <p:nvPr/>
        </p:nvSpPr>
        <p:spPr>
          <a:xfrm>
            <a:off x="838200" y="2029937"/>
            <a:ext cx="2598420" cy="498598"/>
          </a:xfrm>
          <a:prstGeom prst="rect">
            <a:avLst/>
          </a:prstGeom>
          <a:noFill/>
        </p:spPr>
        <p:txBody>
          <a:bodyPr>
            <a:spAutoFit/>
          </a:bodyPr>
          <a:lstStyle/>
          <a:p>
            <a:pPr>
              <a:defRPr/>
            </a:pPr>
            <a:r>
              <a:rPr lang="en-US" sz="2640" dirty="0">
                <a:latin typeface="+mj-lt"/>
              </a:rPr>
              <a:t>Screening</a:t>
            </a:r>
          </a:p>
        </p:txBody>
      </p:sp>
      <p:sp>
        <p:nvSpPr>
          <p:cNvPr id="7" name="TextBox 6"/>
          <p:cNvSpPr txBox="1"/>
          <p:nvPr/>
        </p:nvSpPr>
        <p:spPr>
          <a:xfrm>
            <a:off x="838200" y="2489200"/>
            <a:ext cx="2598420" cy="498598"/>
          </a:xfrm>
          <a:prstGeom prst="rect">
            <a:avLst/>
          </a:prstGeom>
          <a:noFill/>
        </p:spPr>
        <p:txBody>
          <a:bodyPr>
            <a:spAutoFit/>
          </a:bodyPr>
          <a:lstStyle/>
          <a:p>
            <a:pPr>
              <a:defRPr/>
            </a:pPr>
            <a:r>
              <a:rPr lang="en-US" sz="2640" dirty="0">
                <a:latin typeface="+mj-lt"/>
              </a:rPr>
              <a:t>Washing	</a:t>
            </a:r>
          </a:p>
        </p:txBody>
      </p:sp>
      <p:sp>
        <p:nvSpPr>
          <p:cNvPr id="8" name="TextBox 7"/>
          <p:cNvSpPr txBox="1"/>
          <p:nvPr/>
        </p:nvSpPr>
        <p:spPr>
          <a:xfrm>
            <a:off x="838200" y="2948464"/>
            <a:ext cx="2598420" cy="498598"/>
          </a:xfrm>
          <a:prstGeom prst="rect">
            <a:avLst/>
          </a:prstGeom>
          <a:noFill/>
        </p:spPr>
        <p:txBody>
          <a:bodyPr>
            <a:spAutoFit/>
          </a:bodyPr>
          <a:lstStyle/>
          <a:p>
            <a:pPr>
              <a:defRPr/>
            </a:pPr>
            <a:r>
              <a:rPr lang="en-US" sz="2640" dirty="0">
                <a:latin typeface="+mj-lt"/>
              </a:rPr>
              <a:t>Measurement</a:t>
            </a:r>
          </a:p>
        </p:txBody>
      </p:sp>
      <p:sp>
        <p:nvSpPr>
          <p:cNvPr id="9" name="TextBox 8"/>
          <p:cNvSpPr txBox="1"/>
          <p:nvPr/>
        </p:nvSpPr>
        <p:spPr>
          <a:xfrm>
            <a:off x="838200" y="3407727"/>
            <a:ext cx="2598420" cy="498598"/>
          </a:xfrm>
          <a:prstGeom prst="rect">
            <a:avLst/>
          </a:prstGeom>
          <a:noFill/>
        </p:spPr>
        <p:txBody>
          <a:bodyPr>
            <a:spAutoFit/>
          </a:bodyPr>
          <a:lstStyle/>
          <a:p>
            <a:pPr>
              <a:defRPr/>
            </a:pPr>
            <a:r>
              <a:rPr lang="en-US" sz="2640" dirty="0">
                <a:latin typeface="+mj-lt"/>
              </a:rPr>
              <a:t>Reporting</a:t>
            </a:r>
          </a:p>
        </p:txBody>
      </p:sp>
      <p:sp>
        <p:nvSpPr>
          <p:cNvPr id="14343" name="TextBox 9"/>
          <p:cNvSpPr txBox="1">
            <a:spLocks noChangeArrowheads="1"/>
          </p:cNvSpPr>
          <p:nvPr/>
        </p:nvSpPr>
        <p:spPr bwMode="auto">
          <a:xfrm>
            <a:off x="511652" y="1617822"/>
            <a:ext cx="259842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spcBef>
                <a:spcPct val="0"/>
              </a:spcBef>
              <a:buFontTx/>
              <a:buNone/>
            </a:pPr>
            <a:r>
              <a:rPr lang="en-US" altLang="en-US" sz="2640" dirty="0">
                <a:solidFill>
                  <a:schemeClr val="tx1"/>
                </a:solidFill>
                <a:latin typeface="Arial Bold" panose="020B0704020202020204" pitchFamily="34" charset="0"/>
                <a:cs typeface="Arial Bold" panose="020B0704020202020204" pitchFamily="34" charset="0"/>
              </a:rPr>
              <a:t>Functions</a:t>
            </a:r>
          </a:p>
        </p:txBody>
      </p:sp>
      <p:sp>
        <p:nvSpPr>
          <p:cNvPr id="14344" name="TextBox 12"/>
          <p:cNvSpPr txBox="1">
            <a:spLocks noChangeArrowheads="1"/>
          </p:cNvSpPr>
          <p:nvPr/>
        </p:nvSpPr>
        <p:spPr bwMode="auto">
          <a:xfrm>
            <a:off x="511652" y="3968274"/>
            <a:ext cx="259842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spcBef>
                <a:spcPct val="0"/>
              </a:spcBef>
              <a:buFontTx/>
              <a:buNone/>
            </a:pPr>
            <a:r>
              <a:rPr lang="en-US" altLang="en-US" sz="2640">
                <a:solidFill>
                  <a:schemeClr val="tx1"/>
                </a:solidFill>
                <a:latin typeface="Arial Bold" panose="020B0704020202020204" pitchFamily="34" charset="0"/>
                <a:cs typeface="Arial Bold" panose="020B0704020202020204" pitchFamily="34" charset="0"/>
              </a:rPr>
              <a:t>Advantages</a:t>
            </a:r>
          </a:p>
        </p:txBody>
      </p:sp>
      <p:sp>
        <p:nvSpPr>
          <p:cNvPr id="14345" name="TextBox 16"/>
          <p:cNvSpPr txBox="1">
            <a:spLocks noChangeArrowheads="1"/>
          </p:cNvSpPr>
          <p:nvPr/>
        </p:nvSpPr>
        <p:spPr bwMode="auto">
          <a:xfrm>
            <a:off x="511652" y="5394960"/>
            <a:ext cx="259842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spcBef>
                <a:spcPct val="0"/>
              </a:spcBef>
              <a:buFontTx/>
              <a:buNone/>
            </a:pPr>
            <a:r>
              <a:rPr lang="en-US" altLang="en-US" sz="2640">
                <a:solidFill>
                  <a:schemeClr val="tx1"/>
                </a:solidFill>
                <a:latin typeface="Arial Bold" panose="020B0704020202020204" pitchFamily="34" charset="0"/>
                <a:cs typeface="Arial Bold" panose="020B0704020202020204" pitchFamily="34" charset="0"/>
              </a:rPr>
              <a:t>Disadvantages</a:t>
            </a:r>
          </a:p>
          <a:p>
            <a:pPr>
              <a:spcBef>
                <a:spcPct val="0"/>
              </a:spcBef>
              <a:buFontTx/>
              <a:buNone/>
            </a:pPr>
            <a:endParaRPr lang="en-US" altLang="en-US" sz="2640">
              <a:solidFill>
                <a:schemeClr val="tx1"/>
              </a:solidFill>
              <a:latin typeface="Arial Bold" panose="020B0704020202020204" pitchFamily="34" charset="0"/>
              <a:cs typeface="Arial Bold" panose="020B0704020202020204" pitchFamily="34" charset="0"/>
            </a:endParaRPr>
          </a:p>
        </p:txBody>
      </p:sp>
      <p:sp>
        <p:nvSpPr>
          <p:cNvPr id="18" name="TextBox 17"/>
          <p:cNvSpPr txBox="1"/>
          <p:nvPr/>
        </p:nvSpPr>
        <p:spPr>
          <a:xfrm>
            <a:off x="838200" y="4427537"/>
            <a:ext cx="3185160" cy="498598"/>
          </a:xfrm>
          <a:prstGeom prst="rect">
            <a:avLst/>
          </a:prstGeom>
          <a:noFill/>
        </p:spPr>
        <p:txBody>
          <a:bodyPr>
            <a:spAutoFit/>
          </a:bodyPr>
          <a:lstStyle/>
          <a:p>
            <a:pPr>
              <a:defRPr/>
            </a:pPr>
            <a:r>
              <a:rPr lang="en-US" sz="2640" dirty="0">
                <a:latin typeface="+mj-lt"/>
              </a:rPr>
              <a:t>Remove Lab Bias</a:t>
            </a:r>
          </a:p>
        </p:txBody>
      </p:sp>
      <p:sp>
        <p:nvSpPr>
          <p:cNvPr id="19" name="TextBox 18"/>
          <p:cNvSpPr txBox="1"/>
          <p:nvPr/>
        </p:nvSpPr>
        <p:spPr>
          <a:xfrm>
            <a:off x="838200" y="4886802"/>
            <a:ext cx="7376160" cy="498598"/>
          </a:xfrm>
          <a:prstGeom prst="rect">
            <a:avLst/>
          </a:prstGeom>
          <a:noFill/>
        </p:spPr>
        <p:txBody>
          <a:bodyPr>
            <a:spAutoFit/>
          </a:bodyPr>
          <a:lstStyle/>
          <a:p>
            <a:pPr>
              <a:defRPr/>
            </a:pPr>
            <a:r>
              <a:rPr lang="en-US" sz="2640" dirty="0">
                <a:latin typeface="+mj-lt"/>
              </a:rPr>
              <a:t>Test is performed the same way every time</a:t>
            </a:r>
          </a:p>
        </p:txBody>
      </p:sp>
      <p:sp>
        <p:nvSpPr>
          <p:cNvPr id="20" name="TextBox 19"/>
          <p:cNvSpPr txBox="1"/>
          <p:nvPr/>
        </p:nvSpPr>
        <p:spPr>
          <a:xfrm>
            <a:off x="838200" y="5814060"/>
            <a:ext cx="8046720" cy="498598"/>
          </a:xfrm>
          <a:prstGeom prst="rect">
            <a:avLst/>
          </a:prstGeom>
          <a:noFill/>
        </p:spPr>
        <p:txBody>
          <a:bodyPr>
            <a:spAutoFit/>
          </a:bodyPr>
          <a:lstStyle/>
          <a:p>
            <a:pPr>
              <a:defRPr/>
            </a:pPr>
            <a:r>
              <a:rPr lang="en-US" sz="2640" dirty="0">
                <a:latin typeface="+mj-lt"/>
              </a:rPr>
              <a:t>Long distance from sampler to central analyzer</a:t>
            </a:r>
          </a:p>
        </p:txBody>
      </p:sp>
      <p:sp>
        <p:nvSpPr>
          <p:cNvPr id="21" name="TextBox 20"/>
          <p:cNvSpPr txBox="1"/>
          <p:nvPr/>
        </p:nvSpPr>
        <p:spPr>
          <a:xfrm>
            <a:off x="838200" y="6273324"/>
            <a:ext cx="7543800" cy="498598"/>
          </a:xfrm>
          <a:prstGeom prst="rect">
            <a:avLst/>
          </a:prstGeom>
          <a:noFill/>
        </p:spPr>
        <p:txBody>
          <a:bodyPr>
            <a:spAutoFit/>
          </a:bodyPr>
          <a:lstStyle/>
          <a:p>
            <a:pPr>
              <a:defRPr/>
            </a:pPr>
            <a:r>
              <a:rPr lang="en-US" sz="2640" dirty="0">
                <a:latin typeface="+mj-lt"/>
              </a:rPr>
              <a:t>Slow update time to DCS</a:t>
            </a:r>
          </a:p>
        </p:txBody>
      </p:sp>
      <p:sp>
        <p:nvSpPr>
          <p:cNvPr id="22" name="TextBox 21"/>
          <p:cNvSpPr txBox="1"/>
          <p:nvPr/>
        </p:nvSpPr>
        <p:spPr>
          <a:xfrm>
            <a:off x="838200" y="6732587"/>
            <a:ext cx="7376160" cy="498598"/>
          </a:xfrm>
          <a:prstGeom prst="rect">
            <a:avLst/>
          </a:prstGeom>
          <a:noFill/>
        </p:spPr>
        <p:txBody>
          <a:bodyPr>
            <a:spAutoFit/>
          </a:bodyPr>
          <a:lstStyle/>
          <a:p>
            <a:pPr>
              <a:defRPr/>
            </a:pPr>
            <a:r>
              <a:rPr lang="en-US" sz="2640" dirty="0">
                <a:latin typeface="+mj-lt"/>
              </a:rPr>
              <a:t>Maintenance requirement is high</a:t>
            </a:r>
          </a:p>
        </p:txBody>
      </p:sp>
      <p:sp>
        <p:nvSpPr>
          <p:cNvPr id="15" name="TextBox 14"/>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84123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0" dirty="0"/>
              <a:t>Multi-Point Kappa Analyzer: Total Cost of Ownership</a:t>
            </a:r>
            <a:endParaRPr lang="en-US" altLang="en-US" dirty="0" smtClean="0"/>
          </a:p>
        </p:txBody>
      </p:sp>
      <p:sp>
        <p:nvSpPr>
          <p:cNvPr id="3" name="Rectangle 2"/>
          <p:cNvSpPr/>
          <p:nvPr/>
        </p:nvSpPr>
        <p:spPr>
          <a:xfrm>
            <a:off x="6815775" y="4343400"/>
            <a:ext cx="1871025" cy="461665"/>
          </a:xfrm>
          <a:prstGeom prst="rect">
            <a:avLst/>
          </a:prstGeom>
        </p:spPr>
        <p:txBody>
          <a:bodyPr wrap="none">
            <a:spAutoFit/>
          </a:bodyPr>
          <a:lstStyle/>
          <a:p>
            <a:r>
              <a:rPr lang="en-US" b="1" dirty="0">
                <a:solidFill>
                  <a:srgbClr val="FF0000"/>
                </a:solidFill>
                <a:latin typeface="Calibri,Bold"/>
              </a:rPr>
              <a:t>~ $250K US</a:t>
            </a:r>
            <a:endParaRPr lang="en-US" dirty="0"/>
          </a:p>
        </p:txBody>
      </p:sp>
      <p:pic>
        <p:nvPicPr>
          <p:cNvPr id="4" name="Picture 3"/>
          <p:cNvPicPr>
            <a:picLocks noChangeAspect="1"/>
          </p:cNvPicPr>
          <p:nvPr/>
        </p:nvPicPr>
        <p:blipFill>
          <a:blip r:embed="rId3"/>
          <a:stretch>
            <a:fillRect/>
          </a:stretch>
        </p:blipFill>
        <p:spPr>
          <a:xfrm>
            <a:off x="5807863" y="1624378"/>
            <a:ext cx="845591" cy="5995622"/>
          </a:xfrm>
          <a:prstGeom prst="rect">
            <a:avLst/>
          </a:prstGeom>
        </p:spPr>
      </p:pic>
      <p:sp>
        <p:nvSpPr>
          <p:cNvPr id="5" name="Rectangle 4"/>
          <p:cNvSpPr/>
          <p:nvPr/>
        </p:nvSpPr>
        <p:spPr>
          <a:xfrm>
            <a:off x="2049463" y="1582216"/>
            <a:ext cx="2576346" cy="461665"/>
          </a:xfrm>
          <a:prstGeom prst="rect">
            <a:avLst/>
          </a:prstGeom>
        </p:spPr>
        <p:txBody>
          <a:bodyPr wrap="none">
            <a:spAutoFit/>
          </a:bodyPr>
          <a:lstStyle/>
          <a:p>
            <a:r>
              <a:rPr lang="en-US" b="1" dirty="0">
                <a:solidFill>
                  <a:srgbClr val="FF0000"/>
                </a:solidFill>
                <a:latin typeface="Calibri,Bold"/>
              </a:rPr>
              <a:t>Installation Cost</a:t>
            </a:r>
          </a:p>
        </p:txBody>
      </p:sp>
      <p:sp>
        <p:nvSpPr>
          <p:cNvPr id="6" name="Rectangle 5"/>
          <p:cNvSpPr/>
          <p:nvPr/>
        </p:nvSpPr>
        <p:spPr>
          <a:xfrm>
            <a:off x="2108038" y="4038600"/>
            <a:ext cx="3759362" cy="461665"/>
          </a:xfrm>
          <a:prstGeom prst="rect">
            <a:avLst/>
          </a:prstGeom>
        </p:spPr>
        <p:txBody>
          <a:bodyPr wrap="none">
            <a:spAutoFit/>
          </a:bodyPr>
          <a:lstStyle/>
          <a:p>
            <a:r>
              <a:rPr lang="en-US" b="1" dirty="0">
                <a:solidFill>
                  <a:srgbClr val="FF0000"/>
                </a:solidFill>
                <a:latin typeface="Calibri,Bold"/>
              </a:rPr>
              <a:t>Annual Service Contract</a:t>
            </a:r>
          </a:p>
        </p:txBody>
      </p:sp>
      <p:sp>
        <p:nvSpPr>
          <p:cNvPr id="7" name="Rectangle 6"/>
          <p:cNvSpPr/>
          <p:nvPr/>
        </p:nvSpPr>
        <p:spPr>
          <a:xfrm>
            <a:off x="2108038" y="5486400"/>
            <a:ext cx="1896673" cy="461665"/>
          </a:xfrm>
          <a:prstGeom prst="rect">
            <a:avLst/>
          </a:prstGeom>
        </p:spPr>
        <p:txBody>
          <a:bodyPr wrap="none">
            <a:spAutoFit/>
          </a:bodyPr>
          <a:lstStyle/>
          <a:p>
            <a:r>
              <a:rPr lang="en-US" b="1" dirty="0">
                <a:solidFill>
                  <a:srgbClr val="FF0000"/>
                </a:solidFill>
                <a:latin typeface="Calibri,Bold"/>
              </a:rPr>
              <a:t>Spare Parts</a:t>
            </a:r>
          </a:p>
        </p:txBody>
      </p:sp>
      <p:sp>
        <p:nvSpPr>
          <p:cNvPr id="8" name="Rectangle 7"/>
          <p:cNvSpPr/>
          <p:nvPr/>
        </p:nvSpPr>
        <p:spPr>
          <a:xfrm>
            <a:off x="2327264" y="4531667"/>
            <a:ext cx="3354893" cy="461665"/>
          </a:xfrm>
          <a:prstGeom prst="rect">
            <a:avLst/>
          </a:prstGeom>
        </p:spPr>
        <p:txBody>
          <a:bodyPr wrap="none">
            <a:spAutoFit/>
          </a:bodyPr>
          <a:lstStyle/>
          <a:p>
            <a:r>
              <a:rPr lang="en-US" dirty="0">
                <a:solidFill>
                  <a:srgbClr val="000000"/>
                </a:solidFill>
                <a:latin typeface="Calibri" panose="020F0502020204030204" pitchFamily="34" charset="0"/>
              </a:rPr>
              <a:t>Ongoing supplier support</a:t>
            </a:r>
          </a:p>
        </p:txBody>
      </p:sp>
      <p:sp>
        <p:nvSpPr>
          <p:cNvPr id="9" name="Rectangle 8"/>
          <p:cNvSpPr/>
          <p:nvPr/>
        </p:nvSpPr>
        <p:spPr>
          <a:xfrm>
            <a:off x="2331122" y="5024735"/>
            <a:ext cx="2769669" cy="461665"/>
          </a:xfrm>
          <a:prstGeom prst="rect">
            <a:avLst/>
          </a:prstGeom>
        </p:spPr>
        <p:txBody>
          <a:bodyPr wrap="none">
            <a:spAutoFit/>
          </a:bodyPr>
          <a:lstStyle/>
          <a:p>
            <a:r>
              <a:rPr lang="en-US" dirty="0">
                <a:solidFill>
                  <a:srgbClr val="000000"/>
                </a:solidFill>
                <a:latin typeface="Calibri" panose="020F0502020204030204" pitchFamily="34" charset="0"/>
              </a:rPr>
              <a:t>+ Local E&amp;I oversight</a:t>
            </a:r>
            <a:endParaRPr lang="en-US" dirty="0"/>
          </a:p>
        </p:txBody>
      </p:sp>
      <p:sp>
        <p:nvSpPr>
          <p:cNvPr id="10" name="Rectangle 9"/>
          <p:cNvSpPr/>
          <p:nvPr/>
        </p:nvSpPr>
        <p:spPr>
          <a:xfrm>
            <a:off x="2327264" y="6033319"/>
            <a:ext cx="3091937" cy="461665"/>
          </a:xfrm>
          <a:prstGeom prst="rect">
            <a:avLst/>
          </a:prstGeom>
        </p:spPr>
        <p:txBody>
          <a:bodyPr wrap="none">
            <a:spAutoFit/>
          </a:bodyPr>
          <a:lstStyle/>
          <a:p>
            <a:r>
              <a:rPr lang="en-US" dirty="0">
                <a:solidFill>
                  <a:srgbClr val="000000"/>
                </a:solidFill>
                <a:latin typeface="Calibri" panose="020F0502020204030204" pitchFamily="34" charset="0"/>
              </a:rPr>
              <a:t>UV Lamp once per year</a:t>
            </a:r>
            <a:endParaRPr lang="en-US" dirty="0"/>
          </a:p>
        </p:txBody>
      </p:sp>
      <p:sp>
        <p:nvSpPr>
          <p:cNvPr id="11" name="Rectangle 10"/>
          <p:cNvSpPr/>
          <p:nvPr/>
        </p:nvSpPr>
        <p:spPr>
          <a:xfrm>
            <a:off x="2327264" y="6579348"/>
            <a:ext cx="2384114" cy="461665"/>
          </a:xfrm>
          <a:prstGeom prst="rect">
            <a:avLst/>
          </a:prstGeom>
        </p:spPr>
        <p:txBody>
          <a:bodyPr wrap="none">
            <a:spAutoFit/>
          </a:bodyPr>
          <a:lstStyle/>
          <a:p>
            <a:r>
              <a:rPr lang="en-US" dirty="0">
                <a:solidFill>
                  <a:srgbClr val="000000"/>
                </a:solidFill>
                <a:latin typeface="Calibri" panose="020F0502020204030204" pitchFamily="34" charset="0"/>
              </a:rPr>
              <a:t>Valve Rebuild Kits</a:t>
            </a:r>
          </a:p>
        </p:txBody>
      </p:sp>
      <p:sp>
        <p:nvSpPr>
          <p:cNvPr id="12" name="Rectangle 11"/>
          <p:cNvSpPr/>
          <p:nvPr/>
        </p:nvSpPr>
        <p:spPr>
          <a:xfrm>
            <a:off x="2327264" y="7051642"/>
            <a:ext cx="2935099" cy="461665"/>
          </a:xfrm>
          <a:prstGeom prst="rect">
            <a:avLst/>
          </a:prstGeom>
        </p:spPr>
        <p:txBody>
          <a:bodyPr wrap="none">
            <a:spAutoFit/>
          </a:bodyPr>
          <a:lstStyle/>
          <a:p>
            <a:r>
              <a:rPr lang="en-US" dirty="0">
                <a:solidFill>
                  <a:srgbClr val="000000"/>
                </a:solidFill>
                <a:latin typeface="Calibri" panose="020F0502020204030204" pitchFamily="34" charset="0"/>
              </a:rPr>
              <a:t>Agitator motors, parts</a:t>
            </a:r>
          </a:p>
        </p:txBody>
      </p:sp>
      <p:sp>
        <p:nvSpPr>
          <p:cNvPr id="13" name="Rectangle 12"/>
          <p:cNvSpPr/>
          <p:nvPr/>
        </p:nvSpPr>
        <p:spPr>
          <a:xfrm>
            <a:off x="2327264" y="2127299"/>
            <a:ext cx="2186304" cy="461665"/>
          </a:xfrm>
          <a:prstGeom prst="rect">
            <a:avLst/>
          </a:prstGeom>
        </p:spPr>
        <p:txBody>
          <a:bodyPr wrap="none">
            <a:spAutoFit/>
          </a:bodyPr>
          <a:lstStyle/>
          <a:p>
            <a:r>
              <a:rPr lang="en-US" dirty="0">
                <a:solidFill>
                  <a:srgbClr val="000000"/>
                </a:solidFill>
                <a:latin typeface="Calibri" panose="020F0502020204030204" pitchFamily="34" charset="0"/>
              </a:rPr>
              <a:t>Site Preparation</a:t>
            </a:r>
          </a:p>
        </p:txBody>
      </p:sp>
      <p:sp>
        <p:nvSpPr>
          <p:cNvPr id="14" name="Rectangle 13"/>
          <p:cNvSpPr/>
          <p:nvPr/>
        </p:nvSpPr>
        <p:spPr>
          <a:xfrm>
            <a:off x="2327264" y="2514600"/>
            <a:ext cx="3270062" cy="461665"/>
          </a:xfrm>
          <a:prstGeom prst="rect">
            <a:avLst/>
          </a:prstGeom>
        </p:spPr>
        <p:txBody>
          <a:bodyPr wrap="none">
            <a:spAutoFit/>
          </a:bodyPr>
          <a:lstStyle/>
          <a:p>
            <a:r>
              <a:rPr lang="en-US" dirty="0">
                <a:solidFill>
                  <a:srgbClr val="000000"/>
                </a:solidFill>
                <a:latin typeface="Calibri" panose="020F0502020204030204" pitchFamily="34" charset="0"/>
              </a:rPr>
              <a:t>Water (filtering, heating)</a:t>
            </a:r>
          </a:p>
        </p:txBody>
      </p:sp>
      <p:sp>
        <p:nvSpPr>
          <p:cNvPr id="15" name="Rectangle 14"/>
          <p:cNvSpPr/>
          <p:nvPr/>
        </p:nvSpPr>
        <p:spPr>
          <a:xfrm>
            <a:off x="2327264" y="2969964"/>
            <a:ext cx="540533" cy="461665"/>
          </a:xfrm>
          <a:prstGeom prst="rect">
            <a:avLst/>
          </a:prstGeom>
        </p:spPr>
        <p:txBody>
          <a:bodyPr wrap="none">
            <a:spAutoFit/>
          </a:bodyPr>
          <a:lstStyle/>
          <a:p>
            <a:r>
              <a:rPr lang="en-US" dirty="0">
                <a:solidFill>
                  <a:srgbClr val="000000"/>
                </a:solidFill>
                <a:latin typeface="Calibri" panose="020F0502020204030204" pitchFamily="34" charset="0"/>
              </a:rPr>
              <a:t>Air</a:t>
            </a:r>
          </a:p>
        </p:txBody>
      </p:sp>
      <p:sp>
        <p:nvSpPr>
          <p:cNvPr id="16" name="Rectangle 15"/>
          <p:cNvSpPr/>
          <p:nvPr/>
        </p:nvSpPr>
        <p:spPr>
          <a:xfrm>
            <a:off x="2298910" y="3352364"/>
            <a:ext cx="3526735" cy="461665"/>
          </a:xfrm>
          <a:prstGeom prst="rect">
            <a:avLst/>
          </a:prstGeom>
        </p:spPr>
        <p:txBody>
          <a:bodyPr wrap="none">
            <a:spAutoFit/>
          </a:bodyPr>
          <a:lstStyle/>
          <a:p>
            <a:r>
              <a:rPr lang="en-US" dirty="0">
                <a:solidFill>
                  <a:srgbClr val="000000"/>
                </a:solidFill>
                <a:latin typeface="Calibri" panose="020F0502020204030204" pitchFamily="34" charset="0"/>
              </a:rPr>
              <a:t>Enclosure (site preference)</a:t>
            </a:r>
          </a:p>
        </p:txBody>
      </p:sp>
      <p:sp>
        <p:nvSpPr>
          <p:cNvPr id="17" name="TextBox 16"/>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01949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ltLang="en-US" smtClean="0"/>
          </a:p>
        </p:txBody>
      </p:sp>
      <p:pic>
        <p:nvPicPr>
          <p:cNvPr id="2" name="Picture 1"/>
          <p:cNvPicPr>
            <a:picLocks noChangeAspect="1"/>
          </p:cNvPicPr>
          <p:nvPr/>
        </p:nvPicPr>
        <p:blipFill>
          <a:blip r:embed="rId3"/>
          <a:stretch>
            <a:fillRect/>
          </a:stretch>
        </p:blipFill>
        <p:spPr>
          <a:xfrm>
            <a:off x="1504502" y="5943600"/>
            <a:ext cx="1604070" cy="838200"/>
          </a:xfrm>
          <a:prstGeom prst="rect">
            <a:avLst/>
          </a:prstGeom>
        </p:spPr>
      </p:pic>
      <p:pic>
        <p:nvPicPr>
          <p:cNvPr id="5" name="Picture 4"/>
          <p:cNvPicPr>
            <a:picLocks noChangeAspect="1"/>
          </p:cNvPicPr>
          <p:nvPr/>
        </p:nvPicPr>
        <p:blipFill>
          <a:blip r:embed="rId3"/>
          <a:stretch>
            <a:fillRect/>
          </a:stretch>
        </p:blipFill>
        <p:spPr>
          <a:xfrm>
            <a:off x="1508372" y="3810000"/>
            <a:ext cx="1604070" cy="838200"/>
          </a:xfrm>
          <a:prstGeom prst="rect">
            <a:avLst/>
          </a:prstGeom>
        </p:spPr>
      </p:pic>
      <p:pic>
        <p:nvPicPr>
          <p:cNvPr id="6" name="Picture 5"/>
          <p:cNvPicPr>
            <a:picLocks noChangeAspect="1"/>
          </p:cNvPicPr>
          <p:nvPr/>
        </p:nvPicPr>
        <p:blipFill>
          <a:blip r:embed="rId3"/>
          <a:stretch>
            <a:fillRect/>
          </a:stretch>
        </p:blipFill>
        <p:spPr>
          <a:xfrm>
            <a:off x="1508372" y="1676400"/>
            <a:ext cx="1604070" cy="838200"/>
          </a:xfrm>
          <a:prstGeom prst="rect">
            <a:avLst/>
          </a:prstGeom>
        </p:spPr>
      </p:pic>
      <p:pic>
        <p:nvPicPr>
          <p:cNvPr id="3" name="Picture 2"/>
          <p:cNvPicPr>
            <a:picLocks noChangeAspect="1"/>
          </p:cNvPicPr>
          <p:nvPr/>
        </p:nvPicPr>
        <p:blipFill>
          <a:blip r:embed="rId4"/>
          <a:stretch>
            <a:fillRect/>
          </a:stretch>
        </p:blipFill>
        <p:spPr>
          <a:xfrm>
            <a:off x="311877" y="3462539"/>
            <a:ext cx="1197413" cy="1566661"/>
          </a:xfrm>
          <a:prstGeom prst="rect">
            <a:avLst/>
          </a:prstGeom>
        </p:spPr>
      </p:pic>
      <p:pic>
        <p:nvPicPr>
          <p:cNvPr id="8" name="Picture 7"/>
          <p:cNvPicPr>
            <a:picLocks noChangeAspect="1"/>
          </p:cNvPicPr>
          <p:nvPr/>
        </p:nvPicPr>
        <p:blipFill>
          <a:blip r:embed="rId4"/>
          <a:stretch>
            <a:fillRect/>
          </a:stretch>
        </p:blipFill>
        <p:spPr>
          <a:xfrm>
            <a:off x="300860" y="1295400"/>
            <a:ext cx="1197413" cy="1566661"/>
          </a:xfrm>
          <a:prstGeom prst="rect">
            <a:avLst/>
          </a:prstGeom>
        </p:spPr>
      </p:pic>
      <p:pic>
        <p:nvPicPr>
          <p:cNvPr id="9" name="Picture 8"/>
          <p:cNvPicPr>
            <a:picLocks noChangeAspect="1"/>
          </p:cNvPicPr>
          <p:nvPr/>
        </p:nvPicPr>
        <p:blipFill>
          <a:blip r:embed="rId4"/>
          <a:stretch>
            <a:fillRect/>
          </a:stretch>
        </p:blipFill>
        <p:spPr>
          <a:xfrm>
            <a:off x="288925" y="5629678"/>
            <a:ext cx="1197413" cy="1566661"/>
          </a:xfrm>
          <a:prstGeom prst="rect">
            <a:avLst/>
          </a:prstGeom>
        </p:spPr>
      </p:pic>
      <p:pic>
        <p:nvPicPr>
          <p:cNvPr id="4" name="Picture 3"/>
          <p:cNvPicPr>
            <a:picLocks noChangeAspect="1"/>
          </p:cNvPicPr>
          <p:nvPr/>
        </p:nvPicPr>
        <p:blipFill>
          <a:blip r:embed="rId5"/>
          <a:stretch>
            <a:fillRect/>
          </a:stretch>
        </p:blipFill>
        <p:spPr>
          <a:xfrm>
            <a:off x="3890158" y="3038916"/>
            <a:ext cx="2571214" cy="2447484"/>
          </a:xfrm>
          <a:prstGeom prst="rect">
            <a:avLst/>
          </a:prstGeom>
        </p:spPr>
      </p:pic>
      <p:pic>
        <p:nvPicPr>
          <p:cNvPr id="7" name="Picture 6"/>
          <p:cNvPicPr>
            <a:picLocks noChangeAspect="1"/>
          </p:cNvPicPr>
          <p:nvPr/>
        </p:nvPicPr>
        <p:blipFill>
          <a:blip r:embed="rId6"/>
          <a:stretch>
            <a:fillRect/>
          </a:stretch>
        </p:blipFill>
        <p:spPr>
          <a:xfrm>
            <a:off x="7604125" y="1294825"/>
            <a:ext cx="1676400" cy="1905575"/>
          </a:xfrm>
          <a:prstGeom prst="rect">
            <a:avLst/>
          </a:prstGeom>
        </p:spPr>
      </p:pic>
      <p:pic>
        <p:nvPicPr>
          <p:cNvPr id="12" name="Picture 11"/>
          <p:cNvPicPr>
            <a:picLocks noChangeAspect="1"/>
          </p:cNvPicPr>
          <p:nvPr/>
        </p:nvPicPr>
        <p:blipFill>
          <a:blip r:embed="rId6"/>
          <a:stretch>
            <a:fillRect/>
          </a:stretch>
        </p:blipFill>
        <p:spPr>
          <a:xfrm>
            <a:off x="7620000" y="3504625"/>
            <a:ext cx="1676400" cy="1905575"/>
          </a:xfrm>
          <a:prstGeom prst="rect">
            <a:avLst/>
          </a:prstGeom>
        </p:spPr>
      </p:pic>
      <p:pic>
        <p:nvPicPr>
          <p:cNvPr id="13" name="Picture 12"/>
          <p:cNvPicPr>
            <a:picLocks noChangeAspect="1"/>
          </p:cNvPicPr>
          <p:nvPr/>
        </p:nvPicPr>
        <p:blipFill>
          <a:blip r:embed="rId6"/>
          <a:stretch>
            <a:fillRect/>
          </a:stretch>
        </p:blipFill>
        <p:spPr>
          <a:xfrm>
            <a:off x="7604125" y="5562025"/>
            <a:ext cx="1676400" cy="1905575"/>
          </a:xfrm>
          <a:prstGeom prst="rect">
            <a:avLst/>
          </a:prstGeom>
        </p:spPr>
      </p:pic>
      <p:cxnSp>
        <p:nvCxnSpPr>
          <p:cNvPr id="11" name="Straight Arrow Connector 10"/>
          <p:cNvCxnSpPr/>
          <p:nvPr/>
        </p:nvCxnSpPr>
        <p:spPr bwMode="auto">
          <a:xfrm>
            <a:off x="3128158" y="2042594"/>
            <a:ext cx="746284" cy="108160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3108572" y="5486400"/>
            <a:ext cx="765870" cy="75073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7" name="Straight Arrow Connector 16"/>
          <p:cNvCxnSpPr>
            <a:endCxn id="4" idx="1"/>
          </p:cNvCxnSpPr>
          <p:nvPr/>
        </p:nvCxnSpPr>
        <p:spPr bwMode="auto">
          <a:xfrm>
            <a:off x="3120201" y="4093469"/>
            <a:ext cx="769957" cy="16918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9" name="Right Arrow 18"/>
          <p:cNvSpPr/>
          <p:nvPr/>
        </p:nvSpPr>
        <p:spPr bwMode="auto">
          <a:xfrm>
            <a:off x="6537324" y="3810000"/>
            <a:ext cx="1082675" cy="533400"/>
          </a:xfrm>
          <a:prstGeom prst="rightArrow">
            <a:avLst/>
          </a:prstGeom>
          <a:solidFill>
            <a:srgbClr val="FE9B0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8" name="TextBox 1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223008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0" dirty="0"/>
              <a:t>Installation of Single Point Kappa Analyzer</a:t>
            </a:r>
            <a:endParaRPr lang="en-US" altLang="en-US" dirty="0" smtClean="0"/>
          </a:p>
        </p:txBody>
      </p:sp>
      <p:pic>
        <p:nvPicPr>
          <p:cNvPr id="2" name="Picture 1"/>
          <p:cNvPicPr>
            <a:picLocks noChangeAspect="1"/>
          </p:cNvPicPr>
          <p:nvPr/>
        </p:nvPicPr>
        <p:blipFill>
          <a:blip r:embed="rId3"/>
          <a:stretch>
            <a:fillRect/>
          </a:stretch>
        </p:blipFill>
        <p:spPr>
          <a:xfrm>
            <a:off x="-228600" y="1909131"/>
            <a:ext cx="5455378" cy="4639937"/>
          </a:xfrm>
          <a:prstGeom prst="rect">
            <a:avLst/>
          </a:prstGeom>
        </p:spPr>
      </p:pic>
      <p:pic>
        <p:nvPicPr>
          <p:cNvPr id="3" name="Picture 2"/>
          <p:cNvPicPr>
            <a:picLocks noChangeAspect="1"/>
          </p:cNvPicPr>
          <p:nvPr/>
        </p:nvPicPr>
        <p:blipFill>
          <a:blip r:embed="rId4"/>
          <a:stretch>
            <a:fillRect/>
          </a:stretch>
        </p:blipFill>
        <p:spPr>
          <a:xfrm>
            <a:off x="5323032" y="1447800"/>
            <a:ext cx="4766582" cy="5562600"/>
          </a:xfrm>
          <a:prstGeom prst="rect">
            <a:avLst/>
          </a:prstGeom>
        </p:spPr>
      </p:pic>
      <p:sp>
        <p:nvSpPr>
          <p:cNvPr id="5" name="TextBox 4"/>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359880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0" dirty="0"/>
              <a:t>Pulping Control Benefits</a:t>
            </a:r>
            <a:endParaRPr lang="en-US" altLang="en-US" dirty="0" smtClean="0"/>
          </a:p>
        </p:txBody>
      </p:sp>
      <p:sp>
        <p:nvSpPr>
          <p:cNvPr id="5" name="TextBox 4"/>
          <p:cNvSpPr txBox="1"/>
          <p:nvPr/>
        </p:nvSpPr>
        <p:spPr>
          <a:xfrm>
            <a:off x="228600" y="2231550"/>
            <a:ext cx="10134600" cy="523220"/>
          </a:xfrm>
          <a:prstGeom prst="rect">
            <a:avLst/>
          </a:prstGeom>
          <a:noFill/>
        </p:spPr>
        <p:txBody>
          <a:bodyPr wrap="square">
            <a:spAutoFit/>
          </a:bodyPr>
          <a:lstStyle/>
          <a:p>
            <a:r>
              <a:rPr lang="en-US" sz="2800" dirty="0">
                <a:solidFill>
                  <a:srgbClr val="215A69"/>
                </a:solidFill>
                <a:latin typeface="Calibri" panose="020F0502020204030204" pitchFamily="34" charset="0"/>
              </a:rPr>
              <a:t>Allows for individual adjustments of Chemical to Wood ratio and/or</a:t>
            </a:r>
          </a:p>
        </p:txBody>
      </p:sp>
      <p:sp>
        <p:nvSpPr>
          <p:cNvPr id="6" name="TextBox 5"/>
          <p:cNvSpPr txBox="1"/>
          <p:nvPr/>
        </p:nvSpPr>
        <p:spPr>
          <a:xfrm>
            <a:off x="228600" y="2690813"/>
            <a:ext cx="5486400" cy="523220"/>
          </a:xfrm>
          <a:prstGeom prst="rect">
            <a:avLst/>
          </a:prstGeom>
          <a:noFill/>
        </p:spPr>
        <p:txBody>
          <a:bodyPr wrap="square">
            <a:spAutoFit/>
          </a:bodyPr>
          <a:lstStyle/>
          <a:p>
            <a:r>
              <a:rPr lang="en-US" sz="2800" dirty="0">
                <a:solidFill>
                  <a:srgbClr val="215A69"/>
                </a:solidFill>
                <a:latin typeface="Calibri" panose="020F0502020204030204" pitchFamily="34" charset="0"/>
              </a:rPr>
              <a:t>H-factor </a:t>
            </a:r>
            <a:r>
              <a:rPr lang="en-US" sz="2800" dirty="0" smtClean="0">
                <a:solidFill>
                  <a:srgbClr val="215A69"/>
                </a:solidFill>
                <a:latin typeface="Calibri" panose="020F0502020204030204" pitchFamily="34" charset="0"/>
              </a:rPr>
              <a:t>targets</a:t>
            </a:r>
            <a:endParaRPr lang="en-US" sz="2800" dirty="0">
              <a:solidFill>
                <a:srgbClr val="215A69"/>
              </a:solidFill>
              <a:latin typeface="Calibri" panose="020F0502020204030204" pitchFamily="34" charset="0"/>
            </a:endParaRPr>
          </a:p>
        </p:txBody>
      </p:sp>
      <p:sp>
        <p:nvSpPr>
          <p:cNvPr id="7" name="TextBox 6"/>
          <p:cNvSpPr txBox="1"/>
          <p:nvPr/>
        </p:nvSpPr>
        <p:spPr>
          <a:xfrm>
            <a:off x="228600" y="3150077"/>
            <a:ext cx="6477000" cy="523220"/>
          </a:xfrm>
          <a:prstGeom prst="rect">
            <a:avLst/>
          </a:prstGeom>
          <a:noFill/>
        </p:spPr>
        <p:txBody>
          <a:bodyPr wrap="square">
            <a:spAutoFit/>
          </a:bodyPr>
          <a:lstStyle/>
          <a:p>
            <a:r>
              <a:rPr lang="en-US" sz="2800" dirty="0">
                <a:solidFill>
                  <a:srgbClr val="215A69"/>
                </a:solidFill>
                <a:latin typeface="Calibri" panose="020F0502020204030204" pitchFamily="34" charset="0"/>
              </a:rPr>
              <a:t>Can be on a Grade Recipe or Digester basis</a:t>
            </a:r>
          </a:p>
        </p:txBody>
      </p:sp>
      <p:sp>
        <p:nvSpPr>
          <p:cNvPr id="8" name="TextBox 7"/>
          <p:cNvSpPr txBox="1"/>
          <p:nvPr/>
        </p:nvSpPr>
        <p:spPr>
          <a:xfrm>
            <a:off x="228600" y="3609340"/>
            <a:ext cx="7696200" cy="523220"/>
          </a:xfrm>
          <a:prstGeom prst="rect">
            <a:avLst/>
          </a:prstGeom>
          <a:noFill/>
        </p:spPr>
        <p:txBody>
          <a:bodyPr wrap="square">
            <a:spAutoFit/>
          </a:bodyPr>
          <a:lstStyle/>
          <a:p>
            <a:r>
              <a:rPr lang="en-US" sz="2800" dirty="0">
                <a:solidFill>
                  <a:srgbClr val="215A69"/>
                </a:solidFill>
                <a:latin typeface="Calibri" panose="020F0502020204030204" pitchFamily="34" charset="0"/>
              </a:rPr>
              <a:t>Yield increases of 0.5% - 2.0% possible</a:t>
            </a:r>
          </a:p>
        </p:txBody>
      </p:sp>
      <p:sp>
        <p:nvSpPr>
          <p:cNvPr id="9" name="TextBox 9"/>
          <p:cNvSpPr txBox="1">
            <a:spLocks noChangeArrowheads="1"/>
          </p:cNvSpPr>
          <p:nvPr/>
        </p:nvSpPr>
        <p:spPr bwMode="auto">
          <a:xfrm>
            <a:off x="76200" y="1305580"/>
            <a:ext cx="36793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marL="457200" indent="-457200"/>
            <a:r>
              <a:rPr lang="en-US" sz="2800" b="1" dirty="0">
                <a:solidFill>
                  <a:srgbClr val="215A69"/>
                </a:solidFill>
                <a:latin typeface="Calibri,Bold"/>
              </a:rPr>
              <a:t>Batch Digesters</a:t>
            </a:r>
          </a:p>
        </p:txBody>
      </p:sp>
      <p:sp>
        <p:nvSpPr>
          <p:cNvPr id="10" name="TextBox 12"/>
          <p:cNvSpPr txBox="1">
            <a:spLocks noChangeArrowheads="1"/>
          </p:cNvSpPr>
          <p:nvPr/>
        </p:nvSpPr>
        <p:spPr bwMode="auto">
          <a:xfrm>
            <a:off x="76200" y="5757227"/>
            <a:ext cx="6955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marL="457200" indent="-457200">
              <a:spcBef>
                <a:spcPct val="0"/>
              </a:spcBef>
            </a:pPr>
            <a:r>
              <a:rPr lang="en-US" sz="2800" b="1" dirty="0">
                <a:solidFill>
                  <a:srgbClr val="215A69"/>
                </a:solidFill>
                <a:latin typeface="Calibri,Bold"/>
              </a:rPr>
              <a:t>O2 Delignification &amp; Bleaching</a:t>
            </a:r>
            <a:endParaRPr lang="en-US" altLang="en-US" sz="2640" dirty="0">
              <a:solidFill>
                <a:schemeClr val="tx1"/>
              </a:solidFill>
              <a:latin typeface="Arial Bold" panose="020B0704020202020204" pitchFamily="34" charset="0"/>
              <a:cs typeface="Arial Bold" panose="020B0704020202020204" pitchFamily="34" charset="0"/>
            </a:endParaRPr>
          </a:p>
        </p:txBody>
      </p:sp>
      <p:sp>
        <p:nvSpPr>
          <p:cNvPr id="12" name="TextBox 11"/>
          <p:cNvSpPr txBox="1"/>
          <p:nvPr/>
        </p:nvSpPr>
        <p:spPr>
          <a:xfrm>
            <a:off x="228600" y="6216490"/>
            <a:ext cx="8991600" cy="523220"/>
          </a:xfrm>
          <a:prstGeom prst="rect">
            <a:avLst/>
          </a:prstGeom>
          <a:noFill/>
        </p:spPr>
        <p:txBody>
          <a:bodyPr wrap="square">
            <a:spAutoFit/>
          </a:bodyPr>
          <a:lstStyle/>
          <a:p>
            <a:r>
              <a:rPr lang="en-US" sz="2800" dirty="0">
                <a:solidFill>
                  <a:srgbClr val="215A69"/>
                </a:solidFill>
                <a:latin typeface="Calibri" panose="020F0502020204030204" pitchFamily="34" charset="0"/>
              </a:rPr>
              <a:t>Faster update and increased % uptime for tighter</a:t>
            </a:r>
          </a:p>
        </p:txBody>
      </p:sp>
      <p:sp>
        <p:nvSpPr>
          <p:cNvPr id="13" name="TextBox 12"/>
          <p:cNvSpPr txBox="1"/>
          <p:nvPr/>
        </p:nvSpPr>
        <p:spPr>
          <a:xfrm>
            <a:off x="228599" y="6675755"/>
            <a:ext cx="8169275" cy="523220"/>
          </a:xfrm>
          <a:prstGeom prst="rect">
            <a:avLst/>
          </a:prstGeom>
          <a:noFill/>
        </p:spPr>
        <p:txBody>
          <a:bodyPr wrap="square">
            <a:spAutoFit/>
          </a:bodyPr>
          <a:lstStyle/>
          <a:p>
            <a:r>
              <a:rPr lang="en-US" sz="2800" dirty="0">
                <a:solidFill>
                  <a:srgbClr val="215A69"/>
                </a:solidFill>
                <a:latin typeface="Calibri" panose="020F0502020204030204" pitchFamily="34" charset="0"/>
              </a:rPr>
              <a:t>kappa factor control and optimization of chemicals</a:t>
            </a:r>
            <a:endParaRPr lang="en-US" sz="2800" dirty="0"/>
          </a:p>
        </p:txBody>
      </p:sp>
      <p:sp>
        <p:nvSpPr>
          <p:cNvPr id="17" name="TextBox 16"/>
          <p:cNvSpPr txBox="1"/>
          <p:nvPr/>
        </p:nvSpPr>
        <p:spPr>
          <a:xfrm>
            <a:off x="228600" y="1752600"/>
            <a:ext cx="7565548" cy="523220"/>
          </a:xfrm>
          <a:prstGeom prst="rect">
            <a:avLst/>
          </a:prstGeom>
          <a:noFill/>
        </p:spPr>
        <p:txBody>
          <a:bodyPr wrap="square">
            <a:spAutoFit/>
          </a:bodyPr>
          <a:lstStyle/>
          <a:p>
            <a:r>
              <a:rPr lang="en-US" sz="2800" dirty="0">
                <a:solidFill>
                  <a:srgbClr val="215A69"/>
                </a:solidFill>
                <a:latin typeface="Calibri" panose="020F0502020204030204" pitchFamily="34" charset="0"/>
              </a:rPr>
              <a:t>Faster update means 2-3 samples per blow</a:t>
            </a:r>
          </a:p>
        </p:txBody>
      </p:sp>
      <p:sp>
        <p:nvSpPr>
          <p:cNvPr id="18" name="TextBox 16"/>
          <p:cNvSpPr txBox="1">
            <a:spLocks noChangeArrowheads="1"/>
          </p:cNvSpPr>
          <p:nvPr/>
        </p:nvSpPr>
        <p:spPr bwMode="auto">
          <a:xfrm>
            <a:off x="97948" y="4038600"/>
            <a:ext cx="487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marL="457200" indent="-457200"/>
            <a:r>
              <a:rPr lang="en-US" sz="2800" b="1" dirty="0">
                <a:solidFill>
                  <a:srgbClr val="215A69"/>
                </a:solidFill>
                <a:latin typeface="Calibri,Bold"/>
              </a:rPr>
              <a:t>Continuous Digesters</a:t>
            </a:r>
          </a:p>
        </p:txBody>
      </p:sp>
      <p:sp>
        <p:nvSpPr>
          <p:cNvPr id="19" name="TextBox 18"/>
          <p:cNvSpPr txBox="1"/>
          <p:nvPr/>
        </p:nvSpPr>
        <p:spPr>
          <a:xfrm>
            <a:off x="250348" y="4457700"/>
            <a:ext cx="8046720" cy="523220"/>
          </a:xfrm>
          <a:prstGeom prst="rect">
            <a:avLst/>
          </a:prstGeom>
          <a:noFill/>
        </p:spPr>
        <p:txBody>
          <a:bodyPr>
            <a:spAutoFit/>
          </a:bodyPr>
          <a:lstStyle/>
          <a:p>
            <a:r>
              <a:rPr lang="en-US" sz="2800" dirty="0">
                <a:solidFill>
                  <a:srgbClr val="215A69"/>
                </a:solidFill>
                <a:latin typeface="Calibri" panose="020F0502020204030204" pitchFamily="34" charset="0"/>
              </a:rPr>
              <a:t>Up to 12 samples per hour</a:t>
            </a:r>
          </a:p>
        </p:txBody>
      </p:sp>
      <p:sp>
        <p:nvSpPr>
          <p:cNvPr id="20" name="TextBox 19"/>
          <p:cNvSpPr txBox="1"/>
          <p:nvPr/>
        </p:nvSpPr>
        <p:spPr>
          <a:xfrm>
            <a:off x="250348" y="4916964"/>
            <a:ext cx="9198452" cy="954107"/>
          </a:xfrm>
          <a:prstGeom prst="rect">
            <a:avLst/>
          </a:prstGeom>
          <a:noFill/>
        </p:spPr>
        <p:txBody>
          <a:bodyPr wrap="square">
            <a:spAutoFit/>
          </a:bodyPr>
          <a:lstStyle/>
          <a:p>
            <a:r>
              <a:rPr lang="en-US" sz="2800" dirty="0">
                <a:solidFill>
                  <a:srgbClr val="215A69"/>
                </a:solidFill>
                <a:latin typeface="Calibri" panose="020F0502020204030204" pitchFamily="34" charset="0"/>
              </a:rPr>
              <a:t>Allows for quicker coordinated adjustments of temperature </a:t>
            </a:r>
            <a:r>
              <a:rPr lang="en-US" sz="2800" dirty="0" smtClean="0">
                <a:solidFill>
                  <a:srgbClr val="215A69"/>
                </a:solidFill>
                <a:latin typeface="Calibri" panose="020F0502020204030204" pitchFamily="34" charset="0"/>
              </a:rPr>
              <a:t>&amp; management </a:t>
            </a:r>
            <a:r>
              <a:rPr lang="en-US" sz="2800" dirty="0">
                <a:solidFill>
                  <a:srgbClr val="215A69"/>
                </a:solidFill>
                <a:latin typeface="Calibri" panose="020F0502020204030204" pitchFamily="34" charset="0"/>
              </a:rPr>
              <a:t>of cooking zone</a:t>
            </a:r>
          </a:p>
        </p:txBody>
      </p:sp>
      <p:sp>
        <p:nvSpPr>
          <p:cNvPr id="15" name="TextBox 14"/>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924778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ltLang="en-US" dirty="0" smtClean="0"/>
          </a:p>
        </p:txBody>
      </p:sp>
      <p:pic>
        <p:nvPicPr>
          <p:cNvPr id="2" name="Picture 1"/>
          <p:cNvPicPr>
            <a:picLocks noChangeAspect="1"/>
          </p:cNvPicPr>
          <p:nvPr/>
        </p:nvPicPr>
        <p:blipFill>
          <a:blip r:embed="rId3"/>
          <a:stretch>
            <a:fillRect/>
          </a:stretch>
        </p:blipFill>
        <p:spPr>
          <a:xfrm>
            <a:off x="457199" y="1447800"/>
            <a:ext cx="8388683" cy="5867400"/>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004459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0" dirty="0"/>
              <a:t>Kappa Shift Increases Yield:</a:t>
            </a:r>
            <a:endParaRPr lang="en-US" altLang="en-US" dirty="0" smtClean="0"/>
          </a:p>
        </p:txBody>
      </p:sp>
      <p:pic>
        <p:nvPicPr>
          <p:cNvPr id="2" name="Picture 1"/>
          <p:cNvPicPr>
            <a:picLocks noChangeAspect="1"/>
          </p:cNvPicPr>
          <p:nvPr/>
        </p:nvPicPr>
        <p:blipFill>
          <a:blip r:embed="rId3"/>
          <a:stretch>
            <a:fillRect/>
          </a:stretch>
        </p:blipFill>
        <p:spPr>
          <a:xfrm>
            <a:off x="609599" y="4357180"/>
            <a:ext cx="4096007" cy="2915254"/>
          </a:xfrm>
          <a:prstGeom prst="rect">
            <a:avLst/>
          </a:prstGeom>
        </p:spPr>
      </p:pic>
      <p:pic>
        <p:nvPicPr>
          <p:cNvPr id="3" name="Picture 2"/>
          <p:cNvPicPr>
            <a:picLocks noChangeAspect="1"/>
          </p:cNvPicPr>
          <p:nvPr/>
        </p:nvPicPr>
        <p:blipFill>
          <a:blip r:embed="rId4"/>
          <a:stretch>
            <a:fillRect/>
          </a:stretch>
        </p:blipFill>
        <p:spPr>
          <a:xfrm>
            <a:off x="5181600" y="4357180"/>
            <a:ext cx="4061846" cy="2919843"/>
          </a:xfrm>
          <a:prstGeom prst="rect">
            <a:avLst/>
          </a:prstGeom>
        </p:spPr>
      </p:pic>
      <p:sp>
        <p:nvSpPr>
          <p:cNvPr id="4" name="Rectangle 3"/>
          <p:cNvSpPr/>
          <p:nvPr/>
        </p:nvSpPr>
        <p:spPr>
          <a:xfrm>
            <a:off x="457200" y="1897922"/>
            <a:ext cx="764445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Green Bay Packaging Morrilton - 800 TPD Brown Mill</a:t>
            </a:r>
            <a:endParaRPr lang="en-US" dirty="0"/>
          </a:p>
        </p:txBody>
      </p:sp>
      <p:sp>
        <p:nvSpPr>
          <p:cNvPr id="5" name="Rectangle 4"/>
          <p:cNvSpPr/>
          <p:nvPr/>
        </p:nvSpPr>
        <p:spPr>
          <a:xfrm>
            <a:off x="457200" y="2437488"/>
            <a:ext cx="4248407" cy="461665"/>
          </a:xfrm>
          <a:prstGeom prst="rect">
            <a:avLst/>
          </a:prstGeom>
        </p:spPr>
        <p:txBody>
          <a:bodyPr wrap="none">
            <a:spAutoFit/>
          </a:bodyPr>
          <a:lstStyle/>
          <a:p>
            <a:pPr marL="342900" indent="-342900">
              <a:buFont typeface="Arial" panose="020B0604020202020204" pitchFamily="34" charset="0"/>
              <a:buChar char="•"/>
            </a:pPr>
            <a:r>
              <a:rPr lang="en-US" dirty="0">
                <a:latin typeface="Calibri" panose="020F0502020204030204" pitchFamily="34" charset="0"/>
              </a:rPr>
              <a:t>Typical Kappa range 91 to 101</a:t>
            </a:r>
            <a:endParaRPr lang="en-US" dirty="0"/>
          </a:p>
        </p:txBody>
      </p:sp>
      <p:sp>
        <p:nvSpPr>
          <p:cNvPr id="6" name="Rectangle 5"/>
          <p:cNvSpPr/>
          <p:nvPr/>
        </p:nvSpPr>
        <p:spPr>
          <a:xfrm>
            <a:off x="457200" y="2981644"/>
            <a:ext cx="4540858" cy="461665"/>
          </a:xfrm>
          <a:prstGeom prst="rect">
            <a:avLst/>
          </a:prstGeom>
        </p:spPr>
        <p:txBody>
          <a:bodyPr wrap="none">
            <a:spAutoFit/>
          </a:bodyPr>
          <a:lstStyle/>
          <a:p>
            <a:pPr marL="342900" indent="-342900">
              <a:buFont typeface="Arial" panose="020B0604020202020204" pitchFamily="34" charset="0"/>
              <a:buChar char="•"/>
            </a:pPr>
            <a:r>
              <a:rPr lang="en-US" dirty="0">
                <a:latin typeface="Calibri" panose="020F0502020204030204" pitchFamily="34" charset="0"/>
              </a:rPr>
              <a:t>2.96 increase in Blow line Kappa</a:t>
            </a:r>
            <a:endParaRPr lang="en-US" dirty="0"/>
          </a:p>
        </p:txBody>
      </p:sp>
      <p:sp>
        <p:nvSpPr>
          <p:cNvPr id="7" name="Rectangle 6"/>
          <p:cNvSpPr/>
          <p:nvPr/>
        </p:nvSpPr>
        <p:spPr>
          <a:xfrm>
            <a:off x="457200" y="3525389"/>
            <a:ext cx="80010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Currently verifying reduced chip usage/increased yield</a:t>
            </a:r>
            <a:endParaRPr lang="en-US" dirty="0"/>
          </a:p>
        </p:txBody>
      </p:sp>
      <p:sp>
        <p:nvSpPr>
          <p:cNvPr id="9" name="TextBox 8"/>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24036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0" dirty="0"/>
              <a:t>Less Manipulation of Alkali </a:t>
            </a:r>
            <a:r>
              <a:rPr lang="en-US" b="0" dirty="0" smtClean="0"/>
              <a:t>to Wood </a:t>
            </a:r>
            <a:r>
              <a:rPr lang="en-US" b="0" dirty="0"/>
              <a:t>Ratio</a:t>
            </a:r>
            <a:endParaRPr lang="en-US" alt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3458569680"/>
              </p:ext>
            </p:extLst>
          </p:nvPr>
        </p:nvGraphicFramePr>
        <p:xfrm>
          <a:off x="762000" y="2133600"/>
          <a:ext cx="7772401" cy="2072640"/>
        </p:xfrm>
        <a:graphic>
          <a:graphicData uri="http://schemas.openxmlformats.org/drawingml/2006/table">
            <a:tbl>
              <a:tblPr firstRow="1" bandRow="1">
                <a:tableStyleId>{5C22544A-7EE6-4342-B048-85BDC9FD1C3A}</a:tableStyleId>
              </a:tblPr>
              <a:tblGrid>
                <a:gridCol w="3352801"/>
                <a:gridCol w="2438400"/>
                <a:gridCol w="1981200"/>
              </a:tblGrid>
              <a:tr h="370840">
                <a:tc>
                  <a:txBody>
                    <a:bodyPr/>
                    <a:lstStyle/>
                    <a:p>
                      <a:pPr algn="ctr"/>
                      <a:r>
                        <a:rPr lang="en-US" sz="2800" dirty="0" smtClean="0"/>
                        <a:t>Alkali/Wood Ratio</a:t>
                      </a:r>
                      <a:endParaRPr lang="en-US" sz="2800" dirty="0"/>
                    </a:p>
                  </a:txBody>
                  <a:tcPr anchor="ctr"/>
                </a:tc>
                <a:tc>
                  <a:txBody>
                    <a:bodyPr/>
                    <a:lstStyle/>
                    <a:p>
                      <a:pPr algn="ctr"/>
                      <a:r>
                        <a:rPr lang="en-US" sz="2800" dirty="0" smtClean="0"/>
                        <a:t>Before SPK</a:t>
                      </a:r>
                      <a:endParaRPr lang="en-US" sz="2800" dirty="0"/>
                    </a:p>
                  </a:txBody>
                  <a:tcPr anchor="ctr"/>
                </a:tc>
                <a:tc>
                  <a:txBody>
                    <a:bodyPr/>
                    <a:lstStyle/>
                    <a:p>
                      <a:pPr algn="ctr"/>
                      <a:r>
                        <a:rPr lang="en-US" sz="2800" dirty="0" smtClean="0"/>
                        <a:t>After SPK</a:t>
                      </a:r>
                      <a:endParaRPr lang="en-US" sz="2800" dirty="0"/>
                    </a:p>
                  </a:txBody>
                  <a:tcPr anchor="ctr"/>
                </a:tc>
              </a:tr>
              <a:tr h="370840">
                <a:tc>
                  <a:txBody>
                    <a:bodyPr/>
                    <a:lstStyle/>
                    <a:p>
                      <a:pPr algn="ctr"/>
                      <a:r>
                        <a:rPr lang="en-US" sz="2800" dirty="0" smtClean="0"/>
                        <a:t>Ratio Changes</a:t>
                      </a:r>
                      <a:endParaRPr lang="en-US" sz="2800" dirty="0"/>
                    </a:p>
                  </a:txBody>
                  <a:tcPr anchor="ctr"/>
                </a:tc>
                <a:tc>
                  <a:txBody>
                    <a:bodyPr/>
                    <a:lstStyle/>
                    <a:p>
                      <a:pPr algn="ctr"/>
                      <a:r>
                        <a:rPr lang="en-US" sz="2800" dirty="0" smtClean="0"/>
                        <a:t>253</a:t>
                      </a:r>
                      <a:endParaRPr lang="en-US" sz="2800" dirty="0"/>
                    </a:p>
                  </a:txBody>
                  <a:tcPr anchor="ctr"/>
                </a:tc>
                <a:tc>
                  <a:txBody>
                    <a:bodyPr/>
                    <a:lstStyle/>
                    <a:p>
                      <a:pPr algn="ctr"/>
                      <a:r>
                        <a:rPr lang="en-US" sz="2800" dirty="0" smtClean="0"/>
                        <a:t>133</a:t>
                      </a:r>
                      <a:endParaRPr lang="en-US" sz="2800" dirty="0"/>
                    </a:p>
                  </a:txBody>
                  <a:tcPr anchor="ctr"/>
                </a:tc>
              </a:tr>
              <a:tr h="370840">
                <a:tc>
                  <a:txBody>
                    <a:bodyPr/>
                    <a:lstStyle/>
                    <a:p>
                      <a:pPr algn="ctr"/>
                      <a:r>
                        <a:rPr lang="en-US" sz="2800" dirty="0" smtClean="0"/>
                        <a:t>Average Ratio</a:t>
                      </a:r>
                      <a:endParaRPr lang="en-US" sz="2800" dirty="0"/>
                    </a:p>
                  </a:txBody>
                  <a:tcPr anchor="ctr"/>
                </a:tc>
                <a:tc>
                  <a:txBody>
                    <a:bodyPr/>
                    <a:lstStyle/>
                    <a:p>
                      <a:pPr algn="ctr"/>
                      <a:r>
                        <a:rPr lang="en-US" sz="2800" dirty="0" smtClean="0"/>
                        <a:t>13.60</a:t>
                      </a:r>
                      <a:endParaRPr lang="en-US" sz="2800" dirty="0"/>
                    </a:p>
                  </a:txBody>
                  <a:tcPr anchor="ctr"/>
                </a:tc>
                <a:tc>
                  <a:txBody>
                    <a:bodyPr/>
                    <a:lstStyle/>
                    <a:p>
                      <a:pPr algn="ctr"/>
                      <a:r>
                        <a:rPr lang="en-US" sz="2800" dirty="0" smtClean="0"/>
                        <a:t>13.16</a:t>
                      </a:r>
                      <a:endParaRPr lang="en-US" sz="2800" dirty="0"/>
                    </a:p>
                  </a:txBody>
                  <a:tcPr anchor="ctr"/>
                </a:tc>
              </a:tr>
              <a:tr h="370840">
                <a:tc>
                  <a:txBody>
                    <a:bodyPr/>
                    <a:lstStyle/>
                    <a:p>
                      <a:pPr algn="ctr"/>
                      <a:r>
                        <a:rPr lang="en-US" sz="2800" dirty="0" smtClean="0"/>
                        <a:t>Standard Deviation </a:t>
                      </a:r>
                      <a:endParaRPr lang="en-US" sz="2800" dirty="0"/>
                    </a:p>
                  </a:txBody>
                  <a:tcPr anchor="ctr"/>
                </a:tc>
                <a:tc>
                  <a:txBody>
                    <a:bodyPr/>
                    <a:lstStyle/>
                    <a:p>
                      <a:pPr algn="ctr"/>
                      <a:r>
                        <a:rPr lang="en-US" sz="2800" dirty="0" smtClean="0"/>
                        <a:t>0.59</a:t>
                      </a:r>
                      <a:endParaRPr lang="en-US" sz="2800" dirty="0"/>
                    </a:p>
                  </a:txBody>
                  <a:tcPr anchor="ctr"/>
                </a:tc>
                <a:tc>
                  <a:txBody>
                    <a:bodyPr/>
                    <a:lstStyle/>
                    <a:p>
                      <a:pPr algn="ctr"/>
                      <a:r>
                        <a:rPr lang="en-US" sz="2800" dirty="0" smtClean="0"/>
                        <a:t>0.31</a:t>
                      </a:r>
                      <a:endParaRPr lang="en-US" sz="2800" dirty="0"/>
                    </a:p>
                  </a:txBody>
                  <a:tcPr anchor="ctr"/>
                </a:tc>
              </a:tr>
            </a:tbl>
          </a:graphicData>
        </a:graphic>
      </p:graphicFrame>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83116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381000"/>
            <a:ext cx="8550275" cy="914400"/>
          </a:xfrm>
        </p:spPr>
        <p:txBody>
          <a:bodyPr/>
          <a:lstStyle/>
          <a:p>
            <a:r>
              <a:rPr lang="en-US" b="0" dirty="0"/>
              <a:t>Benefits of Automated Testing Seen By Green</a:t>
            </a:r>
            <a:br>
              <a:rPr lang="en-US" b="0" dirty="0"/>
            </a:br>
            <a:r>
              <a:rPr lang="en-US" b="0" dirty="0"/>
              <a:t>Bay Packaging Morrilton</a:t>
            </a:r>
            <a:endParaRPr lang="en-US" altLang="en-US" dirty="0" smtClean="0"/>
          </a:p>
        </p:txBody>
      </p:sp>
      <p:sp>
        <p:nvSpPr>
          <p:cNvPr id="2" name="Rectangle 1"/>
          <p:cNvSpPr/>
          <p:nvPr/>
        </p:nvSpPr>
        <p:spPr>
          <a:xfrm>
            <a:off x="488414" y="2127157"/>
            <a:ext cx="69342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29% Reduction in Kappa Standard deviation</a:t>
            </a:r>
            <a:endParaRPr lang="en-US" dirty="0"/>
          </a:p>
        </p:txBody>
      </p:sp>
      <p:sp>
        <p:nvSpPr>
          <p:cNvPr id="3" name="Rectangle 2"/>
          <p:cNvSpPr/>
          <p:nvPr/>
        </p:nvSpPr>
        <p:spPr>
          <a:xfrm>
            <a:off x="488414" y="2738735"/>
            <a:ext cx="9112786"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Operators have raised the kappa target; </a:t>
            </a:r>
            <a:r>
              <a:rPr lang="en-US" dirty="0" smtClean="0">
                <a:latin typeface="Calibri" panose="020F0502020204030204" pitchFamily="34" charset="0"/>
              </a:rPr>
              <a:t>more confident </a:t>
            </a:r>
            <a:r>
              <a:rPr lang="en-US" dirty="0">
                <a:latin typeface="Calibri" panose="020F0502020204030204" pitchFamily="34" charset="0"/>
              </a:rPr>
              <a:t>in the result</a:t>
            </a:r>
            <a:endParaRPr lang="en-US" dirty="0"/>
          </a:p>
        </p:txBody>
      </p:sp>
      <p:sp>
        <p:nvSpPr>
          <p:cNvPr id="4" name="Rectangle 3"/>
          <p:cNvSpPr/>
          <p:nvPr/>
        </p:nvSpPr>
        <p:spPr>
          <a:xfrm>
            <a:off x="488414" y="3357265"/>
            <a:ext cx="70866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47% reductions in changes to Alkali to Wood Ratio</a:t>
            </a:r>
            <a:endParaRPr lang="en-US" dirty="0"/>
          </a:p>
        </p:txBody>
      </p:sp>
      <p:sp>
        <p:nvSpPr>
          <p:cNvPr id="5" name="Rectangle 4"/>
          <p:cNvSpPr/>
          <p:nvPr/>
        </p:nvSpPr>
        <p:spPr>
          <a:xfrm>
            <a:off x="488414" y="3960422"/>
            <a:ext cx="92964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Papermakers have a better indication of what </a:t>
            </a:r>
            <a:r>
              <a:rPr lang="en-US" dirty="0" smtClean="0">
                <a:latin typeface="Calibri" panose="020F0502020204030204" pitchFamily="34" charset="0"/>
              </a:rPr>
              <a:t>is coming </a:t>
            </a:r>
            <a:r>
              <a:rPr lang="en-US" dirty="0">
                <a:latin typeface="Calibri" panose="020F0502020204030204" pitchFamily="34" charset="0"/>
              </a:rPr>
              <a:t>to the wet end</a:t>
            </a:r>
            <a:endParaRPr lang="en-US" dirty="0"/>
          </a:p>
        </p:txBody>
      </p:sp>
      <p:sp>
        <p:nvSpPr>
          <p:cNvPr id="6" name="Rectangle 5"/>
          <p:cNvSpPr/>
          <p:nvPr/>
        </p:nvSpPr>
        <p:spPr>
          <a:xfrm>
            <a:off x="488414" y="4563579"/>
            <a:ext cx="9448800" cy="830997"/>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Eliminate unnecessary adjustments causing </a:t>
            </a:r>
            <a:r>
              <a:rPr lang="en-US" dirty="0" smtClean="0">
                <a:latin typeface="Calibri" panose="020F0502020204030204" pitchFamily="34" charset="0"/>
              </a:rPr>
              <a:t>sheet breaks</a:t>
            </a:r>
            <a:r>
              <a:rPr lang="en-US" dirty="0">
                <a:latin typeface="Calibri" panose="020F0502020204030204" pitchFamily="34" charset="0"/>
              </a:rPr>
              <a:t>; 1 break = 36 minutes lost time</a:t>
            </a:r>
            <a:endParaRPr lang="en-US" dirty="0"/>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5136732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Presenter: Brad S. Carlberg, P.E., CSE</a:t>
            </a:r>
            <a:endParaRPr lang="en-US" altLang="en-US" dirty="0" smtClean="0"/>
          </a:p>
        </p:txBody>
      </p:sp>
      <p:sp>
        <p:nvSpPr>
          <p:cNvPr id="3" name="Rectangle 2"/>
          <p:cNvSpPr/>
          <p:nvPr/>
        </p:nvSpPr>
        <p:spPr>
          <a:xfrm>
            <a:off x="452610" y="1600200"/>
            <a:ext cx="8382000" cy="2569934"/>
          </a:xfrm>
          <a:prstGeom prst="rect">
            <a:avLst/>
          </a:prstGeom>
        </p:spPr>
        <p:txBody>
          <a:bodyPr wrap="square">
            <a:spAutoFit/>
          </a:bodyPr>
          <a:lstStyle/>
          <a:p>
            <a:pPr algn="just">
              <a:spcBef>
                <a:spcPts val="600"/>
              </a:spcBef>
            </a:pPr>
            <a:r>
              <a:rPr lang="en-US" sz="1600" b="1" dirty="0" smtClean="0">
                <a:latin typeface="+mn-lt"/>
                <a:ea typeface="Calibri" panose="020F0502020204030204" pitchFamily="34" charset="0"/>
              </a:rPr>
              <a:t>Brad S. Carlberg </a:t>
            </a:r>
            <a:r>
              <a:rPr lang="en-US" sz="1200" dirty="0" smtClean="0">
                <a:latin typeface="+mn-lt"/>
                <a:ea typeface="Calibri" panose="020F0502020204030204" pitchFamily="34" charset="0"/>
              </a:rPr>
              <a:t>is a Consulting Engineer for BSC Engineering &amp; a registered, </a:t>
            </a:r>
            <a:r>
              <a:rPr lang="en-US" sz="1200" dirty="0">
                <a:latin typeface="+mn-lt"/>
                <a:ea typeface="Calibri" panose="020F0502020204030204" pitchFamily="34" charset="0"/>
              </a:rPr>
              <a:t>Professional Control Systems Engineer with over thirty years’ experience in Process Control Engineering specifically with Distributed Control Systems, Programmable Logic Controllers, and Human Machine Interfaces combining extensive experience with both Hardware and Software Design, Programming, Implementation and Startup, including Advanced Continuous and Batch Control </a:t>
            </a:r>
            <a:r>
              <a:rPr lang="en-US" sz="1200" dirty="0" smtClean="0">
                <a:latin typeface="+mn-lt"/>
                <a:ea typeface="Calibri" panose="020F0502020204030204" pitchFamily="34" charset="0"/>
              </a:rPr>
              <a:t>Programming.</a:t>
            </a:r>
          </a:p>
          <a:p>
            <a:pPr algn="just">
              <a:spcBef>
                <a:spcPts val="600"/>
              </a:spcBef>
            </a:pPr>
            <a:endParaRPr lang="en-US" sz="1200" dirty="0" smtClean="0">
              <a:latin typeface="+mn-lt"/>
              <a:ea typeface="Calibri" panose="020F0502020204030204" pitchFamily="34" charset="0"/>
            </a:endParaRPr>
          </a:p>
          <a:p>
            <a:pPr algn="just">
              <a:spcBef>
                <a:spcPts val="600"/>
              </a:spcBef>
            </a:pPr>
            <a:r>
              <a:rPr lang="en-US" sz="1200" dirty="0" smtClean="0">
                <a:latin typeface="+mn-lt"/>
                <a:ea typeface="Calibri" panose="020F0502020204030204" pitchFamily="34" charset="0"/>
              </a:rPr>
              <a:t>Brad </a:t>
            </a:r>
            <a:r>
              <a:rPr lang="en-US" sz="1200" dirty="0">
                <a:latin typeface="+mn-lt"/>
                <a:ea typeface="Calibri" panose="020F0502020204030204" pitchFamily="34" charset="0"/>
              </a:rPr>
              <a:t>received his </a:t>
            </a:r>
            <a:r>
              <a:rPr lang="en-US" sz="1200" dirty="0" smtClean="0">
                <a:solidFill>
                  <a:srgbClr val="000000"/>
                </a:solidFill>
                <a:latin typeface="+mn-lt"/>
                <a:ea typeface="Calibri" panose="020F0502020204030204" pitchFamily="34" charset="0"/>
              </a:rPr>
              <a:t>B.S. </a:t>
            </a:r>
            <a:r>
              <a:rPr lang="en-US" sz="1200" dirty="0">
                <a:solidFill>
                  <a:srgbClr val="000000"/>
                </a:solidFill>
                <a:latin typeface="+mn-lt"/>
                <a:ea typeface="Calibri" panose="020F0502020204030204" pitchFamily="34" charset="0"/>
              </a:rPr>
              <a:t>in Mechanical Engineering in </a:t>
            </a:r>
            <a:r>
              <a:rPr lang="en-US" sz="1200" dirty="0" smtClean="0">
                <a:solidFill>
                  <a:srgbClr val="000000"/>
                </a:solidFill>
                <a:latin typeface="+mn-lt"/>
                <a:ea typeface="Calibri" panose="020F0502020204030204" pitchFamily="34" charset="0"/>
              </a:rPr>
              <a:t>February, 1984 </a:t>
            </a:r>
            <a:r>
              <a:rPr lang="en-US" sz="1200" dirty="0">
                <a:solidFill>
                  <a:srgbClr val="000000"/>
                </a:solidFill>
                <a:latin typeface="+mn-lt"/>
                <a:ea typeface="Calibri" panose="020F0502020204030204" pitchFamily="34" charset="0"/>
              </a:rPr>
              <a:t>from Washington State University in Pullman, </a:t>
            </a:r>
            <a:r>
              <a:rPr lang="en-US" sz="1200" dirty="0" smtClean="0">
                <a:solidFill>
                  <a:srgbClr val="000000"/>
                </a:solidFill>
                <a:latin typeface="+mn-lt"/>
                <a:ea typeface="Calibri" panose="020F0502020204030204" pitchFamily="34" charset="0"/>
              </a:rPr>
              <a:t>WA.</a:t>
            </a:r>
          </a:p>
          <a:p>
            <a:pPr algn="just">
              <a:spcBef>
                <a:spcPts val="600"/>
              </a:spcBef>
            </a:pPr>
            <a:r>
              <a:rPr lang="en-US" sz="1200" dirty="0" smtClean="0">
                <a:solidFill>
                  <a:srgbClr val="000000"/>
                </a:solidFill>
                <a:latin typeface="+mn-lt"/>
                <a:ea typeface="Calibri" panose="020F0502020204030204" pitchFamily="34" charset="0"/>
              </a:rPr>
              <a:t>He </a:t>
            </a:r>
            <a:r>
              <a:rPr lang="en-US" sz="1200" dirty="0">
                <a:solidFill>
                  <a:srgbClr val="000000"/>
                </a:solidFill>
                <a:latin typeface="+mn-lt"/>
                <a:ea typeface="Calibri" panose="020F0502020204030204" pitchFamily="34" charset="0"/>
              </a:rPr>
              <a:t>joined ISA in 1986 and is a Senior </a:t>
            </a:r>
            <a:r>
              <a:rPr lang="en-US" sz="1200" dirty="0" smtClean="0">
                <a:solidFill>
                  <a:srgbClr val="000000"/>
                </a:solidFill>
                <a:latin typeface="+mn-lt"/>
                <a:ea typeface="Calibri" panose="020F0502020204030204" pitchFamily="34" charset="0"/>
              </a:rPr>
              <a:t>Member.</a:t>
            </a:r>
          </a:p>
          <a:p>
            <a:pPr algn="just">
              <a:spcBef>
                <a:spcPts val="600"/>
              </a:spcBef>
            </a:pPr>
            <a:r>
              <a:rPr lang="en-US" sz="1200" dirty="0" smtClean="0">
                <a:solidFill>
                  <a:srgbClr val="000000"/>
                </a:solidFill>
                <a:latin typeface="+mn-lt"/>
                <a:ea typeface="Calibri" panose="020F0502020204030204" pitchFamily="34" charset="0"/>
              </a:rPr>
              <a:t>His </a:t>
            </a:r>
            <a:r>
              <a:rPr lang="en-US" sz="1200" dirty="0">
                <a:solidFill>
                  <a:srgbClr val="000000"/>
                </a:solidFill>
                <a:latin typeface="+mn-lt"/>
                <a:ea typeface="Calibri" panose="020F0502020204030204" pitchFamily="34" charset="0"/>
              </a:rPr>
              <a:t>hobbies include distance running, jazz and blues music, and flying his 1946 </a:t>
            </a:r>
            <a:r>
              <a:rPr lang="en-US" sz="1200" dirty="0" err="1">
                <a:solidFill>
                  <a:srgbClr val="000000"/>
                </a:solidFill>
                <a:latin typeface="+mn-lt"/>
                <a:ea typeface="Calibri" panose="020F0502020204030204" pitchFamily="34" charset="0"/>
              </a:rPr>
              <a:t>Ercoupe</a:t>
            </a:r>
            <a:r>
              <a:rPr lang="en-US" sz="1200" dirty="0">
                <a:solidFill>
                  <a:srgbClr val="000000"/>
                </a:solidFill>
                <a:latin typeface="+mn-lt"/>
                <a:ea typeface="Calibri" panose="020F0502020204030204" pitchFamily="34" charset="0"/>
              </a:rPr>
              <a:t> 415C Light Sport airplane</a:t>
            </a:r>
            <a:r>
              <a:rPr lang="en-US" sz="1200" dirty="0" smtClean="0">
                <a:solidFill>
                  <a:srgbClr val="000000"/>
                </a:solidFill>
                <a:latin typeface="+mn-lt"/>
                <a:ea typeface="Calibri" panose="020F0502020204030204" pitchFamily="34" charset="0"/>
              </a:rPr>
              <a:t>.</a:t>
            </a:r>
          </a:p>
          <a:p>
            <a:pPr algn="just">
              <a:spcBef>
                <a:spcPts val="600"/>
              </a:spcBef>
            </a:pPr>
            <a:r>
              <a:rPr lang="en-US" sz="1200" dirty="0" smtClean="0">
                <a:solidFill>
                  <a:srgbClr val="000000"/>
                </a:solidFill>
                <a:latin typeface="+mn-lt"/>
              </a:rPr>
              <a:t>Brad maintains his home office in Hoodsport, WA on the Olympic Peninsula &amp; his airplane hangar at the Richland airport (KRLD).</a:t>
            </a:r>
            <a:endParaRPr lang="en-US" sz="1200" dirty="0">
              <a:latin typeface="+mn-lt"/>
            </a:endParaRPr>
          </a:p>
        </p:txBody>
      </p:sp>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860662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685800"/>
            <a:ext cx="10058400" cy="533400"/>
          </a:xfrm>
        </p:spPr>
        <p:txBody>
          <a:bodyPr/>
          <a:lstStyle/>
          <a:p>
            <a:r>
              <a:rPr lang="en-US" b="0" dirty="0"/>
              <a:t>How can we measure everything in </a:t>
            </a:r>
            <a:r>
              <a:rPr lang="en-US" b="0" dirty="0" smtClean="0"/>
              <a:t>the pulp </a:t>
            </a:r>
            <a:r>
              <a:rPr lang="en-US" b="0" dirty="0"/>
              <a:t>suspension???</a:t>
            </a:r>
            <a:endParaRPr lang="en-US" altLang="en-US" dirty="0" smtClean="0"/>
          </a:p>
        </p:txBody>
      </p:sp>
      <p:sp>
        <p:nvSpPr>
          <p:cNvPr id="2" name="TextBox 1"/>
          <p:cNvSpPr txBox="1"/>
          <p:nvPr/>
        </p:nvSpPr>
        <p:spPr>
          <a:xfrm>
            <a:off x="6934200" y="2086782"/>
            <a:ext cx="1905000" cy="716350"/>
          </a:xfrm>
          <a:prstGeom prst="rect">
            <a:avLst/>
          </a:prstGeom>
          <a:solidFill>
            <a:srgbClr val="FFC000"/>
          </a:solidFill>
        </p:spPr>
        <p:txBody>
          <a:bodyPr wrap="square" rtlCol="0" anchor="ctr">
            <a:spAutoFit/>
          </a:bodyPr>
          <a:lstStyle/>
          <a:p>
            <a:pPr algn="ctr">
              <a:lnSpc>
                <a:spcPct val="200000"/>
              </a:lnSpc>
            </a:pPr>
            <a:r>
              <a:rPr lang="en-US" dirty="0">
                <a:latin typeface="+mj-lt"/>
              </a:rPr>
              <a:t>Fiber lignin</a:t>
            </a:r>
          </a:p>
        </p:txBody>
      </p:sp>
      <p:sp>
        <p:nvSpPr>
          <p:cNvPr id="5" name="TextBox 4"/>
          <p:cNvSpPr txBox="1"/>
          <p:nvPr/>
        </p:nvSpPr>
        <p:spPr>
          <a:xfrm>
            <a:off x="6248400" y="3453918"/>
            <a:ext cx="3810000" cy="716350"/>
          </a:xfrm>
          <a:prstGeom prst="rect">
            <a:avLst/>
          </a:prstGeom>
          <a:solidFill>
            <a:srgbClr val="FFC000"/>
          </a:solidFill>
        </p:spPr>
        <p:txBody>
          <a:bodyPr wrap="square" rtlCol="0" anchor="ctr">
            <a:spAutoFit/>
          </a:bodyPr>
          <a:lstStyle/>
          <a:p>
            <a:pPr algn="ctr">
              <a:lnSpc>
                <a:spcPct val="200000"/>
              </a:lnSpc>
            </a:pPr>
            <a:r>
              <a:rPr lang="en-US" dirty="0">
                <a:latin typeface="+mj-lt"/>
              </a:rPr>
              <a:t>Total lignin: Bleach Load</a:t>
            </a:r>
          </a:p>
        </p:txBody>
      </p:sp>
      <p:sp>
        <p:nvSpPr>
          <p:cNvPr id="6" name="TextBox 5"/>
          <p:cNvSpPr txBox="1"/>
          <p:nvPr/>
        </p:nvSpPr>
        <p:spPr>
          <a:xfrm>
            <a:off x="6019800" y="4982382"/>
            <a:ext cx="2819400" cy="830997"/>
          </a:xfrm>
          <a:prstGeom prst="rect">
            <a:avLst/>
          </a:prstGeom>
          <a:solidFill>
            <a:srgbClr val="FFC000"/>
          </a:solidFill>
        </p:spPr>
        <p:txBody>
          <a:bodyPr wrap="square" rtlCol="0" anchor="ctr">
            <a:spAutoFit/>
          </a:bodyPr>
          <a:lstStyle/>
          <a:p>
            <a:pPr algn="ctr">
              <a:lnSpc>
                <a:spcPct val="200000"/>
              </a:lnSpc>
            </a:pPr>
            <a:r>
              <a:rPr lang="en-US" dirty="0">
                <a:latin typeface="+mj-lt"/>
              </a:rPr>
              <a:t>Filtrate lignin</a:t>
            </a:r>
          </a:p>
        </p:txBody>
      </p:sp>
      <p:cxnSp>
        <p:nvCxnSpPr>
          <p:cNvPr id="4" name="Straight Arrow Connector 3"/>
          <p:cNvCxnSpPr/>
          <p:nvPr/>
        </p:nvCxnSpPr>
        <p:spPr bwMode="auto">
          <a:xfrm>
            <a:off x="8458200" y="2803132"/>
            <a:ext cx="1143000" cy="57905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8" name="Straight Arrow Connector 7"/>
          <p:cNvCxnSpPr/>
          <p:nvPr/>
        </p:nvCxnSpPr>
        <p:spPr bwMode="auto">
          <a:xfrm flipV="1">
            <a:off x="8153400" y="4170268"/>
            <a:ext cx="1371600" cy="81211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9" name="Oval 8"/>
          <p:cNvSpPr/>
          <p:nvPr/>
        </p:nvSpPr>
        <p:spPr bwMode="auto">
          <a:xfrm rot="1800000">
            <a:off x="4017725" y="1538874"/>
            <a:ext cx="1447800" cy="5181234"/>
          </a:xfrm>
          <a:prstGeom prst="ellipse">
            <a:avLst/>
          </a:prstGeom>
          <a:solidFill>
            <a:srgbClr val="F4F6A8"/>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0" name="Picture 9"/>
          <p:cNvPicPr>
            <a:picLocks noChangeAspect="1"/>
          </p:cNvPicPr>
          <p:nvPr/>
        </p:nvPicPr>
        <p:blipFill>
          <a:blip r:embed="rId3"/>
          <a:stretch>
            <a:fillRect/>
          </a:stretch>
        </p:blipFill>
        <p:spPr>
          <a:xfrm>
            <a:off x="142184" y="1553382"/>
            <a:ext cx="2834971" cy="5593050"/>
          </a:xfrm>
          <a:prstGeom prst="rect">
            <a:avLst/>
          </a:prstGeom>
        </p:spPr>
      </p:pic>
      <p:sp>
        <p:nvSpPr>
          <p:cNvPr id="11" name="Rectangle 10"/>
          <p:cNvSpPr/>
          <p:nvPr/>
        </p:nvSpPr>
        <p:spPr bwMode="auto">
          <a:xfrm rot="1800000">
            <a:off x="4585360" y="1854825"/>
            <a:ext cx="336017" cy="4483725"/>
          </a:xfrm>
          <a:prstGeom prst="rect">
            <a:avLst/>
          </a:prstGeom>
          <a:solidFill>
            <a:srgbClr val="C4664C"/>
          </a:solidFill>
          <a:ln w="12700" cap="flat" cmpd="sng" algn="ctr">
            <a:solidFill>
              <a:schemeClr val="tx1"/>
            </a:solidFill>
            <a:prstDash val="solid"/>
            <a:round/>
            <a:headEnd type="none" w="med" len="med"/>
            <a:tailEnd type="none" w="med" len="med"/>
          </a:ln>
          <a:effectLst>
            <a:softEdge rad="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Oval 11"/>
          <p:cNvSpPr/>
          <p:nvPr/>
        </p:nvSpPr>
        <p:spPr bwMode="auto">
          <a:xfrm rot="1440000">
            <a:off x="5725465" y="2076105"/>
            <a:ext cx="348889" cy="125615"/>
          </a:xfrm>
          <a:prstGeom prst="ellipse">
            <a:avLst/>
          </a:prstGeom>
          <a:solidFill>
            <a:srgbClr val="C4664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6" name="Oval 15"/>
          <p:cNvSpPr/>
          <p:nvPr/>
        </p:nvSpPr>
        <p:spPr bwMode="auto">
          <a:xfrm rot="1440000">
            <a:off x="3457924" y="5991655"/>
            <a:ext cx="348889" cy="125615"/>
          </a:xfrm>
          <a:prstGeom prst="ellipse">
            <a:avLst/>
          </a:prstGeom>
          <a:solidFill>
            <a:srgbClr val="C4664C"/>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4" name="Straight Arrow Connector 13"/>
          <p:cNvCxnSpPr/>
          <p:nvPr/>
        </p:nvCxnSpPr>
        <p:spPr bwMode="auto">
          <a:xfrm flipH="1" flipV="1">
            <a:off x="5867400" y="2444957"/>
            <a:ext cx="1034291" cy="17522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flipH="1" flipV="1">
            <a:off x="4648200" y="5134782"/>
            <a:ext cx="1251709" cy="4572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flipV="1">
            <a:off x="1676400" y="3915582"/>
            <a:ext cx="2286000" cy="6096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7" name="TextBox 16"/>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221193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0" dirty="0"/>
              <a:t>Bleach Load Measurement</a:t>
            </a:r>
            <a:endParaRPr lang="en-US" altLang="en-US" dirty="0" smtClean="0"/>
          </a:p>
        </p:txBody>
      </p:sp>
      <p:sp>
        <p:nvSpPr>
          <p:cNvPr id="4" name="TextBox 5"/>
          <p:cNvSpPr txBox="1">
            <a:spLocks noChangeArrowheads="1"/>
          </p:cNvSpPr>
          <p:nvPr/>
        </p:nvSpPr>
        <p:spPr bwMode="auto">
          <a:xfrm>
            <a:off x="15240" y="5798027"/>
            <a:ext cx="2346960" cy="837152"/>
          </a:xfrm>
          <a:prstGeom prst="rect">
            <a:avLst/>
          </a:prstGeom>
          <a:solidFill>
            <a:schemeClr val="accent2">
              <a:lumMod val="20000"/>
              <a:lumOff val="80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O2 Delignified Pulp</a:t>
            </a:r>
          </a:p>
        </p:txBody>
      </p:sp>
      <p:sp>
        <p:nvSpPr>
          <p:cNvPr id="5" name="TextBox 12"/>
          <p:cNvSpPr txBox="1">
            <a:spLocks noChangeArrowheads="1"/>
          </p:cNvSpPr>
          <p:nvPr/>
        </p:nvSpPr>
        <p:spPr bwMode="auto">
          <a:xfrm>
            <a:off x="2529840" y="6304439"/>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Black</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Liquor</a:t>
            </a:r>
          </a:p>
        </p:txBody>
      </p:sp>
      <p:sp>
        <p:nvSpPr>
          <p:cNvPr id="6" name="TextBox 13"/>
          <p:cNvSpPr txBox="1">
            <a:spLocks noChangeArrowheads="1"/>
          </p:cNvSpPr>
          <p:nvPr/>
        </p:nvSpPr>
        <p:spPr bwMode="auto">
          <a:xfrm>
            <a:off x="2529840" y="5220018"/>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Unbleached Fibers</a:t>
            </a:r>
          </a:p>
        </p:txBody>
      </p:sp>
      <p:sp>
        <p:nvSpPr>
          <p:cNvPr id="7" name="TextBox 14"/>
          <p:cNvSpPr txBox="1">
            <a:spLocks noChangeArrowheads="1"/>
          </p:cNvSpPr>
          <p:nvPr/>
        </p:nvSpPr>
        <p:spPr bwMode="auto">
          <a:xfrm>
            <a:off x="5044440" y="6266022"/>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Dissolved</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Lignin</a:t>
            </a:r>
          </a:p>
        </p:txBody>
      </p:sp>
      <p:sp>
        <p:nvSpPr>
          <p:cNvPr id="8" name="TextBox 15"/>
          <p:cNvSpPr txBox="1">
            <a:spLocks noChangeArrowheads="1"/>
          </p:cNvSpPr>
          <p:nvPr/>
        </p:nvSpPr>
        <p:spPr bwMode="auto">
          <a:xfrm>
            <a:off x="5044440" y="5181600"/>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Fiber Bound</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Lignin</a:t>
            </a:r>
          </a:p>
        </p:txBody>
      </p:sp>
      <p:sp>
        <p:nvSpPr>
          <p:cNvPr id="10" name="TextBox 17"/>
          <p:cNvSpPr txBox="1">
            <a:spLocks noChangeArrowheads="1"/>
          </p:cNvSpPr>
          <p:nvPr/>
        </p:nvSpPr>
        <p:spPr bwMode="auto">
          <a:xfrm>
            <a:off x="8001000" y="5715000"/>
            <a:ext cx="1921058" cy="837152"/>
          </a:xfrm>
          <a:prstGeom prst="rect">
            <a:avLst/>
          </a:prstGeom>
          <a:solidFill>
            <a:srgbClr val="C00000"/>
          </a:solidFill>
          <a:ln>
            <a:noFill/>
          </a:ln>
          <a:extLst/>
        </p:spPr>
        <p:txBody>
          <a:bodyPr wrap="square" anchor="ct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smtClean="0">
                <a:solidFill>
                  <a:schemeClr val="bg1"/>
                </a:solidFill>
                <a:latin typeface="Arial Bold" panose="020B0704020202020204" pitchFamily="34" charset="0"/>
                <a:cs typeface="Arial Bold" panose="020B0704020202020204" pitchFamily="34" charset="0"/>
              </a:rPr>
              <a:t>Bleach</a:t>
            </a:r>
          </a:p>
          <a:p>
            <a:pPr algn="ctr">
              <a:spcBef>
                <a:spcPct val="0"/>
              </a:spcBef>
              <a:buFontTx/>
              <a:buNone/>
            </a:pPr>
            <a:r>
              <a:rPr lang="en-US" altLang="en-US" sz="2420" dirty="0" smtClean="0">
                <a:solidFill>
                  <a:schemeClr val="bg1"/>
                </a:solidFill>
                <a:latin typeface="Arial Bold" panose="020B0704020202020204" pitchFamily="34" charset="0"/>
                <a:cs typeface="Arial Bold" panose="020B0704020202020204" pitchFamily="34" charset="0"/>
              </a:rPr>
              <a:t>Load</a:t>
            </a:r>
            <a:endParaRPr lang="en-US" altLang="en-US" sz="2420" dirty="0">
              <a:solidFill>
                <a:schemeClr val="bg1"/>
              </a:solidFill>
              <a:latin typeface="Arial Bold" panose="020B0704020202020204" pitchFamily="34" charset="0"/>
              <a:cs typeface="Arial Bold" panose="020B0704020202020204" pitchFamily="34" charset="0"/>
            </a:endParaRPr>
          </a:p>
        </p:txBody>
      </p:sp>
      <p:pic>
        <p:nvPicPr>
          <p:cNvPr id="3" name="Picture 2"/>
          <p:cNvPicPr>
            <a:picLocks noChangeAspect="1"/>
          </p:cNvPicPr>
          <p:nvPr/>
        </p:nvPicPr>
        <p:blipFill>
          <a:blip r:embed="rId3"/>
          <a:stretch>
            <a:fillRect/>
          </a:stretch>
        </p:blipFill>
        <p:spPr>
          <a:xfrm>
            <a:off x="7407458" y="5105400"/>
            <a:ext cx="583540" cy="2063412"/>
          </a:xfrm>
          <a:prstGeom prst="rect">
            <a:avLst/>
          </a:prstGeom>
        </p:spPr>
      </p:pic>
      <p:sp>
        <p:nvSpPr>
          <p:cNvPr id="11" name="Rectangle 10"/>
          <p:cNvSpPr/>
          <p:nvPr/>
        </p:nvSpPr>
        <p:spPr>
          <a:xfrm>
            <a:off x="346967" y="1371600"/>
            <a:ext cx="5291833" cy="523220"/>
          </a:xfrm>
          <a:prstGeom prst="rect">
            <a:avLst/>
          </a:prstGeom>
        </p:spPr>
        <p:txBody>
          <a:bodyPr wrap="none">
            <a:spAutoFit/>
          </a:bodyPr>
          <a:lstStyle/>
          <a:p>
            <a:pPr marL="342900" indent="-342900">
              <a:buFont typeface="Arial" panose="020B0604020202020204" pitchFamily="34" charset="0"/>
              <a:buChar char="•"/>
            </a:pPr>
            <a:r>
              <a:rPr lang="en-US" sz="2800" dirty="0">
                <a:latin typeface="+mn-lt"/>
              </a:rPr>
              <a:t>Current measurement options</a:t>
            </a:r>
          </a:p>
        </p:txBody>
      </p:sp>
      <p:sp>
        <p:nvSpPr>
          <p:cNvPr id="12" name="Rectangle 11"/>
          <p:cNvSpPr/>
          <p:nvPr/>
        </p:nvSpPr>
        <p:spPr>
          <a:xfrm>
            <a:off x="483964" y="1964844"/>
            <a:ext cx="3591048" cy="461665"/>
          </a:xfrm>
          <a:prstGeom prst="rect">
            <a:avLst/>
          </a:prstGeom>
        </p:spPr>
        <p:txBody>
          <a:bodyPr wrap="none">
            <a:spAutoFit/>
          </a:bodyPr>
          <a:lstStyle/>
          <a:p>
            <a:r>
              <a:rPr lang="en-US" dirty="0">
                <a:latin typeface="+mn-lt"/>
              </a:rPr>
              <a:t>– Conductivity → indirect</a:t>
            </a:r>
          </a:p>
        </p:txBody>
      </p:sp>
      <p:sp>
        <p:nvSpPr>
          <p:cNvPr id="16" name="Rectangle 15"/>
          <p:cNvSpPr/>
          <p:nvPr/>
        </p:nvSpPr>
        <p:spPr>
          <a:xfrm>
            <a:off x="470704" y="3172153"/>
            <a:ext cx="5260992" cy="461665"/>
          </a:xfrm>
          <a:prstGeom prst="rect">
            <a:avLst/>
          </a:prstGeom>
        </p:spPr>
        <p:txBody>
          <a:bodyPr wrap="none">
            <a:spAutoFit/>
          </a:bodyPr>
          <a:lstStyle/>
          <a:p>
            <a:r>
              <a:rPr lang="en-US" dirty="0" smtClean="0">
                <a:latin typeface="+mn-lt"/>
              </a:rPr>
              <a:t>– COD → laboratory, time, expensive</a:t>
            </a:r>
            <a:endParaRPr lang="en-US" dirty="0">
              <a:latin typeface="+mn-lt"/>
            </a:endParaRPr>
          </a:p>
        </p:txBody>
      </p:sp>
      <p:sp>
        <p:nvSpPr>
          <p:cNvPr id="17" name="Rectangle 16"/>
          <p:cNvSpPr/>
          <p:nvPr/>
        </p:nvSpPr>
        <p:spPr>
          <a:xfrm>
            <a:off x="516759" y="3760315"/>
            <a:ext cx="4091185" cy="461665"/>
          </a:xfrm>
          <a:prstGeom prst="rect">
            <a:avLst/>
          </a:prstGeom>
        </p:spPr>
        <p:txBody>
          <a:bodyPr wrap="none">
            <a:spAutoFit/>
          </a:bodyPr>
          <a:lstStyle/>
          <a:p>
            <a:r>
              <a:rPr lang="en-US" dirty="0">
                <a:latin typeface="Arial" panose="020B0604020202020204" pitchFamily="34" charset="0"/>
              </a:rPr>
              <a:t>– Chemical residual → inline</a:t>
            </a:r>
            <a:endParaRPr lang="en-US" dirty="0"/>
          </a:p>
        </p:txBody>
      </p:sp>
      <p:sp>
        <p:nvSpPr>
          <p:cNvPr id="18" name="Rectangle 17"/>
          <p:cNvSpPr/>
          <p:nvPr/>
        </p:nvSpPr>
        <p:spPr>
          <a:xfrm>
            <a:off x="470704" y="2583991"/>
            <a:ext cx="3695242" cy="461665"/>
          </a:xfrm>
          <a:prstGeom prst="rect">
            <a:avLst/>
          </a:prstGeom>
        </p:spPr>
        <p:txBody>
          <a:bodyPr wrap="none">
            <a:spAutoFit/>
          </a:bodyPr>
          <a:lstStyle/>
          <a:p>
            <a:r>
              <a:rPr lang="en-US" dirty="0">
                <a:latin typeface="+mn-lt"/>
              </a:rPr>
              <a:t>– </a:t>
            </a:r>
            <a:r>
              <a:rPr lang="en-US" dirty="0" smtClean="0">
                <a:latin typeface="+mn-lt"/>
              </a:rPr>
              <a:t>Kappa </a:t>
            </a:r>
            <a:r>
              <a:rPr lang="en-US" dirty="0">
                <a:latin typeface="+mn-lt"/>
              </a:rPr>
              <a:t>→ </a:t>
            </a:r>
            <a:r>
              <a:rPr lang="en-US" dirty="0" smtClean="0">
                <a:latin typeface="+mn-lt"/>
              </a:rPr>
              <a:t>discontinuous</a:t>
            </a:r>
            <a:endParaRPr lang="en-US" dirty="0">
              <a:latin typeface="+mn-lt"/>
            </a:endParaRPr>
          </a:p>
        </p:txBody>
      </p:sp>
      <p:sp>
        <p:nvSpPr>
          <p:cNvPr id="19" name="Rectangle 18"/>
          <p:cNvSpPr/>
          <p:nvPr/>
        </p:nvSpPr>
        <p:spPr>
          <a:xfrm>
            <a:off x="346966" y="4387931"/>
            <a:ext cx="6030241" cy="523220"/>
          </a:xfrm>
          <a:prstGeom prst="rect">
            <a:avLst/>
          </a:prstGeom>
        </p:spPr>
        <p:txBody>
          <a:bodyPr wrap="none">
            <a:spAutoFit/>
          </a:bodyPr>
          <a:lstStyle/>
          <a:p>
            <a:pPr marL="342900" indent="-342900">
              <a:buFont typeface="Arial" panose="020B0604020202020204" pitchFamily="34" charset="0"/>
              <a:buChar char="•"/>
            </a:pPr>
            <a:r>
              <a:rPr lang="en-US" sz="2800" dirty="0">
                <a:latin typeface="+mn-lt"/>
              </a:rPr>
              <a:t>Versus Bleach Load measurement</a:t>
            </a:r>
          </a:p>
        </p:txBody>
      </p:sp>
      <p:sp>
        <p:nvSpPr>
          <p:cNvPr id="20" name="TextBox 19"/>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729019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solidFill>
                  <a:srgbClr val="FF0000"/>
                </a:solidFill>
              </a:rPr>
              <a:t>B</a:t>
            </a:r>
            <a:r>
              <a:rPr lang="en-US" b="0" dirty="0"/>
              <a:t>leach </a:t>
            </a:r>
            <a:r>
              <a:rPr lang="en-US" dirty="0">
                <a:solidFill>
                  <a:srgbClr val="FF0000"/>
                </a:solidFill>
              </a:rPr>
              <a:t>L</a:t>
            </a:r>
            <a:r>
              <a:rPr lang="en-US" b="0" dirty="0"/>
              <a:t>oad </a:t>
            </a:r>
            <a:r>
              <a:rPr lang="en-US" dirty="0">
                <a:solidFill>
                  <a:srgbClr val="FF0000"/>
                </a:solidFill>
              </a:rPr>
              <a:t>T</a:t>
            </a:r>
            <a:r>
              <a:rPr lang="en-US" b="0" dirty="0"/>
              <a:t>ransmitter</a:t>
            </a:r>
            <a:endParaRPr lang="en-US" altLang="en-US" dirty="0" smtClean="0"/>
          </a:p>
        </p:txBody>
      </p:sp>
      <p:pic>
        <p:nvPicPr>
          <p:cNvPr id="2" name="Picture 1"/>
          <p:cNvPicPr>
            <a:picLocks noChangeAspect="1"/>
          </p:cNvPicPr>
          <p:nvPr/>
        </p:nvPicPr>
        <p:blipFill>
          <a:blip r:embed="rId3"/>
          <a:stretch>
            <a:fillRect/>
          </a:stretch>
        </p:blipFill>
        <p:spPr>
          <a:xfrm>
            <a:off x="6858000" y="5029200"/>
            <a:ext cx="2896875" cy="1954900"/>
          </a:xfrm>
          <a:prstGeom prst="rect">
            <a:avLst/>
          </a:prstGeom>
        </p:spPr>
      </p:pic>
      <p:pic>
        <p:nvPicPr>
          <p:cNvPr id="3" name="Picture 2"/>
          <p:cNvPicPr>
            <a:picLocks noChangeAspect="1"/>
          </p:cNvPicPr>
          <p:nvPr/>
        </p:nvPicPr>
        <p:blipFill>
          <a:blip r:embed="rId4"/>
          <a:stretch>
            <a:fillRect/>
          </a:stretch>
        </p:blipFill>
        <p:spPr>
          <a:xfrm>
            <a:off x="5237999" y="1336564"/>
            <a:ext cx="4820401" cy="3592633"/>
          </a:xfrm>
          <a:prstGeom prst="rect">
            <a:avLst/>
          </a:prstGeom>
        </p:spPr>
      </p:pic>
      <p:sp>
        <p:nvSpPr>
          <p:cNvPr id="4" name="Rectangle 3"/>
          <p:cNvSpPr/>
          <p:nvPr/>
        </p:nvSpPr>
        <p:spPr>
          <a:xfrm>
            <a:off x="-16099" y="5043176"/>
            <a:ext cx="5887163" cy="830997"/>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UV technology similar to kappa analyzer</a:t>
            </a:r>
            <a:r>
              <a:rPr lang="en-US" dirty="0" smtClean="0">
                <a:latin typeface="Calibri" panose="020F0502020204030204" pitchFamily="34" charset="0"/>
              </a:rPr>
              <a:t>, </a:t>
            </a:r>
            <a:r>
              <a:rPr lang="en-US" dirty="0">
                <a:latin typeface="Calibri" panose="020F0502020204030204" pitchFamily="34" charset="0"/>
              </a:rPr>
              <a:t>but in an LED &amp; probe </a:t>
            </a:r>
            <a:r>
              <a:rPr lang="en-US" dirty="0" smtClean="0">
                <a:latin typeface="Calibri" panose="020F0502020204030204" pitchFamily="34" charset="0"/>
              </a:rPr>
              <a:t>form</a:t>
            </a:r>
            <a:endParaRPr lang="en-US" dirty="0"/>
          </a:p>
        </p:txBody>
      </p:sp>
      <p:sp>
        <p:nvSpPr>
          <p:cNvPr id="5" name="Rectangle 4"/>
          <p:cNvSpPr/>
          <p:nvPr/>
        </p:nvSpPr>
        <p:spPr>
          <a:xfrm>
            <a:off x="-16099" y="6024012"/>
            <a:ext cx="6400800" cy="830997"/>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Measures fiber kappa and filtrate kappa </a:t>
            </a:r>
            <a:r>
              <a:rPr lang="en-US" dirty="0" smtClean="0">
                <a:latin typeface="Calibri" panose="020F0502020204030204" pitchFamily="34" charset="0"/>
              </a:rPr>
              <a:t>to </a:t>
            </a:r>
            <a:r>
              <a:rPr lang="en-US" dirty="0">
                <a:latin typeface="Calibri" panose="020F0502020204030204" pitchFamily="34" charset="0"/>
              </a:rPr>
              <a:t>give the total bleaching </a:t>
            </a:r>
            <a:r>
              <a:rPr lang="en-US" dirty="0" smtClean="0">
                <a:latin typeface="Calibri" panose="020F0502020204030204" pitchFamily="34" charset="0"/>
              </a:rPr>
              <a:t>demand</a:t>
            </a:r>
            <a:endParaRPr lang="en-US" dirty="0"/>
          </a:p>
        </p:txBody>
      </p:sp>
      <p:sp>
        <p:nvSpPr>
          <p:cNvPr id="6" name="Rectangle 5"/>
          <p:cNvSpPr/>
          <p:nvPr/>
        </p:nvSpPr>
        <p:spPr>
          <a:xfrm>
            <a:off x="-76200" y="1527094"/>
            <a:ext cx="5283113" cy="461665"/>
          </a:xfrm>
          <a:prstGeom prst="rect">
            <a:avLst/>
          </a:prstGeom>
        </p:spPr>
        <p:txBody>
          <a:bodyPr wrap="none">
            <a:spAutoFit/>
          </a:bodyPr>
          <a:lstStyle/>
          <a:p>
            <a:pPr marL="342900" indent="-342900">
              <a:buFont typeface="Arial" panose="020B0604020202020204" pitchFamily="34" charset="0"/>
              <a:buChar char="•"/>
            </a:pPr>
            <a:r>
              <a:rPr lang="en-US" dirty="0">
                <a:solidFill>
                  <a:srgbClr val="000000"/>
                </a:solidFill>
                <a:latin typeface="Calibri" panose="020F0502020204030204" pitchFamily="34" charset="0"/>
              </a:rPr>
              <a:t>Optical </a:t>
            </a:r>
            <a:r>
              <a:rPr lang="en-US" b="1" dirty="0">
                <a:solidFill>
                  <a:srgbClr val="FF0000"/>
                </a:solidFill>
                <a:latin typeface="Calibri,Bold"/>
              </a:rPr>
              <a:t>Reflectance Measurement</a:t>
            </a:r>
            <a:endParaRPr lang="en-US" dirty="0"/>
          </a:p>
        </p:txBody>
      </p:sp>
      <p:sp>
        <p:nvSpPr>
          <p:cNvPr id="7" name="Rectangle 6"/>
          <p:cNvSpPr/>
          <p:nvPr/>
        </p:nvSpPr>
        <p:spPr>
          <a:xfrm>
            <a:off x="-76200" y="2227753"/>
            <a:ext cx="3028393" cy="461665"/>
          </a:xfrm>
          <a:prstGeom prst="rect">
            <a:avLst/>
          </a:prstGeom>
        </p:spPr>
        <p:txBody>
          <a:bodyPr wrap="none">
            <a:spAutoFit/>
          </a:bodyPr>
          <a:lstStyle/>
          <a:p>
            <a:pPr marL="342900" indent="-342900">
              <a:buFont typeface="Arial" panose="020B0604020202020204" pitchFamily="34" charset="0"/>
              <a:buChar char="•"/>
            </a:pPr>
            <a:r>
              <a:rPr lang="en-US" dirty="0">
                <a:latin typeface="Calibri" panose="020F0502020204030204" pitchFamily="34" charset="0"/>
              </a:rPr>
              <a:t>5 LEDs in the sensor</a:t>
            </a:r>
            <a:endParaRPr lang="en-US" dirty="0"/>
          </a:p>
        </p:txBody>
      </p:sp>
      <p:sp>
        <p:nvSpPr>
          <p:cNvPr id="8" name="Rectangle 7"/>
          <p:cNvSpPr/>
          <p:nvPr/>
        </p:nvSpPr>
        <p:spPr>
          <a:xfrm>
            <a:off x="262139" y="2743200"/>
            <a:ext cx="1023037" cy="461665"/>
          </a:xfrm>
          <a:prstGeom prst="rect">
            <a:avLst/>
          </a:prstGeom>
        </p:spPr>
        <p:txBody>
          <a:bodyPr wrap="none">
            <a:spAutoFit/>
          </a:bodyPr>
          <a:lstStyle/>
          <a:p>
            <a:r>
              <a:rPr lang="en-US" dirty="0">
                <a:solidFill>
                  <a:srgbClr val="C04F4D"/>
                </a:solidFill>
                <a:latin typeface="Arial" panose="020B0604020202020204" pitchFamily="34" charset="0"/>
              </a:rPr>
              <a:t>–</a:t>
            </a:r>
            <a:r>
              <a:rPr lang="en-US" b="1" dirty="0">
                <a:solidFill>
                  <a:srgbClr val="C04F4D"/>
                </a:solidFill>
                <a:latin typeface="Calibri,Bold"/>
              </a:rPr>
              <a:t>Blue</a:t>
            </a:r>
            <a:endParaRPr lang="en-US" dirty="0"/>
          </a:p>
        </p:txBody>
      </p:sp>
      <p:sp>
        <p:nvSpPr>
          <p:cNvPr id="9" name="Rectangle 8"/>
          <p:cNvSpPr/>
          <p:nvPr/>
        </p:nvSpPr>
        <p:spPr>
          <a:xfrm>
            <a:off x="244974" y="3235150"/>
            <a:ext cx="938077" cy="461665"/>
          </a:xfrm>
          <a:prstGeom prst="rect">
            <a:avLst/>
          </a:prstGeom>
        </p:spPr>
        <p:txBody>
          <a:bodyPr wrap="none">
            <a:spAutoFit/>
          </a:bodyPr>
          <a:lstStyle/>
          <a:p>
            <a:r>
              <a:rPr lang="en-US" dirty="0">
                <a:solidFill>
                  <a:srgbClr val="FF0000"/>
                </a:solidFill>
                <a:latin typeface="Arial" panose="020B0604020202020204" pitchFamily="34" charset="0"/>
              </a:rPr>
              <a:t>–</a:t>
            </a:r>
            <a:r>
              <a:rPr lang="en-US" b="1" dirty="0">
                <a:solidFill>
                  <a:srgbClr val="FF0000"/>
                </a:solidFill>
                <a:latin typeface="Calibri,Bold"/>
              </a:rPr>
              <a:t>Red</a:t>
            </a:r>
            <a:endParaRPr lang="en-US" dirty="0"/>
          </a:p>
        </p:txBody>
      </p:sp>
      <p:sp>
        <p:nvSpPr>
          <p:cNvPr id="10" name="Rectangle 9"/>
          <p:cNvSpPr/>
          <p:nvPr/>
        </p:nvSpPr>
        <p:spPr>
          <a:xfrm>
            <a:off x="228600" y="3657600"/>
            <a:ext cx="1245854" cy="461665"/>
          </a:xfrm>
          <a:prstGeom prst="rect">
            <a:avLst/>
          </a:prstGeom>
        </p:spPr>
        <p:txBody>
          <a:bodyPr wrap="none">
            <a:spAutoFit/>
          </a:bodyPr>
          <a:lstStyle/>
          <a:p>
            <a:r>
              <a:rPr lang="en-US" dirty="0">
                <a:solidFill>
                  <a:srgbClr val="00B14F"/>
                </a:solidFill>
                <a:latin typeface="Arial" panose="020B0604020202020204" pitchFamily="34" charset="0"/>
              </a:rPr>
              <a:t>–</a:t>
            </a:r>
            <a:r>
              <a:rPr lang="en-US" b="1" dirty="0">
                <a:solidFill>
                  <a:srgbClr val="00B14F"/>
                </a:solidFill>
                <a:latin typeface="Calibri,Bold"/>
              </a:rPr>
              <a:t>Green</a:t>
            </a:r>
            <a:endParaRPr lang="en-US" dirty="0"/>
          </a:p>
        </p:txBody>
      </p:sp>
      <p:sp>
        <p:nvSpPr>
          <p:cNvPr id="11" name="Rectangle 10"/>
          <p:cNvSpPr/>
          <p:nvPr/>
        </p:nvSpPr>
        <p:spPr>
          <a:xfrm>
            <a:off x="262139" y="4551018"/>
            <a:ext cx="784189" cy="461665"/>
          </a:xfrm>
          <a:prstGeom prst="rect">
            <a:avLst/>
          </a:prstGeom>
        </p:spPr>
        <p:txBody>
          <a:bodyPr wrap="none">
            <a:spAutoFit/>
          </a:bodyPr>
          <a:lstStyle/>
          <a:p>
            <a:r>
              <a:rPr lang="en-US" dirty="0">
                <a:solidFill>
                  <a:srgbClr val="6600CD"/>
                </a:solidFill>
                <a:latin typeface="Arial" panose="020B0604020202020204" pitchFamily="34" charset="0"/>
              </a:rPr>
              <a:t>–</a:t>
            </a:r>
            <a:r>
              <a:rPr lang="en-US" b="1" dirty="0">
                <a:solidFill>
                  <a:srgbClr val="6600CD"/>
                </a:solidFill>
                <a:latin typeface="Calibri,Bold"/>
              </a:rPr>
              <a:t>UV</a:t>
            </a:r>
            <a:endParaRPr lang="en-US" dirty="0"/>
          </a:p>
        </p:txBody>
      </p:sp>
      <p:sp>
        <p:nvSpPr>
          <p:cNvPr id="12" name="Rectangle 11"/>
          <p:cNvSpPr/>
          <p:nvPr/>
        </p:nvSpPr>
        <p:spPr>
          <a:xfrm>
            <a:off x="262139" y="4114800"/>
            <a:ext cx="886781" cy="461665"/>
          </a:xfrm>
          <a:prstGeom prst="rect">
            <a:avLst/>
          </a:prstGeom>
        </p:spPr>
        <p:txBody>
          <a:bodyPr wrap="none">
            <a:spAutoFit/>
          </a:bodyPr>
          <a:lstStyle/>
          <a:p>
            <a:r>
              <a:rPr lang="en-US" dirty="0">
                <a:solidFill>
                  <a:srgbClr val="808080"/>
                </a:solidFill>
                <a:latin typeface="Arial" panose="020B0604020202020204" pitchFamily="34" charset="0"/>
              </a:rPr>
              <a:t>–</a:t>
            </a:r>
            <a:r>
              <a:rPr lang="en-US" b="1" dirty="0">
                <a:solidFill>
                  <a:srgbClr val="808080"/>
                </a:solidFill>
                <a:latin typeface="Calibri,Bold"/>
              </a:rPr>
              <a:t>NIR</a:t>
            </a:r>
            <a:endParaRPr lang="en-US" dirty="0"/>
          </a:p>
        </p:txBody>
      </p:sp>
      <p:sp>
        <p:nvSpPr>
          <p:cNvPr id="14" name="TextBox 1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799183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a:solidFill>
                  <a:srgbClr val="FF0000"/>
                </a:solidFill>
              </a:rPr>
              <a:t>How to Measure Bleach Load:</a:t>
            </a:r>
            <a:endParaRPr lang="en-US" altLang="en-US" dirty="0" smtClean="0">
              <a:solidFill>
                <a:srgbClr val="FF0000"/>
              </a:solidFill>
            </a:endParaRPr>
          </a:p>
        </p:txBody>
      </p:sp>
      <p:sp>
        <p:nvSpPr>
          <p:cNvPr id="2" name="Rectangle 1"/>
          <p:cNvSpPr/>
          <p:nvPr/>
        </p:nvSpPr>
        <p:spPr>
          <a:xfrm>
            <a:off x="640541" y="1728846"/>
            <a:ext cx="8246712" cy="523220"/>
          </a:xfrm>
          <a:prstGeom prst="rect">
            <a:avLst/>
          </a:prstGeom>
        </p:spPr>
        <p:txBody>
          <a:bodyPr wrap="square">
            <a:spAutoFit/>
          </a:bodyPr>
          <a:lstStyle/>
          <a:p>
            <a:r>
              <a:rPr lang="en-US" sz="2800" dirty="0" smtClean="0">
                <a:latin typeface="Calibri" panose="020F0502020204030204" pitchFamily="34" charset="0"/>
              </a:rPr>
              <a:t>1. Measure </a:t>
            </a:r>
            <a:r>
              <a:rPr lang="en-US" sz="2800" dirty="0">
                <a:latin typeface="Calibri" panose="020F0502020204030204" pitchFamily="34" charset="0"/>
              </a:rPr>
              <a:t>Consistency of the sample</a:t>
            </a:r>
            <a:endParaRPr lang="en-US" sz="2800" dirty="0"/>
          </a:p>
        </p:txBody>
      </p:sp>
      <p:sp>
        <p:nvSpPr>
          <p:cNvPr id="3" name="Rectangle 2"/>
          <p:cNvSpPr/>
          <p:nvPr/>
        </p:nvSpPr>
        <p:spPr>
          <a:xfrm>
            <a:off x="632277" y="2295435"/>
            <a:ext cx="8310861" cy="523220"/>
          </a:xfrm>
          <a:prstGeom prst="rect">
            <a:avLst/>
          </a:prstGeom>
        </p:spPr>
        <p:txBody>
          <a:bodyPr wrap="square">
            <a:spAutoFit/>
          </a:bodyPr>
          <a:lstStyle/>
          <a:p>
            <a:r>
              <a:rPr lang="en-US" sz="2800" dirty="0" smtClean="0">
                <a:latin typeface="Calibri" panose="020F0502020204030204" pitchFamily="34" charset="0"/>
              </a:rPr>
              <a:t>2. Fiber </a:t>
            </a:r>
            <a:r>
              <a:rPr lang="en-US" sz="2800" dirty="0">
                <a:latin typeface="Calibri" panose="020F0502020204030204" pitchFamily="34" charset="0"/>
              </a:rPr>
              <a:t>kappa test (lignin per gram of fiber)</a:t>
            </a:r>
            <a:endParaRPr lang="en-US" sz="2800" dirty="0"/>
          </a:p>
        </p:txBody>
      </p:sp>
      <p:sp>
        <p:nvSpPr>
          <p:cNvPr id="4" name="Rectangle 3"/>
          <p:cNvSpPr/>
          <p:nvPr/>
        </p:nvSpPr>
        <p:spPr>
          <a:xfrm>
            <a:off x="632277" y="2897832"/>
            <a:ext cx="8740321" cy="523220"/>
          </a:xfrm>
          <a:prstGeom prst="rect">
            <a:avLst/>
          </a:prstGeom>
        </p:spPr>
        <p:txBody>
          <a:bodyPr wrap="square">
            <a:spAutoFit/>
          </a:bodyPr>
          <a:lstStyle/>
          <a:p>
            <a:r>
              <a:rPr lang="en-US" sz="2800" dirty="0" smtClean="0">
                <a:latin typeface="Calibri" panose="020F0502020204030204" pitchFamily="34" charset="0"/>
              </a:rPr>
              <a:t>3. Kappa </a:t>
            </a:r>
            <a:r>
              <a:rPr lang="en-US" sz="2800" dirty="0">
                <a:latin typeface="Calibri" panose="020F0502020204030204" pitchFamily="34" charset="0"/>
              </a:rPr>
              <a:t>test on the filtrate (lignin per grams </a:t>
            </a:r>
            <a:r>
              <a:rPr lang="en-US" sz="2800" dirty="0" smtClean="0">
                <a:latin typeface="Calibri" panose="020F0502020204030204" pitchFamily="34" charset="0"/>
              </a:rPr>
              <a:t>of filtrate</a:t>
            </a:r>
            <a:r>
              <a:rPr lang="en-US" sz="2800" dirty="0">
                <a:latin typeface="Calibri" panose="020F0502020204030204" pitchFamily="34" charset="0"/>
              </a:rPr>
              <a:t>)</a:t>
            </a:r>
            <a:endParaRPr lang="en-US" sz="2800" dirty="0"/>
          </a:p>
        </p:txBody>
      </p:sp>
      <p:sp>
        <p:nvSpPr>
          <p:cNvPr id="5" name="Rectangle 4"/>
          <p:cNvSpPr/>
          <p:nvPr/>
        </p:nvSpPr>
        <p:spPr>
          <a:xfrm>
            <a:off x="632277" y="3426767"/>
            <a:ext cx="8493517" cy="523220"/>
          </a:xfrm>
          <a:prstGeom prst="rect">
            <a:avLst/>
          </a:prstGeom>
        </p:spPr>
        <p:txBody>
          <a:bodyPr wrap="square">
            <a:spAutoFit/>
          </a:bodyPr>
          <a:lstStyle/>
          <a:p>
            <a:r>
              <a:rPr lang="en-US" sz="2800" dirty="0" smtClean="0">
                <a:latin typeface="Calibri" panose="020F0502020204030204" pitchFamily="34" charset="0"/>
              </a:rPr>
              <a:t>4. Add </a:t>
            </a:r>
            <a:r>
              <a:rPr lang="en-US" sz="2800" dirty="0">
                <a:latin typeface="Calibri" panose="020F0502020204030204" pitchFamily="34" charset="0"/>
              </a:rPr>
              <a:t>the two results to compute “Bleach Load”</a:t>
            </a:r>
            <a:endParaRPr lang="en-US" sz="2800" dirty="0"/>
          </a:p>
        </p:txBody>
      </p:sp>
      <p:sp>
        <p:nvSpPr>
          <p:cNvPr id="6" name="Rectangle 5"/>
          <p:cNvSpPr/>
          <p:nvPr/>
        </p:nvSpPr>
        <p:spPr>
          <a:xfrm>
            <a:off x="640540" y="4648200"/>
            <a:ext cx="8366935" cy="1754326"/>
          </a:xfrm>
          <a:prstGeom prst="rect">
            <a:avLst/>
          </a:prstGeom>
        </p:spPr>
        <p:txBody>
          <a:bodyPr wrap="square">
            <a:spAutoFit/>
          </a:bodyPr>
          <a:lstStyle/>
          <a:p>
            <a:pPr marL="342900" indent="-342900">
              <a:buFont typeface="Arial" panose="020B0604020202020204" pitchFamily="34" charset="0"/>
              <a:buChar char="•"/>
            </a:pPr>
            <a:r>
              <a:rPr lang="en-US" sz="3600" dirty="0">
                <a:latin typeface="Calibri" panose="020F0502020204030204" pitchFamily="34" charset="0"/>
              </a:rPr>
              <a:t>Use Bleach Load to develop </a:t>
            </a:r>
            <a:r>
              <a:rPr lang="en-US" sz="3600" dirty="0" smtClean="0">
                <a:latin typeface="Calibri" panose="020F0502020204030204" pitchFamily="34" charset="0"/>
              </a:rPr>
              <a:t>a mathematical </a:t>
            </a:r>
            <a:r>
              <a:rPr lang="en-US" sz="3600" dirty="0">
                <a:latin typeface="Calibri" panose="020F0502020204030204" pitchFamily="34" charset="0"/>
              </a:rPr>
              <a:t>relationship between </a:t>
            </a:r>
            <a:r>
              <a:rPr lang="en-US" sz="3600" dirty="0" smtClean="0">
                <a:latin typeface="Calibri" panose="020F0502020204030204" pitchFamily="34" charset="0"/>
              </a:rPr>
              <a:t>the sensor </a:t>
            </a:r>
            <a:r>
              <a:rPr lang="en-US" sz="3600" dirty="0">
                <a:latin typeface="Calibri" panose="020F0502020204030204" pitchFamily="34" charset="0"/>
              </a:rPr>
              <a:t>signals and the lab test</a:t>
            </a:r>
            <a:endParaRPr lang="en-US" sz="3600" dirty="0"/>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428206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 y="685800"/>
            <a:ext cx="9448800" cy="533400"/>
          </a:xfrm>
        </p:spPr>
        <p:txBody>
          <a:bodyPr/>
          <a:lstStyle/>
          <a:p>
            <a:pPr eaLnBrk="1" hangingPunct="1"/>
            <a:r>
              <a:rPr lang="en-US" b="0" dirty="0"/>
              <a:t>Suggested Sensor Placement for Control Strategy at D100</a:t>
            </a:r>
            <a:endParaRPr lang="en-US" altLang="en-US" dirty="0" smtClean="0"/>
          </a:p>
        </p:txBody>
      </p:sp>
      <p:pic>
        <p:nvPicPr>
          <p:cNvPr id="2" name="Picture 1"/>
          <p:cNvPicPr>
            <a:picLocks noChangeAspect="1"/>
          </p:cNvPicPr>
          <p:nvPr/>
        </p:nvPicPr>
        <p:blipFill>
          <a:blip r:embed="rId3"/>
          <a:stretch>
            <a:fillRect/>
          </a:stretch>
        </p:blipFill>
        <p:spPr>
          <a:xfrm>
            <a:off x="1524000" y="1295400"/>
            <a:ext cx="8266135" cy="6248400"/>
          </a:xfrm>
          <a:prstGeom prst="foldedCorner">
            <a:avLst>
              <a:gd name="adj" fmla="val 11025"/>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668739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0" dirty="0"/>
              <a:t>Bleach Load Calibration at Feed to Bleach</a:t>
            </a:r>
            <a:endParaRPr lang="en-US" altLang="en-US" dirty="0" smtClean="0"/>
          </a:p>
        </p:txBody>
      </p:sp>
      <p:pic>
        <p:nvPicPr>
          <p:cNvPr id="2" name="Picture 1"/>
          <p:cNvPicPr>
            <a:picLocks noChangeAspect="1"/>
          </p:cNvPicPr>
          <p:nvPr/>
        </p:nvPicPr>
        <p:blipFill>
          <a:blip r:embed="rId2"/>
          <a:stretch>
            <a:fillRect/>
          </a:stretch>
        </p:blipFill>
        <p:spPr>
          <a:xfrm>
            <a:off x="566829" y="1295400"/>
            <a:ext cx="8729571" cy="6172200"/>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181560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81000"/>
            <a:ext cx="8397875" cy="914400"/>
          </a:xfrm>
        </p:spPr>
        <p:txBody>
          <a:bodyPr/>
          <a:lstStyle/>
          <a:p>
            <a:pPr algn="ctr"/>
            <a:r>
              <a:rPr lang="en-US" b="0" dirty="0"/>
              <a:t>Using Bleach Load In Existing D100 </a:t>
            </a:r>
            <a:r>
              <a:rPr lang="en-US" b="0" dirty="0" smtClean="0"/>
              <a:t>Control</a:t>
            </a:r>
            <a:br>
              <a:rPr lang="en-US" b="0" dirty="0" smtClean="0"/>
            </a:br>
            <a:r>
              <a:rPr lang="en-US" b="0" dirty="0" smtClean="0"/>
              <a:t>USA </a:t>
            </a:r>
            <a:r>
              <a:rPr lang="en-US" b="0" dirty="0"/>
              <a:t>Mid West Mill</a:t>
            </a:r>
            <a:endParaRPr lang="en-US" altLang="en-US" dirty="0" smtClean="0"/>
          </a:p>
        </p:txBody>
      </p:sp>
      <p:sp>
        <p:nvSpPr>
          <p:cNvPr id="2" name="Rectangle 1"/>
          <p:cNvSpPr/>
          <p:nvPr/>
        </p:nvSpPr>
        <p:spPr>
          <a:xfrm>
            <a:off x="762000" y="5181600"/>
            <a:ext cx="8991600" cy="461665"/>
          </a:xfrm>
          <a:prstGeom prst="rect">
            <a:avLst/>
          </a:prstGeom>
        </p:spPr>
        <p:txBody>
          <a:bodyPr wrap="square">
            <a:spAutoFit/>
          </a:bodyPr>
          <a:lstStyle/>
          <a:p>
            <a:r>
              <a:rPr lang="en-US" dirty="0">
                <a:solidFill>
                  <a:srgbClr val="244061"/>
                </a:solidFill>
                <a:latin typeface="Calibri" panose="020F0502020204030204" pitchFamily="34" charset="0"/>
              </a:rPr>
              <a:t>Uses D100 Brightness after chemical </a:t>
            </a:r>
            <a:r>
              <a:rPr lang="en-US" dirty="0" smtClean="0">
                <a:solidFill>
                  <a:srgbClr val="244061"/>
                </a:solidFill>
                <a:latin typeface="Calibri" panose="020F0502020204030204" pitchFamily="34" charset="0"/>
              </a:rPr>
              <a:t>addition for </a:t>
            </a:r>
            <a:r>
              <a:rPr lang="en-US" dirty="0">
                <a:solidFill>
                  <a:srgbClr val="244061"/>
                </a:solidFill>
                <a:latin typeface="Calibri" panose="020F0502020204030204" pitchFamily="34" charset="0"/>
              </a:rPr>
              <a:t>feedback adjustment</a:t>
            </a:r>
            <a:endParaRPr lang="en-US" dirty="0"/>
          </a:p>
        </p:txBody>
      </p:sp>
      <p:sp>
        <p:nvSpPr>
          <p:cNvPr id="3" name="Rectangle 2"/>
          <p:cNvSpPr/>
          <p:nvPr/>
        </p:nvSpPr>
        <p:spPr>
          <a:xfrm>
            <a:off x="762000" y="5791200"/>
            <a:ext cx="4800160" cy="461665"/>
          </a:xfrm>
          <a:prstGeom prst="rect">
            <a:avLst/>
          </a:prstGeom>
        </p:spPr>
        <p:txBody>
          <a:bodyPr wrap="none">
            <a:spAutoFit/>
          </a:bodyPr>
          <a:lstStyle/>
          <a:p>
            <a:r>
              <a:rPr lang="en-US" dirty="0">
                <a:solidFill>
                  <a:srgbClr val="244061"/>
                </a:solidFill>
                <a:latin typeface="Calibri" panose="020F0502020204030204" pitchFamily="34" charset="0"/>
              </a:rPr>
              <a:t>Kappa Factor calculated but not used</a:t>
            </a:r>
            <a:endParaRPr lang="en-US" dirty="0"/>
          </a:p>
        </p:txBody>
      </p:sp>
      <p:sp>
        <p:nvSpPr>
          <p:cNvPr id="4" name="Rectangle 3"/>
          <p:cNvSpPr/>
          <p:nvPr/>
        </p:nvSpPr>
        <p:spPr>
          <a:xfrm>
            <a:off x="762000" y="6368526"/>
            <a:ext cx="8991600" cy="830997"/>
          </a:xfrm>
          <a:prstGeom prst="rect">
            <a:avLst/>
          </a:prstGeom>
        </p:spPr>
        <p:txBody>
          <a:bodyPr wrap="square">
            <a:spAutoFit/>
          </a:bodyPr>
          <a:lstStyle/>
          <a:p>
            <a:r>
              <a:rPr lang="en-US" dirty="0">
                <a:solidFill>
                  <a:srgbClr val="244061"/>
                </a:solidFill>
                <a:latin typeface="Calibri" panose="020F0502020204030204" pitchFamily="34" charset="0"/>
              </a:rPr>
              <a:t>Savings of $60K per year without additional improvements </a:t>
            </a:r>
            <a:r>
              <a:rPr lang="en-US" dirty="0" smtClean="0">
                <a:solidFill>
                  <a:srgbClr val="244061"/>
                </a:solidFill>
                <a:latin typeface="Calibri" panose="020F0502020204030204" pitchFamily="34" charset="0"/>
              </a:rPr>
              <a:t>to existing </a:t>
            </a:r>
            <a:r>
              <a:rPr lang="en-US" dirty="0">
                <a:solidFill>
                  <a:srgbClr val="244061"/>
                </a:solidFill>
                <a:latin typeface="Calibri" panose="020F0502020204030204" pitchFamily="34" charset="0"/>
              </a:rPr>
              <a:t>mill control!</a:t>
            </a:r>
            <a:endParaRPr lang="en-US" dirty="0"/>
          </a:p>
        </p:txBody>
      </p:sp>
      <p:sp>
        <p:nvSpPr>
          <p:cNvPr id="5" name="Rectangle 4"/>
          <p:cNvSpPr/>
          <p:nvPr/>
        </p:nvSpPr>
        <p:spPr>
          <a:xfrm>
            <a:off x="762000" y="4572000"/>
            <a:ext cx="2917786" cy="461665"/>
          </a:xfrm>
          <a:prstGeom prst="rect">
            <a:avLst/>
          </a:prstGeom>
        </p:spPr>
        <p:txBody>
          <a:bodyPr wrap="none">
            <a:spAutoFit/>
          </a:bodyPr>
          <a:lstStyle/>
          <a:p>
            <a:r>
              <a:rPr lang="en-US" b="1" dirty="0">
                <a:solidFill>
                  <a:srgbClr val="244061"/>
                </a:solidFill>
                <a:latin typeface="Calibri,Bold"/>
              </a:rPr>
              <a:t>Mill Control Notes: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11079572"/>
              </p:ext>
            </p:extLst>
          </p:nvPr>
        </p:nvGraphicFramePr>
        <p:xfrm>
          <a:off x="800099" y="2144777"/>
          <a:ext cx="8305801" cy="1953337"/>
        </p:xfrm>
        <a:graphic>
          <a:graphicData uri="http://schemas.openxmlformats.org/drawingml/2006/table">
            <a:tbl>
              <a:tblPr firstRow="1" bandRow="1">
                <a:tableStyleId>{5C22544A-7EE6-4342-B048-85BDC9FD1C3A}</a:tableStyleId>
              </a:tblPr>
              <a:tblGrid>
                <a:gridCol w="1368747"/>
                <a:gridCol w="1524285"/>
                <a:gridCol w="1213207"/>
                <a:gridCol w="1368747"/>
                <a:gridCol w="1306814"/>
                <a:gridCol w="1524001"/>
              </a:tblGrid>
              <a:tr h="1038937">
                <a:tc>
                  <a:txBody>
                    <a:bodyPr/>
                    <a:lstStyle/>
                    <a:p>
                      <a:endParaRPr lang="en-US" sz="2400" dirty="0"/>
                    </a:p>
                  </a:txBody>
                  <a:tcPr/>
                </a:tc>
                <a:tc>
                  <a:txBody>
                    <a:bodyPr/>
                    <a:lstStyle/>
                    <a:p>
                      <a:pPr algn="ctr"/>
                      <a:r>
                        <a:rPr lang="en-US" sz="2400" b="1" i="0" u="none" strike="noStrike" kern="1200" baseline="0" dirty="0" smtClean="0">
                          <a:solidFill>
                            <a:schemeClr val="lt1"/>
                          </a:solidFill>
                          <a:latin typeface="+mn-lt"/>
                          <a:ea typeface="+mn-ea"/>
                          <a:cs typeface="+mn-cs"/>
                        </a:rPr>
                        <a:t>Tons Per</a:t>
                      </a:r>
                    </a:p>
                    <a:p>
                      <a:pPr algn="ctr"/>
                      <a:r>
                        <a:rPr lang="en-US" sz="2400" b="1" i="0" u="none" strike="noStrike" kern="1200" baseline="0" dirty="0" smtClean="0">
                          <a:solidFill>
                            <a:schemeClr val="lt1"/>
                          </a:solidFill>
                          <a:latin typeface="+mn-lt"/>
                          <a:ea typeface="+mn-ea"/>
                          <a:cs typeface="+mn-cs"/>
                        </a:rPr>
                        <a:t>Day</a:t>
                      </a:r>
                      <a:endParaRPr lang="en-US" sz="2400" dirty="0"/>
                    </a:p>
                  </a:txBody>
                  <a:tcPr anchor="ctr"/>
                </a:tc>
                <a:tc>
                  <a:txBody>
                    <a:bodyPr/>
                    <a:lstStyle/>
                    <a:p>
                      <a:pPr algn="ctr"/>
                      <a:r>
                        <a:rPr lang="en-US" sz="2400" b="1" i="0" u="none" strike="noStrike" kern="1200" baseline="0" dirty="0" smtClean="0">
                          <a:solidFill>
                            <a:schemeClr val="lt1"/>
                          </a:solidFill>
                          <a:latin typeface="+mn-lt"/>
                          <a:ea typeface="+mn-ea"/>
                          <a:cs typeface="+mn-cs"/>
                        </a:rPr>
                        <a:t>Bleach</a:t>
                      </a:r>
                    </a:p>
                    <a:p>
                      <a:pPr algn="ctr"/>
                      <a:r>
                        <a:rPr lang="en-US" sz="2400" b="1" i="0" u="none" strike="noStrike" kern="1200" baseline="0" dirty="0" smtClean="0">
                          <a:solidFill>
                            <a:schemeClr val="lt1"/>
                          </a:solidFill>
                          <a:latin typeface="+mn-lt"/>
                          <a:ea typeface="+mn-ea"/>
                          <a:cs typeface="+mn-cs"/>
                        </a:rPr>
                        <a:t>Load</a:t>
                      </a:r>
                      <a:endParaRPr lang="en-US" sz="2400" dirty="0"/>
                    </a:p>
                  </a:txBody>
                  <a:tcPr anchor="ctr"/>
                </a:tc>
                <a:tc>
                  <a:txBody>
                    <a:bodyPr/>
                    <a:lstStyle/>
                    <a:p>
                      <a:pPr algn="ctr"/>
                      <a:r>
                        <a:rPr lang="en-US" sz="2400" b="1" i="0" u="none" strike="noStrike" kern="1200" baseline="0" dirty="0" smtClean="0">
                          <a:solidFill>
                            <a:schemeClr val="lt1"/>
                          </a:solidFill>
                          <a:latin typeface="+mn-lt"/>
                          <a:ea typeface="+mn-ea"/>
                          <a:cs typeface="+mn-cs"/>
                        </a:rPr>
                        <a:t>Kappa</a:t>
                      </a:r>
                    </a:p>
                    <a:p>
                      <a:pPr algn="ctr"/>
                      <a:r>
                        <a:rPr lang="en-US" sz="2400" b="1" i="0" u="none" strike="noStrike" kern="1200" baseline="0" dirty="0" smtClean="0">
                          <a:solidFill>
                            <a:schemeClr val="lt1"/>
                          </a:solidFill>
                          <a:latin typeface="+mn-lt"/>
                          <a:ea typeface="+mn-ea"/>
                          <a:cs typeface="+mn-cs"/>
                        </a:rPr>
                        <a:t>Factor</a:t>
                      </a:r>
                      <a:endParaRPr lang="en-US" sz="2400" dirty="0"/>
                    </a:p>
                  </a:txBody>
                  <a:tcPr anchor="ctr"/>
                </a:tc>
                <a:tc>
                  <a:txBody>
                    <a:bodyPr/>
                    <a:lstStyle/>
                    <a:p>
                      <a:pPr algn="ctr"/>
                      <a:r>
                        <a:rPr lang="en-US" sz="2400" b="1" i="0" u="none" strike="noStrike" kern="1200" baseline="0" dirty="0" smtClean="0">
                          <a:solidFill>
                            <a:schemeClr val="lt1"/>
                          </a:solidFill>
                          <a:latin typeface="+mn-lt"/>
                          <a:ea typeface="+mn-ea"/>
                          <a:cs typeface="+mn-cs"/>
                        </a:rPr>
                        <a:t>% ClO2</a:t>
                      </a:r>
                    </a:p>
                    <a:p>
                      <a:pPr algn="ctr"/>
                      <a:r>
                        <a:rPr lang="en-US" sz="2400" b="1" i="0" u="none" strike="noStrike" kern="1200" baseline="0" dirty="0" smtClean="0">
                          <a:solidFill>
                            <a:schemeClr val="lt1"/>
                          </a:solidFill>
                          <a:latin typeface="+mn-lt"/>
                          <a:ea typeface="+mn-ea"/>
                          <a:cs typeface="+mn-cs"/>
                        </a:rPr>
                        <a:t>Applied</a:t>
                      </a:r>
                      <a:endParaRPr lang="en-US" sz="2400" dirty="0"/>
                    </a:p>
                  </a:txBody>
                  <a:tcPr anchor="ctr"/>
                </a:tc>
                <a:tc>
                  <a:txBody>
                    <a:bodyPr/>
                    <a:lstStyle/>
                    <a:p>
                      <a:pPr algn="ctr"/>
                      <a:r>
                        <a:rPr lang="en-US" sz="2400" b="1" i="0" u="none" strike="noStrike" kern="1200" baseline="0" dirty="0" smtClean="0">
                          <a:solidFill>
                            <a:schemeClr val="lt1"/>
                          </a:solidFill>
                          <a:latin typeface="+mn-lt"/>
                          <a:ea typeface="+mn-ea"/>
                          <a:cs typeface="+mn-cs"/>
                        </a:rPr>
                        <a:t>Operator</a:t>
                      </a:r>
                    </a:p>
                    <a:p>
                      <a:pPr algn="ctr"/>
                      <a:r>
                        <a:rPr lang="en-US" sz="2400" b="1" i="0" u="none" strike="noStrike" kern="1200" baseline="0" dirty="0" smtClean="0">
                          <a:solidFill>
                            <a:schemeClr val="lt1"/>
                          </a:solidFill>
                          <a:latin typeface="+mn-lt"/>
                          <a:ea typeface="+mn-ea"/>
                          <a:cs typeface="+mn-cs"/>
                        </a:rPr>
                        <a:t>Bias</a:t>
                      </a:r>
                      <a:endParaRPr lang="en-US" sz="2400" dirty="0"/>
                    </a:p>
                  </a:txBody>
                  <a:tcPr anchor="ctr"/>
                </a:tc>
              </a:tr>
              <a:tr h="393730">
                <a:tc>
                  <a:txBody>
                    <a:bodyPr/>
                    <a:lstStyle/>
                    <a:p>
                      <a:pPr algn="ctr"/>
                      <a:r>
                        <a:rPr lang="en-US" sz="2400" dirty="0" smtClean="0">
                          <a:solidFill>
                            <a:srgbClr val="000000"/>
                          </a:solidFill>
                          <a:latin typeface="Calibri" panose="020F0502020204030204" pitchFamily="34" charset="0"/>
                        </a:rPr>
                        <a:t>Before</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522</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18.52</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0.232</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1.64</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Calibri" panose="020F0502020204030204" pitchFamily="34" charset="0"/>
                        </a:rPr>
                        <a:t>0.651</a:t>
                      </a:r>
                      <a:endParaRPr lang="en-US" sz="2400" dirty="0"/>
                    </a:p>
                  </a:txBody>
                  <a:tcPr anchor="ctr"/>
                </a:tc>
              </a:tr>
              <a:tr h="393730">
                <a:tc>
                  <a:txBody>
                    <a:bodyPr/>
                    <a:lstStyle/>
                    <a:p>
                      <a:pPr algn="ctr"/>
                      <a:r>
                        <a:rPr lang="en-US" sz="2400" dirty="0" smtClean="0">
                          <a:solidFill>
                            <a:srgbClr val="000000"/>
                          </a:solidFill>
                          <a:latin typeface="Calibri" panose="020F0502020204030204" pitchFamily="34" charset="0"/>
                        </a:rPr>
                        <a:t>After</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461</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18.27</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0.231</a:t>
                      </a:r>
                      <a:endParaRPr lang="en-US" sz="2400" dirty="0"/>
                    </a:p>
                  </a:txBody>
                  <a:tcPr anchor="ctr"/>
                </a:tc>
                <a:tc>
                  <a:txBody>
                    <a:bodyPr/>
                    <a:lstStyle/>
                    <a:p>
                      <a:pPr algn="ctr"/>
                      <a:r>
                        <a:rPr lang="en-US" sz="2400" dirty="0" smtClean="0">
                          <a:solidFill>
                            <a:srgbClr val="000000"/>
                          </a:solidFill>
                          <a:latin typeface="Calibri" panose="020F0502020204030204" pitchFamily="34" charset="0"/>
                        </a:rPr>
                        <a:t>1.60</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Calibri" panose="020F0502020204030204" pitchFamily="34" charset="0"/>
                        </a:rPr>
                        <a:t>0.000</a:t>
                      </a:r>
                      <a:endParaRPr lang="en-US" sz="2400" dirty="0"/>
                    </a:p>
                  </a:txBody>
                  <a:tcPr anchor="ctr"/>
                </a:tc>
              </a:tr>
            </a:tbl>
          </a:graphicData>
        </a:graphic>
      </p:graphicFrame>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8781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685800"/>
            <a:ext cx="9007475" cy="533400"/>
          </a:xfrm>
        </p:spPr>
        <p:txBody>
          <a:bodyPr/>
          <a:lstStyle/>
          <a:p>
            <a:pPr eaLnBrk="1" hangingPunct="1"/>
            <a:r>
              <a:rPr lang="en-US" b="0" dirty="0"/>
              <a:t>Reduce Chlorine Dioxide Using Bleach Load in Control</a:t>
            </a:r>
            <a:endParaRPr lang="en-US" altLang="en-US" dirty="0" smtClean="0"/>
          </a:p>
        </p:txBody>
      </p:sp>
      <p:pic>
        <p:nvPicPr>
          <p:cNvPr id="2" name="Picture 1"/>
          <p:cNvPicPr>
            <a:picLocks noChangeAspect="1"/>
          </p:cNvPicPr>
          <p:nvPr/>
        </p:nvPicPr>
        <p:blipFill>
          <a:blip r:embed="rId3"/>
          <a:stretch>
            <a:fillRect/>
          </a:stretch>
        </p:blipFill>
        <p:spPr>
          <a:xfrm>
            <a:off x="0" y="1447800"/>
            <a:ext cx="9931833" cy="5791200"/>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760028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685800"/>
            <a:ext cx="7178675" cy="533400"/>
          </a:xfrm>
        </p:spPr>
        <p:txBody>
          <a:bodyPr/>
          <a:lstStyle/>
          <a:p>
            <a:pPr eaLnBrk="1" hangingPunct="1"/>
            <a:r>
              <a:rPr lang="en-US" b="0" dirty="0"/>
              <a:t>Bleach Load Calibration Post Extraction</a:t>
            </a:r>
            <a:endParaRPr lang="en-US" altLang="en-US" dirty="0" smtClean="0"/>
          </a:p>
        </p:txBody>
      </p:sp>
      <p:pic>
        <p:nvPicPr>
          <p:cNvPr id="2" name="Picture 1"/>
          <p:cNvPicPr>
            <a:picLocks noChangeAspect="1"/>
          </p:cNvPicPr>
          <p:nvPr/>
        </p:nvPicPr>
        <p:blipFill>
          <a:blip r:embed="rId3"/>
          <a:stretch>
            <a:fillRect/>
          </a:stretch>
        </p:blipFill>
        <p:spPr>
          <a:xfrm>
            <a:off x="838200" y="1371600"/>
            <a:ext cx="8382000" cy="6081913"/>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917058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00200" y="685800"/>
            <a:ext cx="7407275" cy="533400"/>
          </a:xfrm>
        </p:spPr>
        <p:txBody>
          <a:bodyPr/>
          <a:lstStyle/>
          <a:p>
            <a:pPr eaLnBrk="1" hangingPunct="1"/>
            <a:r>
              <a:rPr lang="en-US" b="0" dirty="0"/>
              <a:t>Filtrate Contribution to Total Bleach Load</a:t>
            </a:r>
            <a:endParaRPr lang="en-US" altLang="en-US" dirty="0" smtClean="0"/>
          </a:p>
        </p:txBody>
      </p:sp>
      <p:pic>
        <p:nvPicPr>
          <p:cNvPr id="2" name="Picture 1"/>
          <p:cNvPicPr>
            <a:picLocks noChangeAspect="1"/>
          </p:cNvPicPr>
          <p:nvPr/>
        </p:nvPicPr>
        <p:blipFill>
          <a:blip r:embed="rId2"/>
          <a:stretch>
            <a:fillRect/>
          </a:stretch>
        </p:blipFill>
        <p:spPr>
          <a:xfrm>
            <a:off x="228600" y="1600200"/>
            <a:ext cx="9581926" cy="5715000"/>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31952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Authors: Sandy </a:t>
            </a:r>
            <a:r>
              <a:rPr lang="en-US" altLang="en-US" b="1" dirty="0" err="1" smtClean="0"/>
              <a:t>Beder</a:t>
            </a:r>
            <a:r>
              <a:rPr lang="en-US" altLang="en-US" b="1" dirty="0" smtClean="0"/>
              <a:t>-Miller &amp; Rick Van Fleet</a:t>
            </a:r>
            <a:endParaRPr lang="en-US" altLang="en-US" dirty="0" smtClean="0"/>
          </a:p>
        </p:txBody>
      </p:sp>
      <p:sp>
        <p:nvSpPr>
          <p:cNvPr id="2" name="Rectangle 1"/>
          <p:cNvSpPr/>
          <p:nvPr/>
        </p:nvSpPr>
        <p:spPr>
          <a:xfrm>
            <a:off x="-1" y="1371600"/>
            <a:ext cx="9920689" cy="2708434"/>
          </a:xfrm>
          <a:prstGeom prst="rect">
            <a:avLst/>
          </a:prstGeom>
        </p:spPr>
        <p:txBody>
          <a:bodyPr wrap="square">
            <a:spAutoFit/>
          </a:bodyPr>
          <a:lstStyle/>
          <a:p>
            <a:r>
              <a:rPr lang="en-US" altLang="en-US" sz="1400" b="1" dirty="0">
                <a:latin typeface="+mn-lt"/>
              </a:rPr>
              <a:t>Sandy </a:t>
            </a:r>
            <a:r>
              <a:rPr lang="en-US" altLang="en-US" sz="1400" b="1" dirty="0" err="1">
                <a:latin typeface="+mn-lt"/>
              </a:rPr>
              <a:t>Beder</a:t>
            </a:r>
            <a:r>
              <a:rPr lang="en-US" altLang="en-US" sz="1400" b="1" dirty="0">
                <a:latin typeface="+mn-lt"/>
              </a:rPr>
              <a:t>-Miller </a:t>
            </a:r>
            <a:r>
              <a:rPr lang="en-US" altLang="en-US" sz="1200" dirty="0">
                <a:latin typeface="+mn-lt"/>
              </a:rPr>
              <a:t>has a Bachelor of Science in Forestry from University of Massachusetts (1977) and a Masters of Statistics (1979) from North Carolina State University. Upon graduation Sandy has worked as a Biometrician for Crown </a:t>
            </a:r>
            <a:r>
              <a:rPr lang="en-US" altLang="en-US" sz="1200" dirty="0" err="1">
                <a:latin typeface="+mn-lt"/>
              </a:rPr>
              <a:t>Zellerbach</a:t>
            </a:r>
            <a:r>
              <a:rPr lang="en-US" altLang="en-US" sz="1200" dirty="0">
                <a:latin typeface="+mn-lt"/>
              </a:rPr>
              <a:t> in their Forestry Research Group and held positions in computer programming with Kidd Creek Mines Ltd. in Timmins, Ontario; MINITAB Statistical Software as a Program Developer; and as a Statistician for the U.S. EPA in Duluth Minnesota. </a:t>
            </a:r>
          </a:p>
          <a:p>
            <a:endParaRPr lang="en-US" altLang="en-US" sz="1200" dirty="0">
              <a:latin typeface="+mn-lt"/>
            </a:endParaRPr>
          </a:p>
          <a:p>
            <a:r>
              <a:rPr lang="en-US" altLang="en-US" sz="1200" dirty="0">
                <a:latin typeface="+mn-lt"/>
              </a:rPr>
              <a:t>She came to the pulp and paper industry in 1988 to work as a programmer for Potlatch in their </a:t>
            </a:r>
            <a:r>
              <a:rPr lang="en-US" altLang="en-US" sz="1200" dirty="0" err="1">
                <a:latin typeface="+mn-lt"/>
              </a:rPr>
              <a:t>Cloquet</a:t>
            </a:r>
            <a:r>
              <a:rPr lang="en-US" altLang="en-US" sz="1200" dirty="0">
                <a:latin typeface="+mn-lt"/>
              </a:rPr>
              <a:t>, Minnesota mill. After 2 years of supporting the mill’s production management software and roll tracking system, Sandy applied for a job as a Pulp Mill Relief Supervisor and earned her Pulp and Paper “degree” through 5 years of grave yard shifts. In 1996, she became a Bleach Plant Production Engineer for Boise Cascade’s </a:t>
            </a:r>
            <a:r>
              <a:rPr lang="en-US" altLang="en-US" sz="1200" dirty="0" err="1">
                <a:latin typeface="+mn-lt"/>
              </a:rPr>
              <a:t>Wallula</a:t>
            </a:r>
            <a:r>
              <a:rPr lang="en-US" altLang="en-US" sz="1200" dirty="0">
                <a:latin typeface="+mn-lt"/>
              </a:rPr>
              <a:t>, Washington mill and also worked on W3 Paper Machine as an Additives Coordinator, part time Shift Supervisor and Dry End Day Supervisor. Sandy began working for BTG in May of 2000 as a Senior Applications Specialist traveling North and South America specializing in bleaching applications and also serves on BTG’s global fiber line team. </a:t>
            </a:r>
          </a:p>
          <a:p>
            <a:endParaRPr lang="en-US" altLang="en-US" sz="1200" dirty="0">
              <a:latin typeface="+mn-lt"/>
            </a:endParaRPr>
          </a:p>
          <a:p>
            <a:r>
              <a:rPr lang="en-US" altLang="en-US" sz="1200" dirty="0">
                <a:latin typeface="+mn-lt"/>
              </a:rPr>
              <a:t>Sandy has been married for 35 years to Larry Miller, a Forest Geneticist. Together they have raised 3 daughters Laura (35), Paula (33) and Abigail (30). They now reside in </a:t>
            </a:r>
            <a:r>
              <a:rPr lang="en-US" altLang="en-US" sz="1200" dirty="0" err="1">
                <a:latin typeface="+mn-lt"/>
              </a:rPr>
              <a:t>Yaak</a:t>
            </a:r>
            <a:r>
              <a:rPr lang="en-US" altLang="en-US" sz="1200" dirty="0">
                <a:latin typeface="+mn-lt"/>
              </a:rPr>
              <a:t>, Montana.</a:t>
            </a:r>
          </a:p>
        </p:txBody>
      </p:sp>
      <p:sp>
        <p:nvSpPr>
          <p:cNvPr id="3" name="Rectangle 2"/>
          <p:cNvSpPr/>
          <p:nvPr/>
        </p:nvSpPr>
        <p:spPr>
          <a:xfrm>
            <a:off x="0" y="4267200"/>
            <a:ext cx="9920689" cy="2923877"/>
          </a:xfrm>
          <a:prstGeom prst="rect">
            <a:avLst/>
          </a:prstGeom>
        </p:spPr>
        <p:txBody>
          <a:bodyPr wrap="square">
            <a:spAutoFit/>
          </a:bodyPr>
          <a:lstStyle/>
          <a:p>
            <a:r>
              <a:rPr lang="en-US" altLang="en-US" sz="1600" b="1" dirty="0">
                <a:latin typeface="+mn-lt"/>
              </a:rPr>
              <a:t>Rick Van </a:t>
            </a:r>
            <a:r>
              <a:rPr lang="en-US" altLang="en-US" sz="1600" b="1" dirty="0" smtClean="0">
                <a:latin typeface="+mn-lt"/>
              </a:rPr>
              <a:t>Fleet</a:t>
            </a:r>
            <a:r>
              <a:rPr lang="en-US" altLang="en-US" sz="1600" dirty="0" smtClean="0">
                <a:latin typeface="+mn-lt"/>
              </a:rPr>
              <a:t> </a:t>
            </a:r>
            <a:r>
              <a:rPr lang="en-US" altLang="en-US" sz="1200" dirty="0" smtClean="0">
                <a:latin typeface="+mn-lt"/>
              </a:rPr>
              <a:t>has been </a:t>
            </a:r>
            <a:r>
              <a:rPr lang="en-US" altLang="en-US" sz="1200" dirty="0">
                <a:latin typeface="+mn-lt"/>
              </a:rPr>
              <a:t>a </a:t>
            </a:r>
            <a:r>
              <a:rPr lang="en-US" altLang="en-US" sz="1200" dirty="0" err="1">
                <a:latin typeface="+mn-lt"/>
              </a:rPr>
              <a:t>Fiberline</a:t>
            </a:r>
            <a:r>
              <a:rPr lang="en-US" altLang="en-US" sz="1200" dirty="0">
                <a:latin typeface="+mn-lt"/>
              </a:rPr>
              <a:t> Business Development Manager at BTG Americas, Inc</a:t>
            </a:r>
            <a:r>
              <a:rPr lang="en-US" altLang="en-US" sz="1200" dirty="0" smtClean="0">
                <a:latin typeface="+mn-lt"/>
              </a:rPr>
              <a:t>. since March, 2013 specializing in </a:t>
            </a:r>
            <a:r>
              <a:rPr lang="en-US" altLang="en-US" sz="1200" dirty="0">
                <a:latin typeface="+mn-lt"/>
              </a:rPr>
              <a:t>Pulping Process </a:t>
            </a:r>
            <a:r>
              <a:rPr lang="en-US" altLang="en-US" sz="1200" dirty="0" smtClean="0">
                <a:latin typeface="+mn-lt"/>
              </a:rPr>
              <a:t>Control. He has conducted </a:t>
            </a:r>
            <a:r>
              <a:rPr lang="en-US" altLang="en-US" sz="1200" dirty="0">
                <a:latin typeface="+mn-lt"/>
              </a:rPr>
              <a:t>studies and implemented pulping process control projects in 20+ </a:t>
            </a:r>
            <a:r>
              <a:rPr lang="en-US" altLang="en-US" sz="1200" dirty="0" smtClean="0">
                <a:latin typeface="+mn-lt"/>
              </a:rPr>
              <a:t>countries; and his specialties include process </a:t>
            </a:r>
            <a:r>
              <a:rPr lang="en-US" altLang="en-US" sz="1200" dirty="0">
                <a:latin typeface="+mn-lt"/>
              </a:rPr>
              <a:t>analysis, economic projections, </a:t>
            </a:r>
            <a:r>
              <a:rPr lang="en-US" altLang="en-US" sz="1200" dirty="0" smtClean="0">
                <a:latin typeface="+mn-lt"/>
              </a:rPr>
              <a:t>justification </a:t>
            </a:r>
            <a:r>
              <a:rPr lang="en-US" altLang="en-US" sz="1200" dirty="0">
                <a:latin typeface="+mn-lt"/>
              </a:rPr>
              <a:t>of automation systems, managing change with </a:t>
            </a:r>
            <a:r>
              <a:rPr lang="en-US" altLang="en-US" sz="1200" dirty="0" smtClean="0">
                <a:latin typeface="+mn-lt"/>
              </a:rPr>
              <a:t>operators.</a:t>
            </a:r>
          </a:p>
          <a:p>
            <a:endParaRPr lang="en-US" altLang="en-US" sz="1200" dirty="0">
              <a:latin typeface="+mn-lt"/>
            </a:endParaRPr>
          </a:p>
          <a:p>
            <a:r>
              <a:rPr lang="en-US" altLang="en-US" sz="1200" dirty="0">
                <a:latin typeface="+mn-lt"/>
              </a:rPr>
              <a:t>Prior to joining BTG, </a:t>
            </a:r>
            <a:r>
              <a:rPr lang="en-US" altLang="en-US" sz="1200" dirty="0" smtClean="0">
                <a:latin typeface="+mn-lt"/>
              </a:rPr>
              <a:t>Rick spent twenty years with Honeywell in Phoenix, AZ holding several titles including Product </a:t>
            </a:r>
            <a:r>
              <a:rPr lang="en-US" altLang="en-US" sz="1200" dirty="0">
                <a:latin typeface="+mn-lt"/>
              </a:rPr>
              <a:t>Manager, Global Strategic Marketing Solutions Leader- Pulping Honeywell Process Solutions - July 2011 – January 2013 (1 year 7 months), </a:t>
            </a:r>
          </a:p>
          <a:p>
            <a:r>
              <a:rPr lang="en-US" altLang="en-US" sz="1200" dirty="0">
                <a:latin typeface="+mn-lt"/>
              </a:rPr>
              <a:t>Global Advanced Controls Consultant Lead, Pulping Product Manager (Honeywell-</a:t>
            </a:r>
            <a:r>
              <a:rPr lang="en-US" altLang="en-US" sz="1200" dirty="0" err="1">
                <a:latin typeface="+mn-lt"/>
              </a:rPr>
              <a:t>Measurex</a:t>
            </a:r>
            <a:r>
              <a:rPr lang="en-US" altLang="en-US" sz="1200" dirty="0">
                <a:latin typeface="+mn-lt"/>
              </a:rPr>
              <a:t>) 1997 – 2000 (3 years), Advanced Controls Consultant (Honeywell Process Solutions), 1993 – September 1998 (5 years)</a:t>
            </a:r>
          </a:p>
          <a:p>
            <a:endParaRPr lang="en-US" altLang="en-US" sz="1200" dirty="0">
              <a:latin typeface="+mn-lt"/>
            </a:endParaRPr>
          </a:p>
          <a:p>
            <a:r>
              <a:rPr lang="en-US" altLang="en-US" sz="1200" dirty="0" smtClean="0">
                <a:latin typeface="+mn-lt"/>
              </a:rPr>
              <a:t>Before joining Honeywell, Rick was Manager </a:t>
            </a:r>
            <a:r>
              <a:rPr lang="en-US" altLang="en-US" sz="1200" dirty="0">
                <a:latin typeface="+mn-lt"/>
              </a:rPr>
              <a:t>of Software Products for Instrument Control Services in Pensacola, </a:t>
            </a:r>
            <a:r>
              <a:rPr lang="en-US" altLang="en-US" sz="1200" dirty="0" smtClean="0">
                <a:latin typeface="+mn-lt"/>
              </a:rPr>
              <a:t>FL &amp; Manager </a:t>
            </a:r>
            <a:r>
              <a:rPr lang="en-US" altLang="en-US" sz="1200" dirty="0">
                <a:latin typeface="+mn-lt"/>
              </a:rPr>
              <a:t>Pulp and Paper for C S technologies, Inc. in Poughkeepsie, </a:t>
            </a:r>
            <a:r>
              <a:rPr lang="en-US" altLang="en-US" sz="1200" dirty="0" smtClean="0">
                <a:latin typeface="+mn-lt"/>
              </a:rPr>
              <a:t>NY. Rick </a:t>
            </a:r>
            <a:r>
              <a:rPr lang="en-US" altLang="en-US" sz="1200" dirty="0">
                <a:latin typeface="+mn-lt"/>
              </a:rPr>
              <a:t>began his career as Bleach Plant Process Engineer for Great Lakes Forest Products in </a:t>
            </a:r>
            <a:r>
              <a:rPr lang="en-US" altLang="en-US" sz="1200" dirty="0" smtClean="0">
                <a:latin typeface="+mn-lt"/>
              </a:rPr>
              <a:t>Dryden</a:t>
            </a:r>
            <a:r>
              <a:rPr lang="en-US" altLang="en-US" sz="1200" dirty="0">
                <a:latin typeface="+mn-lt"/>
              </a:rPr>
              <a:t>, </a:t>
            </a:r>
            <a:r>
              <a:rPr lang="en-US" altLang="en-US" sz="1200" dirty="0" smtClean="0">
                <a:latin typeface="+mn-lt"/>
              </a:rPr>
              <a:t>Ontario in 1983 after receiving his B.S in Chemical Engineering from the University of Waterloo.</a:t>
            </a:r>
            <a:endParaRPr lang="en-US" altLang="en-US" sz="1200" dirty="0">
              <a:latin typeface="+mn-lt"/>
            </a:endParaRPr>
          </a:p>
          <a:p>
            <a:endParaRPr lang="en-US" altLang="en-US" sz="1200" dirty="0">
              <a:latin typeface="+mn-lt"/>
            </a:endParaRPr>
          </a:p>
          <a:p>
            <a:r>
              <a:rPr lang="en-US" altLang="en-US" sz="1200" dirty="0" smtClean="0">
                <a:latin typeface="+mn-lt"/>
              </a:rPr>
              <a:t>Rick maintains his home office in Cave Creek, AZ with his wife, Laurie; their two daughters, </a:t>
            </a:r>
            <a:r>
              <a:rPr lang="en-US" altLang="en-US" sz="1200" dirty="0" err="1" smtClean="0">
                <a:latin typeface="+mn-lt"/>
              </a:rPr>
              <a:t>Aaren</a:t>
            </a:r>
            <a:r>
              <a:rPr lang="en-US" altLang="en-US" sz="1200" dirty="0" smtClean="0">
                <a:latin typeface="+mn-lt"/>
              </a:rPr>
              <a:t> (24) &amp; Sierra (20), attend Western Ontario University.</a:t>
            </a:r>
          </a:p>
        </p:txBody>
      </p:sp>
      <p:sp>
        <p:nvSpPr>
          <p:cNvPr id="5" name="TextBox 4"/>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141096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95400" y="685800"/>
            <a:ext cx="7712075" cy="533400"/>
          </a:xfrm>
        </p:spPr>
        <p:txBody>
          <a:bodyPr/>
          <a:lstStyle/>
          <a:p>
            <a:pPr eaLnBrk="1" hangingPunct="1"/>
            <a:r>
              <a:rPr lang="en-US" b="0" dirty="0"/>
              <a:t>Filtrate Contribution to Total Bleach Load</a:t>
            </a:r>
            <a:endParaRPr lang="en-US" altLang="en-US" dirty="0" smtClean="0"/>
          </a:p>
        </p:txBody>
      </p:sp>
      <p:pic>
        <p:nvPicPr>
          <p:cNvPr id="2" name="Picture 1"/>
          <p:cNvPicPr>
            <a:picLocks noChangeAspect="1"/>
          </p:cNvPicPr>
          <p:nvPr/>
        </p:nvPicPr>
        <p:blipFill>
          <a:blip r:embed="rId3"/>
          <a:stretch>
            <a:fillRect/>
          </a:stretch>
        </p:blipFill>
        <p:spPr>
          <a:xfrm>
            <a:off x="72587" y="2209800"/>
            <a:ext cx="9985813" cy="4572000"/>
          </a:xfrm>
          <a:prstGeom prst="rect">
            <a:avLst/>
          </a:prstGeom>
        </p:spPr>
      </p:pic>
      <p:sp>
        <p:nvSpPr>
          <p:cNvPr id="4" name="TextBox 3"/>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356555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0" dirty="0"/>
              <a:t>Conclusions</a:t>
            </a:r>
            <a:endParaRPr lang="en-US" altLang="en-US" dirty="0" smtClean="0"/>
          </a:p>
        </p:txBody>
      </p:sp>
      <p:sp>
        <p:nvSpPr>
          <p:cNvPr id="2" name="Rectangle 1"/>
          <p:cNvSpPr/>
          <p:nvPr/>
        </p:nvSpPr>
        <p:spPr>
          <a:xfrm>
            <a:off x="579437" y="1676400"/>
            <a:ext cx="83058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Technology exists for on-line measurement </a:t>
            </a:r>
            <a:r>
              <a:rPr lang="en-US" dirty="0" smtClean="0">
                <a:latin typeface="Calibri" panose="020F0502020204030204" pitchFamily="34" charset="0"/>
              </a:rPr>
              <a:t>of lignin</a:t>
            </a:r>
            <a:endParaRPr lang="en-US" dirty="0"/>
          </a:p>
        </p:txBody>
      </p:sp>
      <p:sp>
        <p:nvSpPr>
          <p:cNvPr id="3" name="Rectangle 2"/>
          <p:cNvSpPr/>
          <p:nvPr/>
        </p:nvSpPr>
        <p:spPr>
          <a:xfrm>
            <a:off x="579437" y="2364432"/>
            <a:ext cx="7162800" cy="461665"/>
          </a:xfrm>
          <a:prstGeom prst="rect">
            <a:avLst/>
          </a:prstGeom>
        </p:spPr>
        <p:txBody>
          <a:bodyPr wrap="square">
            <a:spAutoFit/>
          </a:bodyPr>
          <a:lstStyle/>
          <a:p>
            <a:pPr marL="342900" indent="-342900">
              <a:buFont typeface="Arial" panose="020B0604020202020204" pitchFamily="34" charset="0"/>
              <a:buChar char="•"/>
            </a:pPr>
            <a:r>
              <a:rPr lang="en-US" dirty="0">
                <a:latin typeface="Calibri" panose="020F0502020204030204" pitchFamily="34" charset="0"/>
              </a:rPr>
              <a:t>Replaces slow, analyzers/inaccurate manual tests</a:t>
            </a:r>
            <a:endParaRPr lang="en-US" dirty="0"/>
          </a:p>
        </p:txBody>
      </p:sp>
      <p:sp>
        <p:nvSpPr>
          <p:cNvPr id="4" name="Rectangle 3"/>
          <p:cNvSpPr/>
          <p:nvPr/>
        </p:nvSpPr>
        <p:spPr>
          <a:xfrm>
            <a:off x="547304" y="3052464"/>
            <a:ext cx="4766113" cy="461665"/>
          </a:xfrm>
          <a:prstGeom prst="rect">
            <a:avLst/>
          </a:prstGeom>
        </p:spPr>
        <p:txBody>
          <a:bodyPr wrap="none">
            <a:spAutoFit/>
          </a:bodyPr>
          <a:lstStyle/>
          <a:p>
            <a:pPr marL="342900" indent="-342900">
              <a:buFont typeface="Arial" panose="020B0604020202020204" pitchFamily="34" charset="0"/>
              <a:buChar char="•"/>
            </a:pPr>
            <a:r>
              <a:rPr lang="en-US" dirty="0">
                <a:latin typeface="Calibri" panose="020F0502020204030204" pitchFamily="34" charset="0"/>
              </a:rPr>
              <a:t>This technology has been used to:</a:t>
            </a:r>
            <a:endParaRPr lang="en-US" dirty="0"/>
          </a:p>
        </p:txBody>
      </p:sp>
      <p:sp>
        <p:nvSpPr>
          <p:cNvPr id="5" name="Rectangle 4"/>
          <p:cNvSpPr/>
          <p:nvPr/>
        </p:nvSpPr>
        <p:spPr>
          <a:xfrm>
            <a:off x="914400" y="3712954"/>
            <a:ext cx="3335016" cy="461665"/>
          </a:xfrm>
          <a:prstGeom prst="rect">
            <a:avLst/>
          </a:prstGeom>
        </p:spPr>
        <p:txBody>
          <a:bodyPr wrap="none">
            <a:spAutoFit/>
          </a:bodyPr>
          <a:lstStyle/>
          <a:p>
            <a:pPr marL="342900" indent="-342900">
              <a:buFont typeface="Calibri" panose="020F0502020204030204" pitchFamily="34" charset="0"/>
              <a:buChar char="‒"/>
            </a:pPr>
            <a:r>
              <a:rPr lang="en-US" dirty="0">
                <a:latin typeface="Calibri" panose="020F0502020204030204" pitchFamily="34" charset="0"/>
              </a:rPr>
              <a:t>Aid in Digester Control</a:t>
            </a:r>
            <a:endParaRPr lang="en-US" dirty="0"/>
          </a:p>
        </p:txBody>
      </p:sp>
      <p:sp>
        <p:nvSpPr>
          <p:cNvPr id="6" name="Rectangle 5"/>
          <p:cNvSpPr/>
          <p:nvPr/>
        </p:nvSpPr>
        <p:spPr>
          <a:xfrm>
            <a:off x="880343" y="4405721"/>
            <a:ext cx="3336939" cy="461665"/>
          </a:xfrm>
          <a:prstGeom prst="rect">
            <a:avLst/>
          </a:prstGeom>
        </p:spPr>
        <p:txBody>
          <a:bodyPr wrap="none">
            <a:spAutoFit/>
          </a:bodyPr>
          <a:lstStyle/>
          <a:p>
            <a:pPr marL="342900" indent="-342900">
              <a:buFont typeface="Calibri" panose="020F0502020204030204" pitchFamily="34" charset="0"/>
              <a:buChar char="‒"/>
            </a:pPr>
            <a:r>
              <a:rPr lang="en-US" dirty="0">
                <a:latin typeface="Calibri" panose="020F0502020204030204" pitchFamily="34" charset="0"/>
              </a:rPr>
              <a:t>Identify Washer Issues</a:t>
            </a:r>
            <a:endParaRPr lang="en-US" dirty="0"/>
          </a:p>
        </p:txBody>
      </p:sp>
      <p:sp>
        <p:nvSpPr>
          <p:cNvPr id="7" name="Rectangle 6"/>
          <p:cNvSpPr/>
          <p:nvPr/>
        </p:nvSpPr>
        <p:spPr>
          <a:xfrm>
            <a:off x="858543" y="5116560"/>
            <a:ext cx="3358740" cy="461665"/>
          </a:xfrm>
          <a:prstGeom prst="rect">
            <a:avLst/>
          </a:prstGeom>
        </p:spPr>
        <p:txBody>
          <a:bodyPr wrap="none">
            <a:spAutoFit/>
          </a:bodyPr>
          <a:lstStyle/>
          <a:p>
            <a:pPr marL="342900" indent="-342900">
              <a:buFont typeface="Calibri" panose="020F0502020204030204" pitchFamily="34" charset="0"/>
              <a:buChar char="‒"/>
            </a:pPr>
            <a:r>
              <a:rPr lang="en-US" dirty="0">
                <a:latin typeface="Calibri" panose="020F0502020204030204" pitchFamily="34" charset="0"/>
              </a:rPr>
              <a:t>Dilution Factor Control</a:t>
            </a:r>
            <a:endParaRPr lang="en-US" dirty="0"/>
          </a:p>
        </p:txBody>
      </p:sp>
      <p:sp>
        <p:nvSpPr>
          <p:cNvPr id="8" name="Rectangle 7"/>
          <p:cNvSpPr/>
          <p:nvPr/>
        </p:nvSpPr>
        <p:spPr>
          <a:xfrm>
            <a:off x="858543" y="5827399"/>
            <a:ext cx="5349157" cy="461665"/>
          </a:xfrm>
          <a:prstGeom prst="rect">
            <a:avLst/>
          </a:prstGeom>
        </p:spPr>
        <p:txBody>
          <a:bodyPr wrap="none">
            <a:spAutoFit/>
          </a:bodyPr>
          <a:lstStyle/>
          <a:p>
            <a:pPr marL="342900" indent="-342900">
              <a:buFont typeface="Calibri" panose="020F0502020204030204" pitchFamily="34" charset="0"/>
              <a:buChar char="‒"/>
            </a:pPr>
            <a:r>
              <a:rPr lang="en-US" dirty="0">
                <a:latin typeface="Calibri" panose="020F0502020204030204" pitchFamily="34" charset="0"/>
              </a:rPr>
              <a:t>Measure Carryover to the Bleach Plant</a:t>
            </a:r>
            <a:endParaRPr lang="en-US" dirty="0"/>
          </a:p>
        </p:txBody>
      </p:sp>
      <p:sp>
        <p:nvSpPr>
          <p:cNvPr id="10" name="TextBox 9"/>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522074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t>Thank You!</a:t>
            </a:r>
            <a:endParaRPr lang="en-US" altLang="en-US" dirty="0" smtClean="0"/>
          </a:p>
        </p:txBody>
      </p:sp>
      <p:sp>
        <p:nvSpPr>
          <p:cNvPr id="2" name="Rectangle 1"/>
          <p:cNvSpPr/>
          <p:nvPr/>
        </p:nvSpPr>
        <p:spPr>
          <a:xfrm>
            <a:off x="1752600" y="1547650"/>
            <a:ext cx="4572000" cy="461665"/>
          </a:xfrm>
          <a:prstGeom prst="rect">
            <a:avLst/>
          </a:prstGeom>
        </p:spPr>
        <p:txBody>
          <a:bodyPr wrap="square">
            <a:spAutoFit/>
          </a:bodyPr>
          <a:lstStyle/>
          <a:p>
            <a:r>
              <a:rPr lang="en-US" b="1" dirty="0" smtClean="0">
                <a:solidFill>
                  <a:srgbClr val="0000FF"/>
                </a:solidFill>
                <a:latin typeface="Calibri,Bold"/>
              </a:rPr>
              <a:t>sandy.beder-miller@btg.com</a:t>
            </a:r>
            <a:endParaRPr lang="en-US" b="1" dirty="0">
              <a:solidFill>
                <a:srgbClr val="0000FF"/>
              </a:solidFill>
              <a:latin typeface="Calibri,Bold"/>
            </a:endParaRPr>
          </a:p>
        </p:txBody>
      </p:sp>
      <p:sp>
        <p:nvSpPr>
          <p:cNvPr id="3" name="Rectangle 2"/>
          <p:cNvSpPr/>
          <p:nvPr/>
        </p:nvSpPr>
        <p:spPr>
          <a:xfrm>
            <a:off x="6324600" y="1547650"/>
            <a:ext cx="2541080" cy="461665"/>
          </a:xfrm>
          <a:prstGeom prst="rect">
            <a:avLst/>
          </a:prstGeom>
        </p:spPr>
        <p:txBody>
          <a:bodyPr wrap="none">
            <a:spAutoFit/>
          </a:bodyPr>
          <a:lstStyle/>
          <a:p>
            <a:r>
              <a:rPr lang="en-US" b="1" dirty="0">
                <a:solidFill>
                  <a:srgbClr val="215A69"/>
                </a:solidFill>
                <a:latin typeface="Calibri,Bold"/>
              </a:rPr>
              <a:t>+1 678-488-8138</a:t>
            </a:r>
            <a:endParaRPr lang="en-US" dirty="0"/>
          </a:p>
        </p:txBody>
      </p:sp>
      <p:pic>
        <p:nvPicPr>
          <p:cNvPr id="4" name="Picture 3"/>
          <p:cNvPicPr>
            <a:picLocks noChangeAspect="1"/>
          </p:cNvPicPr>
          <p:nvPr/>
        </p:nvPicPr>
        <p:blipFill>
          <a:blip r:embed="rId2"/>
          <a:stretch>
            <a:fillRect/>
          </a:stretch>
        </p:blipFill>
        <p:spPr>
          <a:xfrm>
            <a:off x="2072564" y="3719489"/>
            <a:ext cx="4966223" cy="3686222"/>
          </a:xfrm>
          <a:prstGeom prst="rect">
            <a:avLst/>
          </a:prstGeom>
        </p:spPr>
      </p:pic>
      <p:sp>
        <p:nvSpPr>
          <p:cNvPr id="7" name="Rectangle 6"/>
          <p:cNvSpPr/>
          <p:nvPr/>
        </p:nvSpPr>
        <p:spPr>
          <a:xfrm>
            <a:off x="2667000" y="2107337"/>
            <a:ext cx="3657600" cy="461665"/>
          </a:xfrm>
          <a:prstGeom prst="rect">
            <a:avLst/>
          </a:prstGeom>
        </p:spPr>
        <p:txBody>
          <a:bodyPr wrap="square">
            <a:spAutoFit/>
          </a:bodyPr>
          <a:lstStyle/>
          <a:p>
            <a:r>
              <a:rPr lang="en-US" b="1" dirty="0" smtClean="0">
                <a:solidFill>
                  <a:srgbClr val="0000FF"/>
                </a:solidFill>
                <a:latin typeface="Calibri,Bold"/>
              </a:rPr>
              <a:t>rick.vanfleet@btg.com</a:t>
            </a:r>
            <a:endParaRPr lang="en-US" b="1" dirty="0">
              <a:solidFill>
                <a:srgbClr val="0000FF"/>
              </a:solidFill>
              <a:latin typeface="Calibri,Bold"/>
            </a:endParaRPr>
          </a:p>
        </p:txBody>
      </p:sp>
      <p:sp>
        <p:nvSpPr>
          <p:cNvPr id="8" name="Rectangle 7"/>
          <p:cNvSpPr/>
          <p:nvPr/>
        </p:nvSpPr>
        <p:spPr>
          <a:xfrm>
            <a:off x="6324600" y="2139043"/>
            <a:ext cx="2541080" cy="461665"/>
          </a:xfrm>
          <a:prstGeom prst="rect">
            <a:avLst/>
          </a:prstGeom>
        </p:spPr>
        <p:txBody>
          <a:bodyPr wrap="none">
            <a:spAutoFit/>
          </a:bodyPr>
          <a:lstStyle/>
          <a:p>
            <a:r>
              <a:rPr lang="en-US" b="1" dirty="0">
                <a:solidFill>
                  <a:srgbClr val="215A69"/>
                </a:solidFill>
                <a:latin typeface="Calibri,Bold"/>
              </a:rPr>
              <a:t>+1 </a:t>
            </a:r>
            <a:r>
              <a:rPr lang="en-US" b="1" dirty="0" smtClean="0">
                <a:solidFill>
                  <a:srgbClr val="215A69"/>
                </a:solidFill>
                <a:latin typeface="Calibri,Bold"/>
              </a:rPr>
              <a:t>602-316-6774</a:t>
            </a:r>
            <a:endParaRPr lang="en-US" dirty="0"/>
          </a:p>
        </p:txBody>
      </p:sp>
      <p:sp>
        <p:nvSpPr>
          <p:cNvPr id="9" name="Rectangle 8"/>
          <p:cNvSpPr/>
          <p:nvPr/>
        </p:nvSpPr>
        <p:spPr>
          <a:xfrm>
            <a:off x="609600" y="2665571"/>
            <a:ext cx="5715000" cy="461665"/>
          </a:xfrm>
          <a:prstGeom prst="rect">
            <a:avLst/>
          </a:prstGeom>
        </p:spPr>
        <p:txBody>
          <a:bodyPr wrap="square">
            <a:spAutoFit/>
          </a:bodyPr>
          <a:lstStyle/>
          <a:p>
            <a:r>
              <a:rPr lang="en-US" b="1" dirty="0" smtClean="0">
                <a:solidFill>
                  <a:srgbClr val="0000FF"/>
                </a:solidFill>
                <a:latin typeface="Calibri,Bold"/>
              </a:rPr>
              <a:t>brad.carlberg@bsc-engineering.com</a:t>
            </a:r>
            <a:endParaRPr lang="en-US" b="1" dirty="0">
              <a:solidFill>
                <a:srgbClr val="0000FF"/>
              </a:solidFill>
              <a:latin typeface="Calibri,Bold"/>
            </a:endParaRPr>
          </a:p>
        </p:txBody>
      </p:sp>
      <p:sp>
        <p:nvSpPr>
          <p:cNvPr id="10" name="Rectangle 9"/>
          <p:cNvSpPr/>
          <p:nvPr/>
        </p:nvSpPr>
        <p:spPr>
          <a:xfrm>
            <a:off x="6324600" y="2665571"/>
            <a:ext cx="2541080" cy="461665"/>
          </a:xfrm>
          <a:prstGeom prst="rect">
            <a:avLst/>
          </a:prstGeom>
        </p:spPr>
        <p:txBody>
          <a:bodyPr wrap="none">
            <a:spAutoFit/>
          </a:bodyPr>
          <a:lstStyle/>
          <a:p>
            <a:r>
              <a:rPr lang="en-US" b="1" dirty="0">
                <a:solidFill>
                  <a:srgbClr val="215A69"/>
                </a:solidFill>
                <a:latin typeface="Calibri,Bold"/>
              </a:rPr>
              <a:t>+1 </a:t>
            </a:r>
            <a:r>
              <a:rPr lang="en-US" b="1" dirty="0" smtClean="0">
                <a:solidFill>
                  <a:srgbClr val="215A69"/>
                </a:solidFill>
                <a:latin typeface="Calibri,Bold"/>
              </a:rPr>
              <a:t>251-454-1200</a:t>
            </a:r>
            <a:endParaRPr lang="en-US" dirty="0"/>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0722" y="5562600"/>
            <a:ext cx="308387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941380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85800"/>
            <a:ext cx="9448800" cy="533400"/>
          </a:xfrm>
        </p:spPr>
        <p:txBody>
          <a:bodyPr/>
          <a:lstStyle/>
          <a:p>
            <a:pPr eaLnBrk="1" hangingPunct="1"/>
            <a:r>
              <a:rPr lang="en-US" dirty="0">
                <a:latin typeface="+mn-lt"/>
                <a:ea typeface="Calibri" panose="020F0502020204030204" pitchFamily="34" charset="0"/>
                <a:cs typeface="Times New Roman" panose="02020603050405020304" pitchFamily="18" charset="0"/>
              </a:rPr>
              <a:t>Lignin is the “glue” that holds the wood chip together.</a:t>
            </a:r>
            <a:endParaRPr lang="en-US" altLang="en-US" dirty="0" smtClean="0">
              <a:latin typeface="+mn-lt"/>
            </a:endParaRPr>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6172200" cy="5181600"/>
          </a:xfrm>
          <a:prstGeom prst="rect">
            <a:avLst/>
          </a:prstGeom>
          <a:noFill/>
          <a:ln>
            <a:noFill/>
          </a:ln>
        </p:spPr>
      </p:pic>
    </p:spTree>
    <p:extLst>
      <p:ext uri="{BB962C8B-B14F-4D97-AF65-F5344CB8AC3E}">
        <p14:creationId xmlns:p14="http://schemas.microsoft.com/office/powerpoint/2010/main" val="1556855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85800"/>
            <a:ext cx="9448800" cy="533400"/>
          </a:xfrm>
        </p:spPr>
        <p:txBody>
          <a:bodyPr/>
          <a:lstStyle/>
          <a:p>
            <a:pPr eaLnBrk="1" hangingPunct="1"/>
            <a:r>
              <a:rPr lang="en-US" altLang="en-US" dirty="0">
                <a:latin typeface="+mn-lt"/>
              </a:rPr>
              <a:t>Example of MultiPoint Kappa Analyzer</a:t>
            </a:r>
            <a:endParaRPr lang="en-US" altLang="en-US" dirty="0" smtClean="0">
              <a:latin typeface="+mn-lt"/>
            </a:endParaRPr>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21825"/>
            <a:ext cx="5562600" cy="5791200"/>
          </a:xfrm>
          <a:prstGeom prst="rect">
            <a:avLst/>
          </a:prstGeom>
          <a:noFill/>
          <a:ln>
            <a:noFill/>
          </a:ln>
        </p:spPr>
      </p:pic>
    </p:spTree>
    <p:extLst>
      <p:ext uri="{BB962C8B-B14F-4D97-AF65-F5344CB8AC3E}">
        <p14:creationId xmlns:p14="http://schemas.microsoft.com/office/powerpoint/2010/main" val="139399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85800"/>
            <a:ext cx="9448800" cy="533400"/>
          </a:xfrm>
        </p:spPr>
        <p:txBody>
          <a:bodyPr/>
          <a:lstStyle/>
          <a:p>
            <a:pPr eaLnBrk="1" hangingPunct="1"/>
            <a:r>
              <a:rPr lang="en-US" altLang="en-US" dirty="0">
                <a:latin typeface="+mn-lt"/>
              </a:rPr>
              <a:t>Variability Associated with the Kappa Number</a:t>
            </a:r>
            <a:endParaRPr lang="en-US" altLang="en-US" dirty="0" smtClean="0">
              <a:latin typeface="+mn-lt"/>
            </a:endParaRPr>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6369"/>
            <a:ext cx="6629400" cy="5638800"/>
          </a:xfrm>
          <a:prstGeom prst="rect">
            <a:avLst/>
          </a:prstGeom>
          <a:noFill/>
          <a:ln>
            <a:noFill/>
          </a:ln>
        </p:spPr>
      </p:pic>
    </p:spTree>
    <p:extLst>
      <p:ext uri="{BB962C8B-B14F-4D97-AF65-F5344CB8AC3E}">
        <p14:creationId xmlns:p14="http://schemas.microsoft.com/office/powerpoint/2010/main" val="320453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dirty="0" smtClean="0"/>
              <a:t>What are we measuring today??</a:t>
            </a:r>
            <a:endParaRPr lang="en-US" altLang="en-US" dirty="0" smtClean="0"/>
          </a:p>
        </p:txBody>
      </p:sp>
      <p:sp>
        <p:nvSpPr>
          <p:cNvPr id="10" name="TextBox 5"/>
          <p:cNvSpPr txBox="1">
            <a:spLocks noChangeArrowheads="1"/>
          </p:cNvSpPr>
          <p:nvPr/>
        </p:nvSpPr>
        <p:spPr bwMode="auto">
          <a:xfrm>
            <a:off x="76200" y="2292827"/>
            <a:ext cx="2346960" cy="837152"/>
          </a:xfrm>
          <a:prstGeom prst="rect">
            <a:avLst/>
          </a:prstGeom>
          <a:solidFill>
            <a:schemeClr val="accent2">
              <a:lumMod val="20000"/>
              <a:lumOff val="80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O2 Delignified Pulp</a:t>
            </a:r>
          </a:p>
        </p:txBody>
      </p:sp>
      <p:sp>
        <p:nvSpPr>
          <p:cNvPr id="11" name="TextBox 12"/>
          <p:cNvSpPr txBox="1">
            <a:spLocks noChangeArrowheads="1"/>
          </p:cNvSpPr>
          <p:nvPr/>
        </p:nvSpPr>
        <p:spPr bwMode="auto">
          <a:xfrm>
            <a:off x="2590800" y="2799239"/>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Black</a:t>
            </a:r>
          </a:p>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Liquor</a:t>
            </a:r>
          </a:p>
        </p:txBody>
      </p:sp>
      <p:sp>
        <p:nvSpPr>
          <p:cNvPr id="12" name="TextBox 13"/>
          <p:cNvSpPr txBox="1">
            <a:spLocks noChangeArrowheads="1"/>
          </p:cNvSpPr>
          <p:nvPr/>
        </p:nvSpPr>
        <p:spPr bwMode="auto">
          <a:xfrm>
            <a:off x="2590800" y="1714818"/>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Unbleached Fibers</a:t>
            </a:r>
          </a:p>
        </p:txBody>
      </p:sp>
      <p:sp>
        <p:nvSpPr>
          <p:cNvPr id="13" name="TextBox 14"/>
          <p:cNvSpPr txBox="1">
            <a:spLocks noChangeArrowheads="1"/>
          </p:cNvSpPr>
          <p:nvPr/>
        </p:nvSpPr>
        <p:spPr bwMode="auto">
          <a:xfrm>
            <a:off x="5105400" y="2760822"/>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Dissolved</a:t>
            </a:r>
          </a:p>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Lignin</a:t>
            </a:r>
          </a:p>
        </p:txBody>
      </p:sp>
      <p:sp>
        <p:nvSpPr>
          <p:cNvPr id="14" name="TextBox 15"/>
          <p:cNvSpPr txBox="1">
            <a:spLocks noChangeArrowheads="1"/>
          </p:cNvSpPr>
          <p:nvPr/>
        </p:nvSpPr>
        <p:spPr bwMode="auto">
          <a:xfrm>
            <a:off x="5105400" y="1676400"/>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Fiber Bound</a:t>
            </a:r>
          </a:p>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Lignin</a:t>
            </a:r>
          </a:p>
        </p:txBody>
      </p:sp>
      <p:sp>
        <p:nvSpPr>
          <p:cNvPr id="8" name="TextBox 7"/>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136762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True Measurement of Lignin in Filtrate</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886200"/>
            <a:ext cx="3422650" cy="326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4009390" y="4661535"/>
            <a:ext cx="613283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spcBef>
                <a:spcPct val="0"/>
              </a:spcBef>
              <a:buFontTx/>
              <a:buNone/>
            </a:pPr>
            <a:r>
              <a:rPr lang="en-US" altLang="en-US" sz="2640" b="1" dirty="0" err="1">
                <a:solidFill>
                  <a:schemeClr val="tx1"/>
                </a:solidFill>
                <a:latin typeface="Calibri,Bold"/>
              </a:rPr>
              <a:t>PaperWeek</a:t>
            </a:r>
            <a:r>
              <a:rPr lang="en-US" altLang="en-US" sz="2640" b="1" dirty="0">
                <a:solidFill>
                  <a:schemeClr val="tx1"/>
                </a:solidFill>
                <a:latin typeface="Calibri,Bold"/>
              </a:rPr>
              <a:t> 2014 “Is Conductivity the</a:t>
            </a:r>
          </a:p>
          <a:p>
            <a:pPr>
              <a:spcBef>
                <a:spcPct val="0"/>
              </a:spcBef>
              <a:buFontTx/>
              <a:buNone/>
            </a:pPr>
            <a:r>
              <a:rPr lang="en-US" altLang="en-US" sz="2640" b="1" dirty="0">
                <a:solidFill>
                  <a:schemeClr val="tx1"/>
                </a:solidFill>
                <a:latin typeface="Calibri,Bold"/>
              </a:rPr>
              <a:t>Best Measurement of Carryover?”</a:t>
            </a:r>
          </a:p>
          <a:p>
            <a:pPr>
              <a:spcBef>
                <a:spcPct val="0"/>
              </a:spcBef>
              <a:buFontTx/>
              <a:buNone/>
            </a:pPr>
            <a:r>
              <a:rPr lang="en-US" altLang="en-US" sz="2640" b="1" dirty="0" err="1">
                <a:solidFill>
                  <a:schemeClr val="tx1"/>
                </a:solidFill>
                <a:latin typeface="Calibri,Bold"/>
              </a:rPr>
              <a:t>Andersson</a:t>
            </a:r>
            <a:r>
              <a:rPr lang="en-US" altLang="en-US" sz="2640" b="1" dirty="0">
                <a:solidFill>
                  <a:schemeClr val="tx1"/>
                </a:solidFill>
                <a:latin typeface="Calibri,Bold"/>
              </a:rPr>
              <a:t> et al</a:t>
            </a:r>
            <a:endParaRPr lang="en-US" altLang="en-US" sz="2640" dirty="0">
              <a:solidFill>
                <a:schemeClr val="tx1"/>
              </a:solidFill>
              <a:latin typeface="Times" panose="02020603050405020304" pitchFamily="18" charset="0"/>
            </a:endParaRPr>
          </a:p>
        </p:txBody>
      </p:sp>
      <p:sp>
        <p:nvSpPr>
          <p:cNvPr id="9226" name="TextBox 16"/>
          <p:cNvSpPr txBox="1">
            <a:spLocks noChangeArrowheads="1"/>
          </p:cNvSpPr>
          <p:nvPr/>
        </p:nvSpPr>
        <p:spPr bwMode="auto">
          <a:xfrm>
            <a:off x="7627620" y="2774363"/>
            <a:ext cx="2346960" cy="83715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DLT</a:t>
            </a:r>
          </a:p>
          <a:p>
            <a:pPr algn="ctr">
              <a:spcBef>
                <a:spcPct val="0"/>
              </a:spcBef>
              <a:buFontTx/>
              <a:buNone/>
            </a:pPr>
            <a:endParaRPr lang="en-US" altLang="en-US" sz="2420">
              <a:solidFill>
                <a:schemeClr val="bg1"/>
              </a:solidFill>
              <a:latin typeface="Arial Bold" panose="020B0704020202020204" pitchFamily="34" charset="0"/>
              <a:cs typeface="Arial Bold" panose="020B0704020202020204" pitchFamily="34" charset="0"/>
            </a:endParaRPr>
          </a:p>
        </p:txBody>
      </p:sp>
      <p:sp>
        <p:nvSpPr>
          <p:cNvPr id="9227" name="TextBox 17"/>
          <p:cNvSpPr txBox="1">
            <a:spLocks noChangeArrowheads="1"/>
          </p:cNvSpPr>
          <p:nvPr/>
        </p:nvSpPr>
        <p:spPr bwMode="auto">
          <a:xfrm>
            <a:off x="7627620" y="1690814"/>
            <a:ext cx="2346960" cy="837152"/>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Kappa Analyzer</a:t>
            </a:r>
          </a:p>
        </p:txBody>
      </p:sp>
      <p:sp>
        <p:nvSpPr>
          <p:cNvPr id="14" name="TextBox 5"/>
          <p:cNvSpPr txBox="1">
            <a:spLocks noChangeArrowheads="1"/>
          </p:cNvSpPr>
          <p:nvPr/>
        </p:nvSpPr>
        <p:spPr bwMode="auto">
          <a:xfrm>
            <a:off x="76200" y="2292827"/>
            <a:ext cx="2346960" cy="837152"/>
          </a:xfrm>
          <a:prstGeom prst="rect">
            <a:avLst/>
          </a:prstGeom>
          <a:solidFill>
            <a:schemeClr val="accent2">
              <a:lumMod val="20000"/>
              <a:lumOff val="80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dirty="0">
                <a:solidFill>
                  <a:schemeClr val="bg1"/>
                </a:solidFill>
                <a:latin typeface="Arial Bold" panose="020B0704020202020204" pitchFamily="34" charset="0"/>
                <a:cs typeface="Arial Bold" panose="020B0704020202020204" pitchFamily="34" charset="0"/>
              </a:rPr>
              <a:t>O2 Delignified Pulp</a:t>
            </a:r>
          </a:p>
        </p:txBody>
      </p:sp>
      <p:sp>
        <p:nvSpPr>
          <p:cNvPr id="15" name="TextBox 12"/>
          <p:cNvSpPr txBox="1">
            <a:spLocks noChangeArrowheads="1"/>
          </p:cNvSpPr>
          <p:nvPr/>
        </p:nvSpPr>
        <p:spPr bwMode="auto">
          <a:xfrm>
            <a:off x="2590800" y="2799239"/>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Black</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Liquor</a:t>
            </a:r>
          </a:p>
        </p:txBody>
      </p:sp>
      <p:sp>
        <p:nvSpPr>
          <p:cNvPr id="16" name="TextBox 13"/>
          <p:cNvSpPr txBox="1">
            <a:spLocks noChangeArrowheads="1"/>
          </p:cNvSpPr>
          <p:nvPr/>
        </p:nvSpPr>
        <p:spPr bwMode="auto">
          <a:xfrm>
            <a:off x="2590800" y="1714818"/>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Unbleached Fibers</a:t>
            </a:r>
          </a:p>
        </p:txBody>
      </p:sp>
      <p:sp>
        <p:nvSpPr>
          <p:cNvPr id="17" name="TextBox 14"/>
          <p:cNvSpPr txBox="1">
            <a:spLocks noChangeArrowheads="1"/>
          </p:cNvSpPr>
          <p:nvPr/>
        </p:nvSpPr>
        <p:spPr bwMode="auto">
          <a:xfrm>
            <a:off x="5105400" y="2760822"/>
            <a:ext cx="2346960" cy="837152"/>
          </a:xfrm>
          <a:prstGeom prst="rect">
            <a:avLst/>
          </a:prstGeom>
          <a:solidFill>
            <a:schemeClr val="accent1">
              <a:lumMod val="75000"/>
            </a:schemeClr>
          </a:solidFill>
          <a:ln>
            <a:noFill/>
          </a:ln>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Dissolved</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Lignin</a:t>
            </a:r>
          </a:p>
        </p:txBody>
      </p:sp>
      <p:sp>
        <p:nvSpPr>
          <p:cNvPr id="18" name="TextBox 15"/>
          <p:cNvSpPr txBox="1">
            <a:spLocks noChangeArrowheads="1"/>
          </p:cNvSpPr>
          <p:nvPr/>
        </p:nvSpPr>
        <p:spPr bwMode="auto">
          <a:xfrm>
            <a:off x="5105400" y="1676400"/>
            <a:ext cx="2346960" cy="837152"/>
          </a:xfrm>
          <a:prstGeom prst="rect">
            <a:avLst/>
          </a:prstGeom>
          <a:solidFill>
            <a:srgbClr val="003E7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Fiber Bound</a:t>
            </a:r>
          </a:p>
          <a:p>
            <a:pPr algn="ctr">
              <a:spcBef>
                <a:spcPct val="0"/>
              </a:spcBef>
              <a:buFontTx/>
              <a:buNone/>
            </a:pPr>
            <a:r>
              <a:rPr lang="en-US" altLang="en-US" sz="2420">
                <a:solidFill>
                  <a:schemeClr val="bg1"/>
                </a:solidFill>
                <a:latin typeface="Arial Bold" panose="020B0704020202020204" pitchFamily="34" charset="0"/>
                <a:cs typeface="Arial Bold" panose="020B0704020202020204" pitchFamily="34" charset="0"/>
              </a:rPr>
              <a:t>Lignin</a:t>
            </a:r>
          </a:p>
        </p:txBody>
      </p:sp>
      <p:sp>
        <p:nvSpPr>
          <p:cNvPr id="12" name="TextBox 11"/>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00281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1488" y="306387"/>
            <a:ext cx="8549640" cy="1257300"/>
          </a:xfrm>
        </p:spPr>
        <p:txBody>
          <a:bodyPr/>
          <a:lstStyle/>
          <a:p>
            <a:pPr eaLnBrk="1" hangingPunct="1"/>
            <a:r>
              <a:rPr lang="en-US" altLang="en-US" smtClean="0"/>
              <a:t>Why do we measure fiber lignin?</a:t>
            </a:r>
          </a:p>
        </p:txBody>
      </p:sp>
      <p:sp>
        <p:nvSpPr>
          <p:cNvPr id="5" name="Content Placeholder 2"/>
          <p:cNvSpPr txBox="1">
            <a:spLocks/>
          </p:cNvSpPr>
          <p:nvPr/>
        </p:nvSpPr>
        <p:spPr bwMode="white">
          <a:xfrm>
            <a:off x="586740" y="1958340"/>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lnSpc>
                <a:spcPts val="2800"/>
              </a:lnSpc>
              <a:spcBef>
                <a:spcPts val="1800"/>
              </a:spcBef>
              <a:spcAft>
                <a:spcPts val="0"/>
              </a:spcAft>
              <a:buChar char="•"/>
              <a:defRPr sz="2400" baseline="0">
                <a:solidFill>
                  <a:srgbClr val="003E74"/>
                </a:solidFill>
                <a:latin typeface="Arial" pitchFamily="34" charset="0"/>
                <a:ea typeface="+mn-ea"/>
                <a:cs typeface="+mn-cs"/>
              </a:defRPr>
            </a:lvl1pPr>
            <a:lvl2pPr marL="742950" indent="-285750" algn="l" rtl="0" eaLnBrk="0" fontAlgn="base" hangingPunct="0">
              <a:lnSpc>
                <a:spcPts val="2400"/>
              </a:lnSpc>
              <a:spcBef>
                <a:spcPts val="300"/>
              </a:spcBef>
              <a:spcAft>
                <a:spcPct val="0"/>
              </a:spcAft>
              <a:buChar char="–"/>
              <a:defRPr sz="2000" baseline="0">
                <a:solidFill>
                  <a:srgbClr val="003E74"/>
                </a:solidFill>
                <a:latin typeface="Arial" pitchFamily="34" charset="0"/>
              </a:defRPr>
            </a:lvl2pPr>
            <a:lvl3pPr marL="1143000" indent="-228600" algn="l" rtl="0" eaLnBrk="0" fontAlgn="base" hangingPunct="0">
              <a:spcBef>
                <a:spcPct val="20000"/>
              </a:spcBef>
              <a:spcAft>
                <a:spcPct val="0"/>
              </a:spcAft>
              <a:buChar char="–"/>
              <a:defRPr baseline="0">
                <a:solidFill>
                  <a:srgbClr val="003E74"/>
                </a:solidFill>
                <a:latin typeface="+mn-lt"/>
              </a:defRPr>
            </a:lvl3pPr>
            <a:lvl4pPr marL="1600200" indent="-228600" algn="l" rtl="0" eaLnBrk="0" fontAlgn="base" hangingPunct="0">
              <a:spcBef>
                <a:spcPct val="20000"/>
              </a:spcBef>
              <a:spcAft>
                <a:spcPct val="0"/>
              </a:spcAft>
              <a:buChar char="–"/>
              <a:defRPr sz="1600">
                <a:solidFill>
                  <a:srgbClr val="003E74"/>
                </a:solidFill>
                <a:latin typeface="+mn-lt"/>
              </a:defRPr>
            </a:lvl4pPr>
            <a:lvl5pPr marL="2057400" indent="-228600" algn="l" rtl="0" eaLnBrk="0" fontAlgn="base" hangingPunct="0">
              <a:spcBef>
                <a:spcPct val="20000"/>
              </a:spcBef>
              <a:spcAft>
                <a:spcPct val="0"/>
              </a:spcAft>
              <a:buChar char="–"/>
              <a:defRPr sz="1400">
                <a:solidFill>
                  <a:srgbClr val="003E74"/>
                </a:solidFill>
                <a:latin typeface="+mn-lt"/>
              </a:defRPr>
            </a:lvl5pPr>
            <a:lvl6pPr marL="2514600" indent="-228600" algn="l" rtl="0" eaLnBrk="1" fontAlgn="base" hangingPunct="1">
              <a:spcBef>
                <a:spcPct val="20000"/>
              </a:spcBef>
              <a:spcAft>
                <a:spcPct val="0"/>
              </a:spcAft>
              <a:buChar char="–"/>
              <a:defRPr sz="1400">
                <a:solidFill>
                  <a:schemeClr val="bg1"/>
                </a:solidFill>
                <a:latin typeface="+mn-lt"/>
              </a:defRPr>
            </a:lvl6pPr>
            <a:lvl7pPr marL="2971800" indent="-228600" algn="l" rtl="0" eaLnBrk="1" fontAlgn="base" hangingPunct="1">
              <a:spcBef>
                <a:spcPct val="20000"/>
              </a:spcBef>
              <a:spcAft>
                <a:spcPct val="0"/>
              </a:spcAft>
              <a:buChar char="–"/>
              <a:defRPr sz="1400">
                <a:solidFill>
                  <a:schemeClr val="bg1"/>
                </a:solidFill>
                <a:latin typeface="+mn-lt"/>
              </a:defRPr>
            </a:lvl7pPr>
            <a:lvl8pPr marL="3429000" indent="-228600" algn="l" rtl="0" eaLnBrk="1" fontAlgn="base" hangingPunct="1">
              <a:spcBef>
                <a:spcPct val="20000"/>
              </a:spcBef>
              <a:spcAft>
                <a:spcPct val="0"/>
              </a:spcAft>
              <a:buChar char="–"/>
              <a:defRPr sz="1400">
                <a:solidFill>
                  <a:schemeClr val="bg1"/>
                </a:solidFill>
                <a:latin typeface="+mn-lt"/>
              </a:defRPr>
            </a:lvl8pPr>
            <a:lvl9pPr marL="3886200" indent="-228600" algn="l" rtl="0" eaLnBrk="1" fontAlgn="base" hangingPunct="1">
              <a:spcBef>
                <a:spcPct val="20000"/>
              </a:spcBef>
              <a:spcAft>
                <a:spcPct val="0"/>
              </a:spcAft>
              <a:buChar char="–"/>
              <a:defRPr sz="1400">
                <a:solidFill>
                  <a:schemeClr val="bg1"/>
                </a:solidFill>
                <a:latin typeface="+mn-lt"/>
              </a:defRPr>
            </a:lvl9pPr>
          </a:lstStyle>
          <a:p>
            <a:pPr>
              <a:defRPr/>
            </a:pPr>
            <a:r>
              <a:rPr lang="en-US" sz="2640" b="1" kern="0" dirty="0"/>
              <a:t>Digester Control</a:t>
            </a:r>
            <a:endParaRPr lang="en-US" altLang="en-US" sz="2640" kern="0" dirty="0">
              <a:solidFill>
                <a:srgbClr val="666666"/>
              </a:solidFill>
            </a:endParaRPr>
          </a:p>
        </p:txBody>
      </p:sp>
      <p:sp>
        <p:nvSpPr>
          <p:cNvPr id="10244" name="Content Placeholder 2"/>
          <p:cNvSpPr txBox="1">
            <a:spLocks/>
          </p:cNvSpPr>
          <p:nvPr/>
        </p:nvSpPr>
        <p:spPr bwMode="white">
          <a:xfrm>
            <a:off x="1023303" y="2539842"/>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buNone/>
            </a:pPr>
            <a:r>
              <a:rPr lang="en-US" altLang="en-US" sz="2640"/>
              <a:t>– Increase yield by cooking to a higher kappa</a:t>
            </a:r>
          </a:p>
        </p:txBody>
      </p:sp>
      <p:sp>
        <p:nvSpPr>
          <p:cNvPr id="10245" name="Content Placeholder 2"/>
          <p:cNvSpPr txBox="1">
            <a:spLocks/>
          </p:cNvSpPr>
          <p:nvPr/>
        </p:nvSpPr>
        <p:spPr bwMode="white">
          <a:xfrm>
            <a:off x="621665" y="3137059"/>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pPr>
            <a:r>
              <a:rPr lang="en-US" altLang="en-US" sz="2640" b="1"/>
              <a:t>Oxygen Delignification Control</a:t>
            </a:r>
          </a:p>
        </p:txBody>
      </p:sp>
      <p:sp>
        <p:nvSpPr>
          <p:cNvPr id="10246" name="Content Placeholder 2"/>
          <p:cNvSpPr txBox="1">
            <a:spLocks/>
          </p:cNvSpPr>
          <p:nvPr/>
        </p:nvSpPr>
        <p:spPr bwMode="white">
          <a:xfrm>
            <a:off x="1058228" y="3718560"/>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buNone/>
            </a:pPr>
            <a:r>
              <a:rPr lang="en-US" altLang="en-US" sz="2640"/>
              <a:t>– Make our target</a:t>
            </a:r>
          </a:p>
        </p:txBody>
      </p:sp>
      <p:sp>
        <p:nvSpPr>
          <p:cNvPr id="10247" name="Content Placeholder 2"/>
          <p:cNvSpPr txBox="1">
            <a:spLocks/>
          </p:cNvSpPr>
          <p:nvPr/>
        </p:nvSpPr>
        <p:spPr bwMode="white">
          <a:xfrm>
            <a:off x="621665" y="4310539"/>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pPr>
            <a:r>
              <a:rPr lang="en-US" altLang="en-US" sz="2640" b="1"/>
              <a:t>Bleach Plant</a:t>
            </a:r>
            <a:endParaRPr lang="en-US" altLang="en-US" sz="2640">
              <a:solidFill>
                <a:srgbClr val="666666"/>
              </a:solidFill>
            </a:endParaRPr>
          </a:p>
        </p:txBody>
      </p:sp>
      <p:sp>
        <p:nvSpPr>
          <p:cNvPr id="10248" name="Content Placeholder 2"/>
          <p:cNvSpPr txBox="1">
            <a:spLocks/>
          </p:cNvSpPr>
          <p:nvPr/>
        </p:nvSpPr>
        <p:spPr bwMode="white">
          <a:xfrm>
            <a:off x="1058228" y="4892040"/>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buNone/>
            </a:pPr>
            <a:r>
              <a:rPr lang="en-US" altLang="en-US" sz="2640"/>
              <a:t>– Measure carry over</a:t>
            </a:r>
          </a:p>
        </p:txBody>
      </p:sp>
      <p:sp>
        <p:nvSpPr>
          <p:cNvPr id="10249" name="Content Placeholder 2"/>
          <p:cNvSpPr txBox="1">
            <a:spLocks/>
          </p:cNvSpPr>
          <p:nvPr/>
        </p:nvSpPr>
        <p:spPr bwMode="white">
          <a:xfrm>
            <a:off x="1058228" y="5478780"/>
            <a:ext cx="9083993" cy="58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rgbClr val="003E74"/>
                </a:solidFill>
                <a:latin typeface="Arial" panose="020B0604020202020204" pitchFamily="34" charset="0"/>
              </a:defRPr>
            </a:lvl1pPr>
            <a:lvl2pPr marL="742950" indent="-285750">
              <a:spcBef>
                <a:spcPct val="20000"/>
              </a:spcBef>
              <a:buChar char="–"/>
              <a:defRPr sz="2000">
                <a:solidFill>
                  <a:srgbClr val="003E74"/>
                </a:solidFill>
                <a:latin typeface="Arial" panose="020B0604020202020204" pitchFamily="34" charset="0"/>
              </a:defRPr>
            </a:lvl2pPr>
            <a:lvl3pPr marL="1143000" indent="-228600">
              <a:spcBef>
                <a:spcPct val="20000"/>
              </a:spcBef>
              <a:buChar char="–"/>
              <a:defRPr>
                <a:solidFill>
                  <a:srgbClr val="003E74"/>
                </a:solidFill>
                <a:latin typeface="Arial" panose="020B0604020202020204" pitchFamily="34" charset="0"/>
              </a:defRPr>
            </a:lvl3pPr>
            <a:lvl4pPr marL="1600200" indent="-228600">
              <a:spcBef>
                <a:spcPct val="20000"/>
              </a:spcBef>
              <a:buChar char="–"/>
              <a:defRPr sz="1600">
                <a:solidFill>
                  <a:srgbClr val="003E74"/>
                </a:solidFill>
                <a:latin typeface="Arial" panose="020B0604020202020204" pitchFamily="34" charset="0"/>
              </a:defRPr>
            </a:lvl4pPr>
            <a:lvl5pPr marL="2057400" indent="-228600">
              <a:spcBef>
                <a:spcPct val="20000"/>
              </a:spcBef>
              <a:buChar char="–"/>
              <a:defRPr sz="1400">
                <a:solidFill>
                  <a:srgbClr val="003E74"/>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E74"/>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E74"/>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E74"/>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E74"/>
                </a:solidFill>
                <a:latin typeface="Arial" panose="020B0604020202020204" pitchFamily="34" charset="0"/>
              </a:defRPr>
            </a:lvl9pPr>
          </a:lstStyle>
          <a:p>
            <a:pPr>
              <a:lnSpc>
                <a:spcPts val="3080"/>
              </a:lnSpc>
              <a:spcBef>
                <a:spcPts val="1980"/>
              </a:spcBef>
              <a:buNone/>
            </a:pPr>
            <a:r>
              <a:rPr lang="en-US" altLang="en-US" sz="2640"/>
              <a:t>– Control Chemical Dosage in the D0 stage</a:t>
            </a:r>
            <a:endParaRPr lang="en-US" altLang="en-US" sz="2640">
              <a:solidFill>
                <a:srgbClr val="666666"/>
              </a:solidFill>
            </a:endParaRPr>
          </a:p>
        </p:txBody>
      </p:sp>
      <p:sp>
        <p:nvSpPr>
          <p:cNvPr id="10" name="TextBox 9"/>
          <p:cNvSpPr txBox="1"/>
          <p:nvPr/>
        </p:nvSpPr>
        <p:spPr>
          <a:xfrm>
            <a:off x="0" y="7187625"/>
            <a:ext cx="2233678" cy="584775"/>
          </a:xfrm>
          <a:prstGeom prst="rect">
            <a:avLst/>
          </a:prstGeom>
          <a:noFill/>
        </p:spPr>
        <p:txBody>
          <a:bodyPr wrap="square" rtlCol="0">
            <a:spAutoFit/>
          </a:bodyPr>
          <a:lstStyle/>
          <a:p>
            <a:r>
              <a:rPr lang="en-US" sz="1200" dirty="0" smtClean="0">
                <a:latin typeface="Arial Bold" panose="020B0704020202020204" pitchFamily="34" charset="0"/>
                <a:cs typeface="Arial Bold" panose="020B0704020202020204" pitchFamily="34" charset="0"/>
              </a:rPr>
              <a:t>Process Control &amp; Safety</a:t>
            </a:r>
          </a:p>
          <a:p>
            <a:r>
              <a:rPr lang="en-US" sz="800" dirty="0" smtClean="0">
                <a:solidFill>
                  <a:schemeClr val="accent2"/>
                </a:solidFill>
                <a:latin typeface="+mn-lt"/>
                <a:cs typeface="Arial Bold" panose="020B0704020202020204" pitchFamily="34" charset="0"/>
              </a:rPr>
              <a:t>Symposium </a:t>
            </a:r>
            <a:r>
              <a:rPr lang="en-US" sz="800" b="1" dirty="0" smtClean="0">
                <a:solidFill>
                  <a:schemeClr val="accent6">
                    <a:lumMod val="40000"/>
                    <a:lumOff val="60000"/>
                  </a:schemeClr>
                </a:solidFill>
                <a:latin typeface="+mn-lt"/>
                <a:cs typeface="Arial Bold" panose="020B0704020202020204" pitchFamily="34" charset="0"/>
              </a:rPr>
              <a:t>2015</a:t>
            </a:r>
            <a:endParaRPr lang="en-US" sz="800" b="1" dirty="0">
              <a:solidFill>
                <a:schemeClr val="accent6">
                  <a:lumMod val="40000"/>
                  <a:lumOff val="60000"/>
                </a:schemeClr>
              </a:solidFill>
              <a:latin typeface="+mn-lt"/>
              <a:cs typeface="Arial Bold" panose="020B0704020202020204" pitchFamily="34" charset="0"/>
            </a:endParaRPr>
          </a:p>
          <a:p>
            <a:r>
              <a:rPr lang="en-US" sz="600" dirty="0" smtClean="0">
                <a:latin typeface="Arial Bold" panose="020B0704020202020204" pitchFamily="34" charset="0"/>
                <a:cs typeface="Arial Bold" panose="020B0704020202020204" pitchFamily="34" charset="0"/>
              </a:rPr>
              <a:t>9-12 November</a:t>
            </a:r>
          </a:p>
          <a:p>
            <a:r>
              <a:rPr lang="en-US" sz="600" dirty="0" smtClean="0">
                <a:latin typeface="Arial Bold" panose="020B0704020202020204" pitchFamily="34" charset="0"/>
                <a:cs typeface="Arial Bold" panose="020B0704020202020204" pitchFamily="34" charset="0"/>
              </a:rPr>
              <a:t>Houston, Texas USA</a:t>
            </a:r>
            <a:endParaRPr lang="en-US" sz="600" dirty="0">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46115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MAC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32323"/>
      </a:dk2>
      <a:lt2>
        <a:srgbClr val="333333"/>
      </a:lt2>
      <a:accent1>
        <a:srgbClr val="CECECE"/>
      </a:accent1>
      <a:accent2>
        <a:srgbClr val="474747"/>
      </a:accent2>
      <a:accent3>
        <a:srgbClr val="FFFFFF"/>
      </a:accent3>
      <a:accent4>
        <a:srgbClr val="000000"/>
      </a:accent4>
      <a:accent5>
        <a:srgbClr val="E3E3E3"/>
      </a:accent5>
      <a:accent6>
        <a:srgbClr val="3F3F3F"/>
      </a:accent6>
      <a:hlink>
        <a:srgbClr val="676767"/>
      </a:hlink>
      <a:folHlink>
        <a:srgbClr val="DADA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PPT Template</Template>
  <TotalTime>9507</TotalTime>
  <Pages>16</Pages>
  <Words>5664</Words>
  <Application>Microsoft Office PowerPoint</Application>
  <PresentationFormat>Custom</PresentationFormat>
  <Paragraphs>513</Paragraphs>
  <Slides>32</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Arial Bold</vt:lpstr>
      <vt:lpstr>Calibri</vt:lpstr>
      <vt:lpstr>Calibri,Bold</vt:lpstr>
      <vt:lpstr>Times</vt:lpstr>
      <vt:lpstr>Times New Roman</vt:lpstr>
      <vt:lpstr>OMAC_Blue</vt:lpstr>
      <vt:lpstr>Optimizing Your Process Through Lignin Management</vt:lpstr>
      <vt:lpstr>Presenter: Brad S. Carlberg, P.E., CSE</vt:lpstr>
      <vt:lpstr>Authors: Sandy Beder-Miller &amp; Rick Van Fleet</vt:lpstr>
      <vt:lpstr>Lignin is the “glue” that holds the wood chip together.</vt:lpstr>
      <vt:lpstr>Example of MultiPoint Kappa Analyzer</vt:lpstr>
      <vt:lpstr>Variability Associated with the Kappa Number</vt:lpstr>
      <vt:lpstr>What are we measuring today??</vt:lpstr>
      <vt:lpstr>True Measurement of Lignin in Filtrate</vt:lpstr>
      <vt:lpstr>Why do we measure fiber lignin?</vt:lpstr>
      <vt:lpstr>Measuring Fiber Lignin</vt:lpstr>
      <vt:lpstr>Kappa Analyzer</vt:lpstr>
      <vt:lpstr>Multi-Point Kappa Analyzer: Total Cost of Ownership</vt:lpstr>
      <vt:lpstr>PowerPoint Presentation</vt:lpstr>
      <vt:lpstr>Installation of Single Point Kappa Analyzer</vt:lpstr>
      <vt:lpstr>Pulping Control Benefits</vt:lpstr>
      <vt:lpstr>PowerPoint Presentation</vt:lpstr>
      <vt:lpstr>Kappa Shift Increases Yield:</vt:lpstr>
      <vt:lpstr>Less Manipulation of Alkali to Wood Ratio</vt:lpstr>
      <vt:lpstr>Benefits of Automated Testing Seen By Green Bay Packaging Morrilton</vt:lpstr>
      <vt:lpstr>How can we measure everything in the pulp suspension???</vt:lpstr>
      <vt:lpstr>Bleach Load Measurement</vt:lpstr>
      <vt:lpstr>Bleach Load Transmitter</vt:lpstr>
      <vt:lpstr>How to Measure Bleach Load:</vt:lpstr>
      <vt:lpstr>Suggested Sensor Placement for Control Strategy at D100</vt:lpstr>
      <vt:lpstr>Bleach Load Calibration at Feed to Bleach</vt:lpstr>
      <vt:lpstr>Using Bleach Load In Existing D100 Control USA Mid West Mill</vt:lpstr>
      <vt:lpstr>Reduce Chlorine Dioxide Using Bleach Load in Control</vt:lpstr>
      <vt:lpstr>Bleach Load Calibration Post Extraction</vt:lpstr>
      <vt:lpstr>Filtrate Contribution to Total Bleach Load</vt:lpstr>
      <vt:lpstr>Filtrate Contribution to Total Bleach Load</vt:lpstr>
      <vt:lpstr>Conclusions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(9)</dc:title>
  <dc:subject>ISA Training</dc:subject>
  <dc:creator>ISA</dc:creator>
  <dc:description>This file is used to create slides for ISA training courses.</dc:description>
  <cp:lastModifiedBy>brad carlberg</cp:lastModifiedBy>
  <cp:revision>551</cp:revision>
  <cp:lastPrinted>2015-03-26T15:34:38Z</cp:lastPrinted>
  <dcterms:created xsi:type="dcterms:W3CDTF">1997-11-18T10:30:32Z</dcterms:created>
  <dcterms:modified xsi:type="dcterms:W3CDTF">2015-11-10T01:37:20Z</dcterms:modified>
</cp:coreProperties>
</file>