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0" r:id="rId1"/>
    <p:sldMasterId id="2147483753" r:id="rId2"/>
    <p:sldMasterId id="2147483777" r:id="rId3"/>
  </p:sldMasterIdLst>
  <p:notesMasterIdLst>
    <p:notesMasterId r:id="rId53"/>
  </p:notesMasterIdLst>
  <p:handoutMasterIdLst>
    <p:handoutMasterId r:id="rId54"/>
  </p:handoutMasterIdLst>
  <p:sldIdLst>
    <p:sldId id="528" r:id="rId4"/>
    <p:sldId id="552" r:id="rId5"/>
    <p:sldId id="294" r:id="rId6"/>
    <p:sldId id="572" r:id="rId7"/>
    <p:sldId id="574" r:id="rId8"/>
    <p:sldId id="641" r:id="rId9"/>
    <p:sldId id="642" r:id="rId10"/>
    <p:sldId id="632" r:id="rId11"/>
    <p:sldId id="633" r:id="rId12"/>
    <p:sldId id="635" r:id="rId13"/>
    <p:sldId id="645" r:id="rId14"/>
    <p:sldId id="636" r:id="rId15"/>
    <p:sldId id="637" r:id="rId16"/>
    <p:sldId id="638" r:id="rId17"/>
    <p:sldId id="639" r:id="rId18"/>
    <p:sldId id="640" r:id="rId19"/>
    <p:sldId id="580" r:id="rId20"/>
    <p:sldId id="623" r:id="rId21"/>
    <p:sldId id="605" r:id="rId22"/>
    <p:sldId id="590" r:id="rId23"/>
    <p:sldId id="569" r:id="rId24"/>
    <p:sldId id="591" r:id="rId25"/>
    <p:sldId id="592" r:id="rId26"/>
    <p:sldId id="594" r:id="rId27"/>
    <p:sldId id="612" r:id="rId28"/>
    <p:sldId id="647" r:id="rId29"/>
    <p:sldId id="648" r:id="rId30"/>
    <p:sldId id="646" r:id="rId31"/>
    <p:sldId id="606" r:id="rId32"/>
    <p:sldId id="607" r:id="rId33"/>
    <p:sldId id="608" r:id="rId34"/>
    <p:sldId id="644" r:id="rId35"/>
    <p:sldId id="624" r:id="rId36"/>
    <p:sldId id="618" r:id="rId37"/>
    <p:sldId id="619" r:id="rId38"/>
    <p:sldId id="625" r:id="rId39"/>
    <p:sldId id="620" r:id="rId40"/>
    <p:sldId id="626" r:id="rId41"/>
    <p:sldId id="621" r:id="rId42"/>
    <p:sldId id="622" r:id="rId43"/>
    <p:sldId id="2830" r:id="rId44"/>
    <p:sldId id="307" r:id="rId45"/>
    <p:sldId id="2829" r:id="rId46"/>
    <p:sldId id="2827" r:id="rId47"/>
    <p:sldId id="2828" r:id="rId48"/>
    <p:sldId id="2831" r:id="rId49"/>
    <p:sldId id="2832" r:id="rId50"/>
    <p:sldId id="627" r:id="rId51"/>
    <p:sldId id="2833" r:id="rId52"/>
  </p:sldIdLst>
  <p:sldSz cx="9144000" cy="5143500" type="screen16x9"/>
  <p:notesSz cx="7077075" cy="9369425"/>
  <p:custDataLst>
    <p:tags r:id="rId55"/>
  </p:custData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13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214">
          <p15:clr>
            <a:srgbClr val="A4A3A4"/>
          </p15:clr>
        </p15:guide>
        <p15:guide id="4" orient="horz" pos="2663">
          <p15:clr>
            <a:srgbClr val="A4A3A4"/>
          </p15:clr>
        </p15:guide>
        <p15:guide id="5" orient="horz" pos="3026">
          <p15:clr>
            <a:srgbClr val="A4A3A4"/>
          </p15:clr>
        </p15:guide>
        <p15:guide id="6" orient="horz" pos="826">
          <p15:clr>
            <a:srgbClr val="A4A3A4"/>
          </p15:clr>
        </p15:guide>
        <p15:guide id="7" orient="horz" pos="2890">
          <p15:clr>
            <a:srgbClr val="A4A3A4"/>
          </p15:clr>
        </p15:guide>
        <p15:guide id="8" pos="5420">
          <p15:clr>
            <a:srgbClr val="A4A3A4"/>
          </p15:clr>
        </p15:guide>
        <p15:guide id="9" pos="340">
          <p15:clr>
            <a:srgbClr val="A4A3A4"/>
          </p15:clr>
        </p15:guide>
        <p15:guide id="10" pos="5758">
          <p15:clr>
            <a:srgbClr val="A4A3A4"/>
          </p15:clr>
        </p15:guide>
        <p15:guide id="11" pos="2245">
          <p15:clr>
            <a:srgbClr val="A4A3A4"/>
          </p15:clr>
        </p15:guide>
        <p15:guide id="12" pos="2336">
          <p15:clr>
            <a:srgbClr val="A4A3A4"/>
          </p15:clr>
        </p15:guide>
        <p15:guide id="13" pos="3424">
          <p15:clr>
            <a:srgbClr val="A4A3A4"/>
          </p15:clr>
        </p15:guide>
        <p15:guide id="14" pos="2836">
          <p15:clr>
            <a:srgbClr val="A4A3A4"/>
          </p15:clr>
        </p15:guide>
        <p15:guide id="15" pos="2925">
          <p15:clr>
            <a:srgbClr val="A4A3A4"/>
          </p15:clr>
        </p15:guide>
        <p15:guide id="16" pos="35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 L. Fenton" initials="DL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9A0"/>
    <a:srgbClr val="FFFF99"/>
    <a:srgbClr val="000000"/>
    <a:srgbClr val="D00000"/>
    <a:srgbClr val="FF3300"/>
    <a:srgbClr val="E7438F"/>
    <a:srgbClr val="0099A1"/>
    <a:srgbClr val="AEC8D2"/>
    <a:srgbClr val="537181"/>
    <a:srgbClr val="0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972C6-3B15-4B3E-B3BC-248E77A07B58}" v="3" dt="2021-09-09T18:45:27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07" autoAdjust="0"/>
    <p:restoredTop sz="96529" autoAdjust="0"/>
  </p:normalViewPr>
  <p:slideViewPr>
    <p:cSldViewPr snapToGrid="0" snapToObjects="1" showGuides="1">
      <p:cViewPr varScale="1">
        <p:scale>
          <a:sx n="162" d="100"/>
          <a:sy n="162" d="100"/>
        </p:scale>
        <p:origin x="150" y="336"/>
      </p:cViewPr>
      <p:guideLst>
        <p:guide orient="horz" pos="713"/>
        <p:guide orient="horz" pos="418"/>
        <p:guide orient="horz" pos="214"/>
        <p:guide orient="horz" pos="2663"/>
        <p:guide orient="horz" pos="3026"/>
        <p:guide orient="horz" pos="826"/>
        <p:guide orient="horz" pos="2890"/>
        <p:guide pos="5420"/>
        <p:guide pos="340"/>
        <p:guide pos="5758"/>
        <p:guide pos="2245"/>
        <p:guide pos="2336"/>
        <p:guide pos="3424"/>
        <p:guide pos="2836"/>
        <p:guide pos="2925"/>
        <p:guide pos="3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627" d="2000"/>
        <a:sy n="2627" d="2000"/>
      </p:scale>
      <p:origin x="0" y="-4104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-3366" y="-108"/>
      </p:cViewPr>
      <p:guideLst>
        <p:guide orient="horz" pos="2951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gs" Target="tags/tag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Dean" userId="9b2b2fd8-df73-4c1c-868d-5da1f38f8f0e" providerId="ADAL" clId="{4E0972C6-3B15-4B3E-B3BC-248E77A07B58}"/>
    <pc:docChg chg="custSel modSld">
      <pc:chgData name="Mark Dean" userId="9b2b2fd8-df73-4c1c-868d-5da1f38f8f0e" providerId="ADAL" clId="{4E0972C6-3B15-4B3E-B3BC-248E77A07B58}" dt="2021-09-09T19:33:17.816" v="153" actId="20577"/>
      <pc:docMkLst>
        <pc:docMk/>
      </pc:docMkLst>
      <pc:sldChg chg="addSp modSp mod">
        <pc:chgData name="Mark Dean" userId="9b2b2fd8-df73-4c1c-868d-5da1f38f8f0e" providerId="ADAL" clId="{4E0972C6-3B15-4B3E-B3BC-248E77A07B58}" dt="2021-09-09T19:33:17.816" v="153" actId="20577"/>
        <pc:sldMkLst>
          <pc:docMk/>
          <pc:sldMk cId="2150208449" sldId="528"/>
        </pc:sldMkLst>
        <pc:spChg chg="add mod">
          <ac:chgData name="Mark Dean" userId="9b2b2fd8-df73-4c1c-868d-5da1f38f8f0e" providerId="ADAL" clId="{4E0972C6-3B15-4B3E-B3BC-248E77A07B58}" dt="2021-09-09T19:33:17.816" v="153" actId="20577"/>
          <ac:spMkLst>
            <pc:docMk/>
            <pc:sldMk cId="2150208449" sldId="528"/>
            <ac:spMk id="2" creationId="{EBC58548-E8A6-46E0-982A-9ED9402C3150}"/>
          </ac:spMkLst>
        </pc:spChg>
        <pc:spChg chg="mod">
          <ac:chgData name="Mark Dean" userId="9b2b2fd8-df73-4c1c-868d-5da1f38f8f0e" providerId="ADAL" clId="{4E0972C6-3B15-4B3E-B3BC-248E77A07B58}" dt="2021-09-09T18:44:32.382" v="35" actId="1076"/>
          <ac:spMkLst>
            <pc:docMk/>
            <pc:sldMk cId="2150208449" sldId="528"/>
            <ac:spMk id="11" creationId="{8FEEAEFB-53B4-468D-882A-A5E4B7E203A2}"/>
          </ac:spMkLst>
        </pc:spChg>
        <pc:spChg chg="mod">
          <ac:chgData name="Mark Dean" userId="9b2b2fd8-df73-4c1c-868d-5da1f38f8f0e" providerId="ADAL" clId="{4E0972C6-3B15-4B3E-B3BC-248E77A07B58}" dt="2021-09-09T18:44:46.998" v="38" actId="1076"/>
          <ac:spMkLst>
            <pc:docMk/>
            <pc:sldMk cId="2150208449" sldId="528"/>
            <ac:spMk id="34819" creationId="{00000000-0000-0000-0000-000000000000}"/>
          </ac:spMkLst>
        </pc:spChg>
        <pc:spChg chg="mod">
          <ac:chgData name="Mark Dean" userId="9b2b2fd8-df73-4c1c-868d-5da1f38f8f0e" providerId="ADAL" clId="{4E0972C6-3B15-4B3E-B3BC-248E77A07B58}" dt="2021-09-09T18:45:11.096" v="52" actId="20577"/>
          <ac:spMkLst>
            <pc:docMk/>
            <pc:sldMk cId="2150208449" sldId="528"/>
            <ac:spMk id="34823" creationId="{00000000-0000-0000-0000-000000000000}"/>
          </ac:spMkLst>
        </pc:spChg>
      </pc:sldChg>
      <pc:sldChg chg="modSp mod">
        <pc:chgData name="Mark Dean" userId="9b2b2fd8-df73-4c1c-868d-5da1f38f8f0e" providerId="ADAL" clId="{4E0972C6-3B15-4B3E-B3BC-248E77A07B58}" dt="2021-09-09T19:16:37.555" v="138" actId="20577"/>
        <pc:sldMkLst>
          <pc:docMk/>
          <pc:sldMk cId="989163387" sldId="618"/>
        </pc:sldMkLst>
        <pc:spChg chg="mod">
          <ac:chgData name="Mark Dean" userId="9b2b2fd8-df73-4c1c-868d-5da1f38f8f0e" providerId="ADAL" clId="{4E0972C6-3B15-4B3E-B3BC-248E77A07B58}" dt="2021-09-09T19:16:37.555" v="138" actId="20577"/>
          <ac:spMkLst>
            <pc:docMk/>
            <pc:sldMk cId="989163387" sldId="618"/>
            <ac:spMk id="2" creationId="{2BB16523-BC4E-410E-BED2-F1ADD92B4EA0}"/>
          </ac:spMkLst>
        </pc:spChg>
      </pc:sldChg>
      <pc:sldChg chg="modSp mod">
        <pc:chgData name="Mark Dean" userId="9b2b2fd8-df73-4c1c-868d-5da1f38f8f0e" providerId="ADAL" clId="{4E0972C6-3B15-4B3E-B3BC-248E77A07B58}" dt="2021-09-09T19:31:17.685" v="143" actId="20577"/>
        <pc:sldMkLst>
          <pc:docMk/>
          <pc:sldMk cId="518301888" sldId="2829"/>
        </pc:sldMkLst>
        <pc:spChg chg="mod">
          <ac:chgData name="Mark Dean" userId="9b2b2fd8-df73-4c1c-868d-5da1f38f8f0e" providerId="ADAL" clId="{4E0972C6-3B15-4B3E-B3BC-248E77A07B58}" dt="2021-09-09T19:31:17.685" v="143" actId="20577"/>
          <ac:spMkLst>
            <pc:docMk/>
            <pc:sldMk cId="518301888" sldId="2829"/>
            <ac:spMk id="65" creationId="{676B2DD8-5318-40F3-8AFC-42E04DACBA0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66842" cy="4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218" tIns="48110" rIns="96218" bIns="48110" numCol="1" anchor="t" anchorCtr="0" compatLnSpc="1">
            <a:prstTxWarp prst="textNoShape">
              <a:avLst/>
            </a:prstTxWarp>
          </a:bodyPr>
          <a:lstStyle>
            <a:lvl1pPr defTabSz="962362">
              <a:defRPr sz="1300"/>
            </a:lvl1pPr>
          </a:lstStyle>
          <a:p>
            <a:endParaRPr lang="de-DE" sz="8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236" y="1"/>
            <a:ext cx="3066841" cy="4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218" tIns="48110" rIns="96218" bIns="48110" numCol="1" anchor="t" anchorCtr="0" compatLnSpc="1">
            <a:prstTxWarp prst="textNoShape">
              <a:avLst/>
            </a:prstTxWarp>
          </a:bodyPr>
          <a:lstStyle>
            <a:lvl1pPr algn="r" defTabSz="962362">
              <a:defRPr sz="1300"/>
            </a:lvl1pPr>
          </a:lstStyle>
          <a:p>
            <a:endParaRPr lang="de-DE" sz="800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900954"/>
            <a:ext cx="3066842" cy="4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218" tIns="48110" rIns="96218" bIns="48110" numCol="1" anchor="b" anchorCtr="0" compatLnSpc="1">
            <a:prstTxWarp prst="textNoShape">
              <a:avLst/>
            </a:prstTxWarp>
          </a:bodyPr>
          <a:lstStyle>
            <a:lvl1pPr defTabSz="962362">
              <a:defRPr sz="1300"/>
            </a:lvl1pPr>
          </a:lstStyle>
          <a:p>
            <a:r>
              <a:rPr lang="en-US" sz="800" dirty="0"/>
              <a:t>Name of the Speaker / Title of the presentation / Date</a:t>
            </a:r>
            <a:endParaRPr lang="de-DE" sz="800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0236" y="8900954"/>
            <a:ext cx="3066841" cy="4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218" tIns="48110" rIns="96218" bIns="48110" numCol="1" anchor="b" anchorCtr="0" compatLnSpc="1">
            <a:prstTxWarp prst="textNoShape">
              <a:avLst/>
            </a:prstTxWarp>
          </a:bodyPr>
          <a:lstStyle>
            <a:lvl1pPr algn="r" defTabSz="962362">
              <a:defRPr sz="1300"/>
            </a:lvl1pPr>
          </a:lstStyle>
          <a:p>
            <a:fld id="{27247D93-10AF-4FC5-95BF-D509536E74B8}" type="slidenum">
              <a:rPr lang="de-DE" sz="800"/>
              <a:pPr/>
              <a:t>‹#›</a:t>
            </a:fld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5497757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04825" y="217488"/>
            <a:ext cx="6029325" cy="3390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00972" y="3796000"/>
            <a:ext cx="6637728" cy="510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5"/>
          </p:nvPr>
        </p:nvSpPr>
        <p:spPr>
          <a:xfrm>
            <a:off x="5981662" y="8899473"/>
            <a:ext cx="857037" cy="468471"/>
          </a:xfrm>
          <a:prstGeom prst="rect">
            <a:avLst/>
          </a:prstGeom>
        </p:spPr>
        <p:txBody>
          <a:bodyPr vert="horz" lIns="91022" tIns="45511" rIns="0" bIns="45511" rtlCol="0" anchor="b"/>
          <a:lstStyle>
            <a:lvl1pPr algn="r">
              <a:defRPr sz="1200"/>
            </a:lvl1pPr>
          </a:lstStyle>
          <a:p>
            <a:fld id="{BCEF975A-DD1B-4466-A5AD-23D323AE1E39}" type="slidenum">
              <a:rPr lang="de-DE" smtClean="0"/>
              <a:t>‹#›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4"/>
          </p:nvPr>
        </p:nvSpPr>
        <p:spPr>
          <a:xfrm>
            <a:off x="200971" y="8899473"/>
            <a:ext cx="5632623" cy="468471"/>
          </a:xfrm>
          <a:prstGeom prst="rect">
            <a:avLst/>
          </a:prstGeom>
        </p:spPr>
        <p:txBody>
          <a:bodyPr vert="horz" lIns="0" tIns="45511" rIns="91022" bIns="45511" rtlCol="0" anchor="b"/>
          <a:lstStyle>
            <a:lvl1pPr algn="l">
              <a:defRPr sz="1200"/>
            </a:lvl1pPr>
          </a:lstStyle>
          <a:p>
            <a:r>
              <a:rPr lang="en-US" dirty="0"/>
              <a:t>Name of the Speaker / Title of the presentation / Date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06675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indent="0" algn="l" rtl="0" fontAlgn="base">
      <a:spcBef>
        <a:spcPct val="30000"/>
      </a:spcBef>
      <a:spcAft>
        <a:spcPct val="0"/>
      </a:spcAft>
      <a:buFont typeface="Arial" panose="020B0604020202020204" pitchFamily="34" charset="0"/>
      <a:buNone/>
      <a:defRPr sz="1200"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457200" indent="0" algn="l" rtl="0" fontAlgn="base">
      <a:spcBef>
        <a:spcPct val="30000"/>
      </a:spcBef>
      <a:spcAft>
        <a:spcPct val="0"/>
      </a:spcAft>
      <a:buFont typeface="Arial" panose="020B0604020202020204" pitchFamily="34" charset="0"/>
      <a:buNone/>
      <a:defRPr sz="1200"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914400" indent="0" algn="l" rtl="0" fontAlgn="base">
      <a:spcBef>
        <a:spcPct val="30000"/>
      </a:spcBef>
      <a:spcAft>
        <a:spcPct val="0"/>
      </a:spcAft>
      <a:buFont typeface="Arial" panose="020B0604020202020204" pitchFamily="34" charset="0"/>
      <a:buNone/>
      <a:defRPr sz="1200"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371600" indent="0" algn="l" rtl="0" fontAlgn="base">
      <a:spcBef>
        <a:spcPct val="30000"/>
      </a:spcBef>
      <a:spcAft>
        <a:spcPct val="0"/>
      </a:spcAft>
      <a:buFont typeface="Arial" panose="020B0604020202020204" pitchFamily="34" charset="0"/>
      <a:buNone/>
      <a:defRPr sz="1200"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1828800" indent="0" algn="l" rtl="0" fontAlgn="base">
      <a:spcBef>
        <a:spcPct val="30000"/>
      </a:spcBef>
      <a:spcAft>
        <a:spcPct val="0"/>
      </a:spcAft>
      <a:buFont typeface="Arial" panose="020B0604020202020204" pitchFamily="34" charset="0"/>
      <a:buNone/>
      <a:defRPr sz="1200"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31951" indent="-230177" defTabSz="46035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92305" indent="-230177" defTabSz="46035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52660" indent="-230177" defTabSz="46035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913015" indent="-230177" defTabSz="46035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8895" algn="l"/>
                <a:tab pos="1457790" algn="l"/>
                <a:tab pos="2186685" algn="l"/>
                <a:tab pos="291558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2AFD689B-B9E8-4BE4-839C-47663D21E482}" type="slidenum">
              <a:rPr lang="en-US" sz="1300">
                <a:solidFill>
                  <a:srgbClr val="000000"/>
                </a:solidFill>
                <a:latin typeface="Arial" charset="0"/>
              </a:rPr>
              <a:pPr/>
              <a:t>1</a:t>
            </a:fld>
            <a:endParaRPr lang="en-US" sz="13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2035" name="Text Box 1"/>
          <p:cNvSpPr txBox="1">
            <a:spLocks noChangeArrowheads="1"/>
          </p:cNvSpPr>
          <p:nvPr/>
        </p:nvSpPr>
        <p:spPr bwMode="auto">
          <a:xfrm>
            <a:off x="1113392" y="701429"/>
            <a:ext cx="4683923" cy="350874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071" tIns="46035" rIns="92071" bIns="46035" anchor="ctr"/>
          <a:lstStyle/>
          <a:p>
            <a:endParaRPr lang="en-US"/>
          </a:p>
        </p:txBody>
      </p:sp>
      <p:sp>
        <p:nvSpPr>
          <p:cNvPr id="172036" name="Rectangle 2"/>
          <p:cNvSpPr>
            <a:spLocks noGrp="1" noChangeArrowheads="1"/>
          </p:cNvSpPr>
          <p:nvPr>
            <p:ph type="body"/>
          </p:nvPr>
        </p:nvSpPr>
        <p:spPr>
          <a:xfrm>
            <a:off x="921427" y="4443447"/>
            <a:ext cx="5063053" cy="4206974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24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between the BTP2000/TP3000 HMI and the BWP2000/WP4000 HTML5 web panel.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F19A0-A48E-4B36-B8E6-3C49AA3F1CB6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05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SD-166530-B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14C326A-37EB-4414-9E91-7AACCA77D5EF}" type="slidenum">
              <a:rPr lang="en-US">
                <a:solidFill>
                  <a:prstClr val="black"/>
                </a:solidFill>
                <a:latin typeface="Calibri"/>
                <a:cs typeface="+mn-cs"/>
              </a:rPr>
              <a:pPr defTabSz="92070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027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A70048-646F-4FCA-A855-796620CCFA2C}"/>
              </a:ext>
            </a:extLst>
          </p:cNvPr>
          <p:cNvSpPr txBox="1">
            <a:spLocks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de-DE"/>
            </a:defPPr>
            <a:lvl1pPr marL="0" algn="r" defTabSz="1088502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70224-FE03-429C-83B7-DC36E71A85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lienbildplatzhalter 4">
            <a:extLst>
              <a:ext uri="{FF2B5EF4-FFF2-40B4-BE49-F238E27FC236}">
                <a16:creationId xmlns:a16="http://schemas.microsoft.com/office/drawing/2014/main" id="{DA7BE80E-EC91-4E09-812E-9A78D54CF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C14508C0-BB85-45D7-885D-49A496903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48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Reason: These are the many tools of PLCnext… like the knife, you can use these tools to solve many </a:t>
            </a:r>
            <a:r>
              <a:rPr lang="en-US" dirty="0" err="1"/>
              <a:t>applicaions</a:t>
            </a:r>
            <a:endParaRPr lang="en-US" dirty="0"/>
          </a:p>
          <a:p>
            <a:endParaRPr lang="en-US" dirty="0"/>
          </a:p>
          <a:p>
            <a:r>
              <a:rPr lang="en-US" dirty="0"/>
              <a:t>Ted: Like a swiss army knife the PLCnext control has many tools… and these tools can be used solve different </a:t>
            </a:r>
            <a:r>
              <a:rPr lang="en-US" dirty="0" err="1"/>
              <a:t>applicaions</a:t>
            </a:r>
            <a:r>
              <a:rPr lang="en-US" dirty="0"/>
              <a:t>.  They all don’t have to be used together… but, one, two, or more can be used to do more then ever before.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Lets look at some examples:</a:t>
            </a:r>
          </a:p>
          <a:p>
            <a:r>
              <a:rPr lang="en-US" dirty="0" err="1"/>
              <a:t>Followign</a:t>
            </a:r>
            <a:r>
              <a:rPr lang="en-US" dirty="0"/>
              <a:t> slides</a:t>
            </a:r>
          </a:p>
          <a:p>
            <a:endParaRPr lang="en-US" dirty="0"/>
          </a:p>
          <a:p>
            <a:r>
              <a:rPr lang="en-US" dirty="0"/>
              <a:t>ACTION: highlight the different technologies here and relate them to a few applications on the following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75F894-9569-489C-8190-51241C8419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29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A70048-646F-4FCA-A855-796620CCFA2C}"/>
              </a:ext>
            </a:extLst>
          </p:cNvPr>
          <p:cNvSpPr txBox="1">
            <a:spLocks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de-DE"/>
            </a:defPPr>
            <a:lvl1pPr marL="0" algn="r" defTabSz="1088502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70224-FE03-429C-83B7-DC36E71A85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lienbildplatzhalter 4">
            <a:extLst>
              <a:ext uri="{FF2B5EF4-FFF2-40B4-BE49-F238E27FC236}">
                <a16:creationId xmlns:a16="http://schemas.microsoft.com/office/drawing/2014/main" id="{DA7BE80E-EC91-4E09-812E-9A78D54CF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C14508C0-BB85-45D7-885D-49A496903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48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between the BTP2000/TP3000 HMI and the BWP2000/WP4000 HTML5 web panel.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F19A0-A48E-4B36-B8E6-3C49AA3F1CB6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847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between the BTP2000/TP3000 HMI and the BWP2000/WP4000 HTML5 web panel.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F19A0-A48E-4B36-B8E6-3C49AA3F1CB6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589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between the BTP2000/TP3000 HMI and the BWP2000/WP4000 HTML5 web panel.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F19A0-A48E-4B36-B8E6-3C49AA3F1CB6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80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welcome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8" hasCustomPrompt="1"/>
          </p:nvPr>
        </p:nvSpPr>
        <p:spPr>
          <a:xfrm>
            <a:off x="539750" y="1311276"/>
            <a:ext cx="3024188" cy="2916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0"/>
          <a:stretch/>
        </p:blipFill>
        <p:spPr bwMode="auto">
          <a:xfrm>
            <a:off x="3708402" y="1311276"/>
            <a:ext cx="4895851" cy="29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l"/>
            <a:r>
              <a:rPr lang="en-US"/>
              <a:t>Control Strategy l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B61BB89-C0CC-48B6-B74D-7CAD5C40D9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3" y="1311276"/>
            <a:ext cx="6192000" cy="2916238"/>
          </a:xfrm>
        </p:spPr>
        <p:txBody>
          <a:bodyPr/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428625" y="4767264"/>
            <a:ext cx="5029200" cy="274637"/>
          </a:xfrm>
        </p:spPr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90853" y="4770439"/>
            <a:ext cx="899749" cy="274637"/>
          </a:xfrm>
        </p:spPr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6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highlight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476375" y="2262641"/>
            <a:ext cx="6191250" cy="618219"/>
          </a:xfrm>
          <a:solidFill>
            <a:schemeClr val="accent1"/>
          </a:solidFill>
        </p:spPr>
        <p:txBody>
          <a:bodyPr wrap="square" lIns="108000" tIns="108000" rIns="108000" bIns="108000" anchor="ctr" anchorCtr="0">
            <a:spAutoFit/>
          </a:bodyPr>
          <a:lstStyle>
            <a:lvl1pPr marL="0" indent="0" algn="ctr">
              <a:lnSpc>
                <a:spcPct val="100000"/>
              </a:lnSpc>
              <a:buNone/>
              <a:defRPr sz="2600" baseline="0"/>
            </a:lvl1pPr>
          </a:lstStyle>
          <a:p>
            <a:pPr lvl="0"/>
            <a:r>
              <a:rPr lang="en-US" noProof="0" dirty="0"/>
              <a:t>Insert statements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428625" y="4767264"/>
            <a:ext cx="5029200" cy="274637"/>
          </a:xfrm>
        </p:spPr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90853" y="4770439"/>
            <a:ext cx="899749" cy="274637"/>
          </a:xfrm>
        </p:spPr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4791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highlight c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476375" y="2062586"/>
            <a:ext cx="6191250" cy="1018328"/>
          </a:xfrm>
          <a:solidFill>
            <a:schemeClr val="accent3"/>
          </a:solidFill>
        </p:spPr>
        <p:txBody>
          <a:bodyPr wrap="square" lIns="108000" tIns="108000" rIns="108000" bIns="108000" anchor="ctr" anchorCtr="0">
            <a:spAutoFit/>
          </a:bodyPr>
          <a:lstStyle>
            <a:lvl1pPr marL="0" indent="0" algn="ctr">
              <a:lnSpc>
                <a:spcPct val="100000"/>
              </a:lnSpc>
              <a:buNone/>
              <a:defRPr sz="2600" baseline="0"/>
            </a:lvl1pPr>
          </a:lstStyle>
          <a:p>
            <a:pPr lvl="0"/>
            <a:r>
              <a:rPr lang="en-US" noProof="0" dirty="0"/>
              <a:t>Insert core information, important summaries or strategic statements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02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7916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5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/>
              <a:t>Control Strategy l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61BB89-C0CC-48B6-B74D-7CAD5C40D9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38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2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6" hasCustomPrompt="1"/>
          </p:nvPr>
        </p:nvSpPr>
        <p:spPr>
          <a:xfrm>
            <a:off x="539751" y="1849633"/>
            <a:ext cx="1908174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7" hasCustomPrompt="1"/>
          </p:nvPr>
        </p:nvSpPr>
        <p:spPr>
          <a:xfrm>
            <a:off x="4643438" y="1849633"/>
            <a:ext cx="1908174" cy="1440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charset="2"/>
              <a:buNone/>
              <a:tabLst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92389" y="1849703"/>
            <a:ext cx="1908174" cy="1439863"/>
          </a:xfrm>
        </p:spPr>
        <p:txBody>
          <a:bodyPr tIns="36000" bIns="36000"/>
          <a:lstStyle>
            <a:lvl1pPr marL="0" indent="0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6696077" y="1849703"/>
            <a:ext cx="1908174" cy="1439863"/>
          </a:xfrm>
        </p:spPr>
        <p:txBody>
          <a:bodyPr tIns="36000" bIns="36000"/>
          <a:lstStyle>
            <a:lvl1pPr marL="0" indent="0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1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91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3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6" hasCustomPrompt="1"/>
          </p:nvPr>
        </p:nvSpPr>
        <p:spPr>
          <a:xfrm>
            <a:off x="1564392" y="1485167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1564331" y="2925170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20" hasCustomPrompt="1"/>
          </p:nvPr>
        </p:nvSpPr>
        <p:spPr>
          <a:xfrm>
            <a:off x="3616969" y="149100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616969" y="2937004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2" hasCustomPrompt="1"/>
          </p:nvPr>
        </p:nvSpPr>
        <p:spPr>
          <a:xfrm>
            <a:off x="5668018" y="149225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6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5668018" y="2937004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878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4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6" hasCustomPrompt="1"/>
          </p:nvPr>
        </p:nvSpPr>
        <p:spPr>
          <a:xfrm>
            <a:off x="539812" y="1485167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1" y="2925170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20" hasCustomPrompt="1"/>
          </p:nvPr>
        </p:nvSpPr>
        <p:spPr>
          <a:xfrm>
            <a:off x="2592389" y="149100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2592389" y="2937004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2" hasCustomPrompt="1"/>
          </p:nvPr>
        </p:nvSpPr>
        <p:spPr>
          <a:xfrm>
            <a:off x="4643438" y="149225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6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4643438" y="2937004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4" hasCustomPrompt="1"/>
          </p:nvPr>
        </p:nvSpPr>
        <p:spPr>
          <a:xfrm>
            <a:off x="6696077" y="149225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18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6696077" y="2937004"/>
            <a:ext cx="1908174" cy="1285323"/>
          </a:xfrm>
        </p:spPr>
        <p:txBody>
          <a:bodyPr tIns="36000" bIns="36000"/>
          <a:lstStyle>
            <a:lvl1pPr marL="0" indent="0" algn="ctr">
              <a:buNone/>
              <a:defRPr baseline="0"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en-US" noProof="0" dirty="0"/>
              <a:t>Click to insert text related to the picture</a:t>
            </a:r>
          </a:p>
        </p:txBody>
      </p:sp>
      <p:sp>
        <p:nvSpPr>
          <p:cNvPr id="19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29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 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539750" y="1311276"/>
            <a:ext cx="8064500" cy="2916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2" y="4227514"/>
            <a:ext cx="5040313" cy="216445"/>
          </a:xfrm>
        </p:spPr>
        <p:txBody>
          <a:bodyPr tIns="36000" bIns="36000"/>
          <a:lstStyle>
            <a:lvl1pPr marL="0" indent="0" algn="l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89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10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540336" y="1311276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540340" y="2390774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7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2182063" y="1311276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38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2182065" y="2390774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9" name="Bildplatzhalter 6"/>
          <p:cNvSpPr>
            <a:spLocks noGrp="1"/>
          </p:cNvSpPr>
          <p:nvPr>
            <p:ph type="pic" sz="quarter" idx="20" hasCustomPrompt="1"/>
          </p:nvPr>
        </p:nvSpPr>
        <p:spPr>
          <a:xfrm>
            <a:off x="3823787" y="1311276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0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3823787" y="2390774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1" name="Bildplatzhalter 6"/>
          <p:cNvSpPr>
            <a:spLocks noGrp="1"/>
          </p:cNvSpPr>
          <p:nvPr>
            <p:ph type="pic" sz="quarter" idx="22" hasCustomPrompt="1"/>
          </p:nvPr>
        </p:nvSpPr>
        <p:spPr>
          <a:xfrm>
            <a:off x="5465511" y="1311276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2" name="Textplatzhalter 9"/>
          <p:cNvSpPr>
            <a:spLocks noGrp="1"/>
          </p:cNvSpPr>
          <p:nvPr>
            <p:ph type="body" sz="quarter" idx="23" hasCustomPrompt="1"/>
          </p:nvPr>
        </p:nvSpPr>
        <p:spPr>
          <a:xfrm>
            <a:off x="5465514" y="2390774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3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7107238" y="1311548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4" name="Textplatzhalter 9"/>
          <p:cNvSpPr>
            <a:spLocks noGrp="1"/>
          </p:cNvSpPr>
          <p:nvPr>
            <p:ph type="body" sz="quarter" idx="25" hasCustomPrompt="1"/>
          </p:nvPr>
        </p:nvSpPr>
        <p:spPr>
          <a:xfrm>
            <a:off x="7107240" y="2391047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5" name="Bildplatzhalter 6"/>
          <p:cNvSpPr>
            <a:spLocks noGrp="1"/>
          </p:cNvSpPr>
          <p:nvPr>
            <p:ph type="pic" sz="quarter" idx="26" hasCustomPrompt="1"/>
          </p:nvPr>
        </p:nvSpPr>
        <p:spPr>
          <a:xfrm>
            <a:off x="540336" y="276684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6" name="Textplatzhalter 9"/>
          <p:cNvSpPr>
            <a:spLocks noGrp="1"/>
          </p:cNvSpPr>
          <p:nvPr>
            <p:ph type="body" sz="quarter" idx="27" hasCustomPrompt="1"/>
          </p:nvPr>
        </p:nvSpPr>
        <p:spPr>
          <a:xfrm>
            <a:off x="540337" y="384633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7" name="Bildplatzhalter 6"/>
          <p:cNvSpPr>
            <a:spLocks noGrp="1"/>
          </p:cNvSpPr>
          <p:nvPr>
            <p:ph type="pic" sz="quarter" idx="28" hasCustomPrompt="1"/>
          </p:nvPr>
        </p:nvSpPr>
        <p:spPr>
          <a:xfrm>
            <a:off x="2182208" y="276684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8" name="Textplatzhalter 9"/>
          <p:cNvSpPr>
            <a:spLocks noGrp="1"/>
          </p:cNvSpPr>
          <p:nvPr>
            <p:ph type="body" sz="quarter" idx="29" hasCustomPrompt="1"/>
          </p:nvPr>
        </p:nvSpPr>
        <p:spPr>
          <a:xfrm>
            <a:off x="2182208" y="384633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9" name="Bildplatzhalter 6"/>
          <p:cNvSpPr>
            <a:spLocks noGrp="1"/>
          </p:cNvSpPr>
          <p:nvPr>
            <p:ph type="pic" sz="quarter" idx="30" hasCustomPrompt="1"/>
          </p:nvPr>
        </p:nvSpPr>
        <p:spPr>
          <a:xfrm>
            <a:off x="3824080" y="276684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0" name="Textplatzhalter 9"/>
          <p:cNvSpPr>
            <a:spLocks noGrp="1"/>
          </p:cNvSpPr>
          <p:nvPr>
            <p:ph type="body" sz="quarter" idx="31" hasCustomPrompt="1"/>
          </p:nvPr>
        </p:nvSpPr>
        <p:spPr>
          <a:xfrm>
            <a:off x="3824080" y="384633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51" name="Bildplatzhalter 6"/>
          <p:cNvSpPr>
            <a:spLocks noGrp="1"/>
          </p:cNvSpPr>
          <p:nvPr>
            <p:ph type="pic" sz="quarter" idx="32" hasCustomPrompt="1"/>
          </p:nvPr>
        </p:nvSpPr>
        <p:spPr>
          <a:xfrm>
            <a:off x="5465952" y="276684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2" name="Textplatzhalter 9"/>
          <p:cNvSpPr>
            <a:spLocks noGrp="1"/>
          </p:cNvSpPr>
          <p:nvPr>
            <p:ph type="body" sz="quarter" idx="33" hasCustomPrompt="1"/>
          </p:nvPr>
        </p:nvSpPr>
        <p:spPr>
          <a:xfrm>
            <a:off x="5465954" y="384633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53" name="Bildplatzhalter 6"/>
          <p:cNvSpPr>
            <a:spLocks noGrp="1"/>
          </p:cNvSpPr>
          <p:nvPr>
            <p:ph type="pic" sz="quarter" idx="34" hasCustomPrompt="1"/>
          </p:nvPr>
        </p:nvSpPr>
        <p:spPr>
          <a:xfrm>
            <a:off x="7107824" y="276684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4" name="Textplatzhalter 9"/>
          <p:cNvSpPr>
            <a:spLocks noGrp="1"/>
          </p:cNvSpPr>
          <p:nvPr>
            <p:ph type="body" sz="quarter" idx="35" hasCustomPrompt="1"/>
          </p:nvPr>
        </p:nvSpPr>
        <p:spPr>
          <a:xfrm>
            <a:off x="7107826" y="384633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26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85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16" hasCustomPrompt="1"/>
          </p:nvPr>
        </p:nvSpPr>
        <p:spPr>
          <a:xfrm>
            <a:off x="539750" y="1311276"/>
            <a:ext cx="8063918" cy="291623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19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8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1357099" y="130809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357101" y="2387589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7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2998823" y="130809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38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2998825" y="2387589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9" name="Bildplatzhalter 6"/>
          <p:cNvSpPr>
            <a:spLocks noGrp="1"/>
          </p:cNvSpPr>
          <p:nvPr>
            <p:ph type="pic" sz="quarter" idx="20" hasCustomPrompt="1"/>
          </p:nvPr>
        </p:nvSpPr>
        <p:spPr>
          <a:xfrm>
            <a:off x="4643438" y="130809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0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643440" y="2387589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1" name="Bildplatzhalter 6"/>
          <p:cNvSpPr>
            <a:spLocks noGrp="1"/>
          </p:cNvSpPr>
          <p:nvPr>
            <p:ph type="pic" sz="quarter" idx="22" hasCustomPrompt="1"/>
          </p:nvPr>
        </p:nvSpPr>
        <p:spPr>
          <a:xfrm>
            <a:off x="6285163" y="130809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2" name="Textplatzhalter 9"/>
          <p:cNvSpPr>
            <a:spLocks noGrp="1"/>
          </p:cNvSpPr>
          <p:nvPr>
            <p:ph type="body" sz="quarter" idx="23" hasCustomPrompt="1"/>
          </p:nvPr>
        </p:nvSpPr>
        <p:spPr>
          <a:xfrm>
            <a:off x="6285165" y="2387589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3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1356510" y="276748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4" name="Textplatzhalter 9"/>
          <p:cNvSpPr>
            <a:spLocks noGrp="1"/>
          </p:cNvSpPr>
          <p:nvPr>
            <p:ph type="body" sz="quarter" idx="25" hasCustomPrompt="1"/>
          </p:nvPr>
        </p:nvSpPr>
        <p:spPr>
          <a:xfrm>
            <a:off x="1356514" y="384698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5" name="Bildplatzhalter 6"/>
          <p:cNvSpPr>
            <a:spLocks noGrp="1"/>
          </p:cNvSpPr>
          <p:nvPr>
            <p:ph type="pic" sz="quarter" idx="26" hasCustomPrompt="1"/>
          </p:nvPr>
        </p:nvSpPr>
        <p:spPr>
          <a:xfrm>
            <a:off x="2997796" y="2767209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6" name="Textplatzhalter 9"/>
          <p:cNvSpPr>
            <a:spLocks noGrp="1"/>
          </p:cNvSpPr>
          <p:nvPr>
            <p:ph type="body" sz="quarter" idx="27" hasCustomPrompt="1"/>
          </p:nvPr>
        </p:nvSpPr>
        <p:spPr>
          <a:xfrm>
            <a:off x="2997798" y="3846707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7" name="Bildplatzhalter 6"/>
          <p:cNvSpPr>
            <a:spLocks noGrp="1"/>
          </p:cNvSpPr>
          <p:nvPr>
            <p:ph type="pic" sz="quarter" idx="28" hasCustomPrompt="1"/>
          </p:nvPr>
        </p:nvSpPr>
        <p:spPr>
          <a:xfrm>
            <a:off x="4642558" y="2767209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8" name="Textplatzhalter 9"/>
          <p:cNvSpPr>
            <a:spLocks noGrp="1"/>
          </p:cNvSpPr>
          <p:nvPr>
            <p:ph type="body" sz="quarter" idx="29" hasCustomPrompt="1"/>
          </p:nvPr>
        </p:nvSpPr>
        <p:spPr>
          <a:xfrm>
            <a:off x="4642559" y="3846707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9" name="Bildplatzhalter 6"/>
          <p:cNvSpPr>
            <a:spLocks noGrp="1"/>
          </p:cNvSpPr>
          <p:nvPr>
            <p:ph type="pic" sz="quarter" idx="30" hasCustomPrompt="1"/>
          </p:nvPr>
        </p:nvSpPr>
        <p:spPr>
          <a:xfrm>
            <a:off x="6284430" y="2767209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0" name="Textplatzhalter 9"/>
          <p:cNvSpPr>
            <a:spLocks noGrp="1"/>
          </p:cNvSpPr>
          <p:nvPr>
            <p:ph type="body" sz="quarter" idx="31" hasCustomPrompt="1"/>
          </p:nvPr>
        </p:nvSpPr>
        <p:spPr>
          <a:xfrm>
            <a:off x="6284431" y="3846707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22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1242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6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2178000" y="131047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2178002" y="238997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7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3823200" y="131047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38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3823201" y="238997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9" name="Bildplatzhalter 6"/>
          <p:cNvSpPr>
            <a:spLocks noGrp="1"/>
          </p:cNvSpPr>
          <p:nvPr>
            <p:ph type="pic" sz="quarter" idx="20" hasCustomPrompt="1"/>
          </p:nvPr>
        </p:nvSpPr>
        <p:spPr>
          <a:xfrm>
            <a:off x="5464800" y="131047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0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5464802" y="238997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1" name="Bildplatzhalter 6"/>
          <p:cNvSpPr>
            <a:spLocks noGrp="1"/>
          </p:cNvSpPr>
          <p:nvPr>
            <p:ph type="pic" sz="quarter" idx="22" hasCustomPrompt="1"/>
          </p:nvPr>
        </p:nvSpPr>
        <p:spPr>
          <a:xfrm>
            <a:off x="2178000" y="2766537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2" name="Textplatzhalter 9"/>
          <p:cNvSpPr>
            <a:spLocks noGrp="1"/>
          </p:cNvSpPr>
          <p:nvPr>
            <p:ph type="body" sz="quarter" idx="23" hasCustomPrompt="1"/>
          </p:nvPr>
        </p:nvSpPr>
        <p:spPr>
          <a:xfrm>
            <a:off x="2178002" y="3846037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3" name="Bildplatzhalter 6"/>
          <p:cNvSpPr>
            <a:spLocks noGrp="1"/>
          </p:cNvSpPr>
          <p:nvPr>
            <p:ph type="pic" sz="quarter" idx="24" hasCustomPrompt="1"/>
          </p:nvPr>
        </p:nvSpPr>
        <p:spPr>
          <a:xfrm>
            <a:off x="3823200" y="2767488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4" name="Textplatzhalter 9"/>
          <p:cNvSpPr>
            <a:spLocks noGrp="1"/>
          </p:cNvSpPr>
          <p:nvPr>
            <p:ph type="body" sz="quarter" idx="25" hasCustomPrompt="1"/>
          </p:nvPr>
        </p:nvSpPr>
        <p:spPr>
          <a:xfrm>
            <a:off x="3823201" y="3846988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5" name="Bildplatzhalter 6"/>
          <p:cNvSpPr>
            <a:spLocks noGrp="1"/>
          </p:cNvSpPr>
          <p:nvPr>
            <p:ph type="pic" sz="quarter" idx="26" hasCustomPrompt="1"/>
          </p:nvPr>
        </p:nvSpPr>
        <p:spPr>
          <a:xfrm>
            <a:off x="5464800" y="2767215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6" name="Textplatzhalter 9"/>
          <p:cNvSpPr>
            <a:spLocks noGrp="1"/>
          </p:cNvSpPr>
          <p:nvPr>
            <p:ph type="body" sz="quarter" idx="27" hasCustomPrompt="1"/>
          </p:nvPr>
        </p:nvSpPr>
        <p:spPr>
          <a:xfrm>
            <a:off x="5464802" y="3846715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169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4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1357099" y="203200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357101" y="311150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7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2998823" y="203200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38" name="Textplatzhalter 9"/>
          <p:cNvSpPr>
            <a:spLocks noGrp="1"/>
          </p:cNvSpPr>
          <p:nvPr>
            <p:ph type="body" sz="quarter" idx="19" hasCustomPrompt="1"/>
          </p:nvPr>
        </p:nvSpPr>
        <p:spPr>
          <a:xfrm>
            <a:off x="2998825" y="311150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39" name="Bildplatzhalter 6"/>
          <p:cNvSpPr>
            <a:spLocks noGrp="1"/>
          </p:cNvSpPr>
          <p:nvPr>
            <p:ph type="pic" sz="quarter" idx="20" hasCustomPrompt="1"/>
          </p:nvPr>
        </p:nvSpPr>
        <p:spPr>
          <a:xfrm>
            <a:off x="4643438" y="203200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0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643440" y="311150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41" name="Bildplatzhalter 6"/>
          <p:cNvSpPr>
            <a:spLocks noGrp="1"/>
          </p:cNvSpPr>
          <p:nvPr>
            <p:ph type="pic" sz="quarter" idx="22" hasCustomPrompt="1"/>
          </p:nvPr>
        </p:nvSpPr>
        <p:spPr>
          <a:xfrm>
            <a:off x="6285163" y="203200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42" name="Textplatzhalter 9"/>
          <p:cNvSpPr>
            <a:spLocks noGrp="1"/>
          </p:cNvSpPr>
          <p:nvPr>
            <p:ph type="body" sz="quarter" idx="23" hasCustomPrompt="1"/>
          </p:nvPr>
        </p:nvSpPr>
        <p:spPr>
          <a:xfrm>
            <a:off x="6285165" y="3111500"/>
            <a:ext cx="1497013" cy="378000"/>
          </a:xfrm>
        </p:spPr>
        <p:txBody>
          <a:bodyPr tIns="36000" bIns="36000"/>
          <a:lstStyle>
            <a:lvl1pPr marL="0" indent="0" algn="ctr">
              <a:spcBef>
                <a:spcPts val="0"/>
              </a:spcBef>
              <a:buNone/>
              <a:defRPr sz="10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noProof="0" dirty="0"/>
              <a:t>Click to insert description for the picture</a:t>
            </a:r>
          </a:p>
        </p:txBody>
      </p:sp>
      <p:sp>
        <p:nvSpPr>
          <p:cNvPr id="14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78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end thank you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8" hasCustomPrompt="1"/>
          </p:nvPr>
        </p:nvSpPr>
        <p:spPr>
          <a:xfrm>
            <a:off x="539750" y="1311276"/>
            <a:ext cx="3024188" cy="2916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  <a:p>
            <a:endParaRPr lang="en-US" noProof="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2" y="1203327"/>
            <a:ext cx="4895851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405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for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11563" y="1311275"/>
            <a:ext cx="4824041" cy="2916239"/>
          </a:xfrm>
        </p:spPr>
        <p:txBody>
          <a:bodyPr lIns="0"/>
          <a:lstStyle>
            <a:lvl1pPr>
              <a:defRPr/>
            </a:lvl1pPr>
            <a:lvl2pPr>
              <a:defRPr baseline="0"/>
            </a:lvl2pPr>
            <a:lvl3pPr>
              <a:defRPr/>
            </a:lvl3pPr>
          </a:lstStyle>
          <a:p>
            <a:pPr lvl="0"/>
            <a:r>
              <a:rPr lang="en-US" noProof="0" dirty="0"/>
              <a:t>Please insert the name of chapter 1 …</a:t>
            </a:r>
          </a:p>
          <a:p>
            <a:pPr lvl="0"/>
            <a:r>
              <a:rPr lang="en-US" noProof="0" dirty="0"/>
              <a:t>Chapter 2</a:t>
            </a:r>
          </a:p>
          <a:p>
            <a:pPr lvl="0"/>
            <a:r>
              <a:rPr lang="en-US" noProof="0" dirty="0"/>
              <a:t>Chapter 3</a:t>
            </a:r>
          </a:p>
          <a:p>
            <a:pPr lvl="0"/>
            <a:r>
              <a:rPr lang="en-US" noProof="0" dirty="0"/>
              <a:t>Chapter 4</a:t>
            </a:r>
          </a:p>
          <a:p>
            <a:pPr lvl="0"/>
            <a:r>
              <a:rPr lang="en-US" noProof="0" dirty="0"/>
              <a:t>Chapter 5</a:t>
            </a: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7" hasCustomPrompt="1"/>
          </p:nvPr>
        </p:nvSpPr>
        <p:spPr>
          <a:xfrm>
            <a:off x="5580069" y="1311273"/>
            <a:ext cx="3024187" cy="29162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Agenda</a:t>
            </a:r>
          </a:p>
        </p:txBody>
      </p:sp>
      <p:sp>
        <p:nvSpPr>
          <p:cNvPr id="11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topic of the presentation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074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for ke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2765509" y="1347614"/>
            <a:ext cx="3600000" cy="270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main picture</a:t>
            </a:r>
          </a:p>
        </p:txBody>
      </p:sp>
      <p:sp>
        <p:nvSpPr>
          <p:cNvPr id="37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535924" y="2499742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39" name="Bildplatzhalter 6"/>
          <p:cNvSpPr>
            <a:spLocks noGrp="1"/>
          </p:cNvSpPr>
          <p:nvPr>
            <p:ph type="pic" sz="quarter" idx="20" hasCustomPrompt="1"/>
          </p:nvPr>
        </p:nvSpPr>
        <p:spPr>
          <a:xfrm>
            <a:off x="7106651" y="2571750"/>
            <a:ext cx="1497600" cy="10795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Please insert a picture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926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168003"/>
            <a:ext cx="4014788" cy="8524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6668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16_2 1 small 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030191" y="1168830"/>
            <a:ext cx="2700351" cy="3185263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idx="15" hasCustomPrompt="1"/>
          </p:nvPr>
        </p:nvSpPr>
        <p:spPr bwMode="gray">
          <a:xfrm>
            <a:off x="413155" y="1168830"/>
            <a:ext cx="5508717" cy="3185263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151895" marR="0" indent="-151895" algn="l" defTabSz="514418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 lang="de-DE" baseline="0"/>
            </a:lvl1pPr>
            <a:lvl2pPr marL="405054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607581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810108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012635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215162" indent="-151895" defTabSz="514418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417689" indent="-151895" defTabSz="514418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marL="151895" marR="0" lvl="0" indent="-151895" algn="l" defTabSz="514418" rtl="0" eaLnBrk="1" fontAlgn="auto" latinLnBrk="0" hangingPunct="1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 dirty="0"/>
              <a:t>Click to insert text. For further chart layouts, please refer to Layout.</a:t>
            </a:r>
          </a:p>
          <a:p>
            <a:pPr marL="405054" lvl="1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607581" lvl="2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810108" lvl="3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012635" lvl="4" indent="-151895" defTabSz="514418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215162" lvl="5" indent="-151895" defTabSz="514418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417689" lvl="6" indent="-151895" defTabSz="514418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5" y="680242"/>
            <a:ext cx="8317083" cy="485888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5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3" name="Fußzeilenplatzhalter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en-US" noProof="0"/>
              <a:t>Name of the Speaker / Title of the presentation / Date</a:t>
            </a:r>
            <a:endParaRPr lang="de-DE" noProof="0" dirty="0"/>
          </a:p>
        </p:txBody>
      </p:sp>
      <p:sp>
        <p:nvSpPr>
          <p:cNvPr id="5" name="Foliennummernplatzhalter"/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pPr defTabSz="514418"/>
            <a:fld id="{A7E14F4A-AFC2-4561-ABA6-CE2C50D3EED6}" type="slidenum">
              <a:rPr lang="de-DE" smtClean="0"/>
              <a:pPr defTabSz="514418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90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>
                    <a:tint val="75000"/>
                  </a:srgbClr>
                </a:solidFill>
              </a:rPr>
              <a:t>Control Strategy l 2018</a:t>
            </a:r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B0E8CF-05DB-42D5-BB54-D665BCC2C9D0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24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4 start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 descr="Logo_Kette_l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6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Logo_Kette_la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6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395290" y="951310"/>
            <a:ext cx="8353425" cy="345638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35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-6979" y="3541670"/>
            <a:ext cx="3514649" cy="425859"/>
          </a:xfrm>
          <a:prstGeom prst="rect">
            <a:avLst/>
          </a:prstGeom>
          <a:solidFill>
            <a:srgbClr val="AEC8D2"/>
          </a:solidFill>
        </p:spPr>
        <p:txBody>
          <a:bodyPr wrap="square" lIns="0" tIns="108000" rIns="0" bIns="108000" anchor="ctr">
            <a:spAutoFit/>
          </a:bodyPr>
          <a:lstStyle>
            <a:lvl1pPr marL="334558" indent="0">
              <a:buNone/>
              <a:defRPr sz="1350"/>
            </a:lvl1pPr>
            <a:lvl2pPr marL="266693" indent="0">
              <a:buNone/>
              <a:defRPr/>
            </a:lvl2pPr>
            <a:lvl3pPr marL="533387" indent="0">
              <a:buNone/>
              <a:defRPr/>
            </a:lvl3pPr>
            <a:lvl4pPr marL="807224" indent="0">
              <a:buNone/>
              <a:defRPr/>
            </a:lvl4pPr>
            <a:lvl5pPr marL="1078679" indent="0">
              <a:buNone/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95288" y="86400"/>
            <a:ext cx="8353425" cy="799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34847183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1" t="10354" r="18329" b="5466"/>
          <a:stretch/>
        </p:blipFill>
        <p:spPr>
          <a:xfrm>
            <a:off x="1985611" y="1073779"/>
            <a:ext cx="5172781" cy="349504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7" y="4514920"/>
            <a:ext cx="2834645" cy="316993"/>
          </a:xfrm>
          <a:prstGeom prst="rect">
            <a:avLst/>
          </a:prstGeom>
        </p:spPr>
      </p:pic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671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39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466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29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292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954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74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406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960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677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8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7"/>
          <a:stretch/>
        </p:blipFill>
        <p:spPr>
          <a:xfrm>
            <a:off x="539754" y="1311276"/>
            <a:ext cx="8064496" cy="2916238"/>
          </a:xfrm>
          <a:prstGeom prst="rect">
            <a:avLst/>
          </a:prstGeom>
        </p:spPr>
      </p:pic>
      <p:sp>
        <p:nvSpPr>
          <p:cNvPr id="6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1376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87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4 start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 descr="Logo_Kette_l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5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Logo_Kette_la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5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395289" y="951310"/>
            <a:ext cx="8353425" cy="345638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35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-6980" y="3541670"/>
            <a:ext cx="3514649" cy="425859"/>
          </a:xfrm>
          <a:prstGeom prst="rect">
            <a:avLst/>
          </a:prstGeom>
          <a:solidFill>
            <a:srgbClr val="AEC8D2"/>
          </a:solidFill>
        </p:spPr>
        <p:txBody>
          <a:bodyPr wrap="square" lIns="0" tIns="108000" rIns="0" bIns="108000" anchor="ctr">
            <a:spAutoFit/>
          </a:bodyPr>
          <a:lstStyle>
            <a:lvl1pPr marL="334566" indent="0">
              <a:buNone/>
              <a:defRPr sz="1350"/>
            </a:lvl1pPr>
            <a:lvl2pPr marL="266700" indent="0">
              <a:buNone/>
              <a:defRPr/>
            </a:lvl2pPr>
            <a:lvl3pPr marL="533400" indent="0">
              <a:buNone/>
              <a:defRPr/>
            </a:lvl3pPr>
            <a:lvl4pPr marL="807244" indent="0">
              <a:buNone/>
              <a:defRPr/>
            </a:lvl4pPr>
            <a:lvl5pPr marL="1078706" indent="0">
              <a:buNone/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95288" y="86400"/>
            <a:ext cx="8353425" cy="799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506958351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start 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1" t="10354" r="18329" b="5466"/>
          <a:stretch/>
        </p:blipFill>
        <p:spPr>
          <a:xfrm>
            <a:off x="1985612" y="1073779"/>
            <a:ext cx="5172781" cy="349504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7" y="4514920"/>
            <a:ext cx="2834645" cy="316994"/>
          </a:xfrm>
          <a:prstGeom prst="rect">
            <a:avLst/>
          </a:prstGeom>
        </p:spPr>
      </p:pic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: 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Speaker / </a:t>
            </a:r>
            <a:r>
              <a:rPr lang="en-US" dirty="0"/>
              <a:t>Title or department of the speaker</a:t>
            </a:r>
            <a:r>
              <a:rPr lang="de-DE" dirty="0"/>
              <a:t> / Date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presentation</a:t>
            </a:r>
            <a:endParaRPr lang="de-DE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2017 Kickoff | CONTROL AFD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B0E8CF-05DB-42D5-BB54-D665BCC2C9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title, 1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467545" y="4659304"/>
            <a:ext cx="251595" cy="215228"/>
          </a:xfrm>
          <a:prstGeom prst="rect">
            <a:avLst/>
          </a:prstGeom>
        </p:spPr>
        <p:txBody>
          <a:bodyPr/>
          <a:lstStyle/>
          <a:p>
            <a:fld id="{1CB0E8CF-05DB-42D5-BB54-D665BCC2C9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755576" y="4658632"/>
            <a:ext cx="4680025" cy="2159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2017 Kickoff | CONTROL AFD</a:t>
            </a:r>
            <a:endParaRPr lang="en-US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3" y="1311275"/>
            <a:ext cx="6192000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</p:spTree>
    <p:extLst>
      <p:ext uri="{BB962C8B-B14F-4D97-AF65-F5344CB8AC3E}">
        <p14:creationId xmlns:p14="http://schemas.microsoft.com/office/powerpoint/2010/main" val="24206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3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6" hasCustomPrompt="1"/>
          </p:nvPr>
        </p:nvSpPr>
        <p:spPr>
          <a:xfrm>
            <a:off x="1564392" y="1485167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a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1564331" y="2925170"/>
            <a:ext cx="1908174" cy="1285323"/>
          </a:xfrm>
        </p:spPr>
        <p:txBody>
          <a:bodyPr tIns="96005" bIns="96005"/>
          <a:lstStyle>
            <a:lvl1pPr marL="0" indent="0" algn="ctr">
              <a:buNone/>
              <a:defRPr baseline="0"/>
            </a:lvl1pPr>
            <a:lvl2pPr marL="162008" indent="0">
              <a:buNone/>
              <a:defRPr/>
            </a:lvl2pPr>
            <a:lvl3pPr marL="324017" indent="0">
              <a:buNone/>
              <a:defRPr/>
            </a:lvl3pPr>
            <a:lvl4pPr marL="486024" indent="0">
              <a:buNone/>
              <a:defRPr/>
            </a:lvl4pPr>
            <a:lvl5pPr marL="648032" indent="0">
              <a:buNone/>
              <a:defRPr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20" hasCustomPrompt="1"/>
          </p:nvPr>
        </p:nvSpPr>
        <p:spPr>
          <a:xfrm>
            <a:off x="3616969" y="149100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a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14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616969" y="2937004"/>
            <a:ext cx="1908174" cy="1285323"/>
          </a:xfrm>
        </p:spPr>
        <p:txBody>
          <a:bodyPr tIns="96005" bIns="96005"/>
          <a:lstStyle>
            <a:lvl1pPr marL="0" indent="0" algn="ctr">
              <a:buNone/>
              <a:defRPr baseline="0"/>
            </a:lvl1pPr>
            <a:lvl2pPr marL="162008" indent="0">
              <a:buNone/>
              <a:defRPr/>
            </a:lvl2pPr>
            <a:lvl3pPr marL="324017" indent="0">
              <a:buNone/>
              <a:defRPr/>
            </a:lvl3pPr>
            <a:lvl4pPr marL="486024" indent="0">
              <a:buNone/>
              <a:defRPr/>
            </a:lvl4pPr>
            <a:lvl5pPr marL="648032" indent="0">
              <a:buNone/>
              <a:defRPr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2" hasCustomPrompt="1"/>
          </p:nvPr>
        </p:nvSpPr>
        <p:spPr>
          <a:xfrm>
            <a:off x="5668018" y="1492250"/>
            <a:ext cx="1908174" cy="1440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a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16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5668018" y="2937004"/>
            <a:ext cx="1908174" cy="1285323"/>
          </a:xfrm>
        </p:spPr>
        <p:txBody>
          <a:bodyPr tIns="96005" bIns="96005"/>
          <a:lstStyle>
            <a:lvl1pPr marL="0" indent="0" algn="ctr">
              <a:buNone/>
              <a:defRPr baseline="0"/>
            </a:lvl1pPr>
            <a:lvl2pPr marL="162008" indent="0">
              <a:buNone/>
              <a:defRPr/>
            </a:lvl2pPr>
            <a:lvl3pPr marL="324017" indent="0">
              <a:buNone/>
              <a:defRPr/>
            </a:lvl3pPr>
            <a:lvl4pPr marL="486024" indent="0">
              <a:buNone/>
              <a:defRPr/>
            </a:lvl4pPr>
            <a:lvl5pPr marL="648032" indent="0">
              <a:buNone/>
              <a:defRPr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3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2017 Kickoff | CONTROL AFD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CB0E8CF-05DB-42D5-BB54-D665BCC2C9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7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15 title, 1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2017 Kickoff | CONTROL AFD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31BF27-1591-456E-9E5F-B4A9367F028D}" type="slidenum">
              <a:rPr lang="de-DE" smtClean="0">
                <a:solidFill>
                  <a:srgbClr val="000000"/>
                </a:solidFill>
              </a:rPr>
              <a:pPr/>
              <a:t>‹#›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>
          <a:xfrm>
            <a:off x="539750" y="1311275"/>
            <a:ext cx="3962400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 hasCustomPrompt="1"/>
          </p:nvPr>
        </p:nvSpPr>
        <p:spPr>
          <a:xfrm>
            <a:off x="4643438" y="1311275"/>
            <a:ext cx="3960812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9681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title, 2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8" hasCustomPrompt="1"/>
          </p:nvPr>
        </p:nvSpPr>
        <p:spPr>
          <a:xfrm>
            <a:off x="539752" y="1311276"/>
            <a:ext cx="4895848" cy="29162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9" hasCustomPrompt="1"/>
          </p:nvPr>
        </p:nvSpPr>
        <p:spPr>
          <a:xfrm>
            <a:off x="5580065" y="1311275"/>
            <a:ext cx="3023605" cy="291623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11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2017 Kickoff | CONTROL AFD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1CDB15E-7041-400C-9B79-E7A3201C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title, 1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755576" y="4658632"/>
            <a:ext cx="4680025" cy="2159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2017 Kickoff | CONTROL AFD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467545" y="4659304"/>
            <a:ext cx="251595" cy="215228"/>
          </a:xfrm>
          <a:prstGeom prst="rect">
            <a:avLst/>
          </a:prstGeom>
        </p:spPr>
        <p:txBody>
          <a:bodyPr/>
          <a:lstStyle/>
          <a:p>
            <a:fld id="{11CDB15E-7041-400C-9B79-E7A3201C017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>
          <a:xfrm>
            <a:off x="539750" y="1311275"/>
            <a:ext cx="3962400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 hasCustomPrompt="1"/>
          </p:nvPr>
        </p:nvSpPr>
        <p:spPr>
          <a:xfrm>
            <a:off x="4643438" y="1311275"/>
            <a:ext cx="3960812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2054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title, 1-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7"/>
          </p:nvPr>
        </p:nvSpPr>
        <p:spPr>
          <a:xfrm>
            <a:off x="467545" y="4659304"/>
            <a:ext cx="251595" cy="215228"/>
          </a:xfrm>
          <a:prstGeom prst="rect">
            <a:avLst/>
          </a:prstGeom>
        </p:spPr>
        <p:txBody>
          <a:bodyPr/>
          <a:lstStyle/>
          <a:p>
            <a:fld id="{1CB0E8CF-05DB-42D5-BB54-D665BCC2C9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8"/>
          </p:nvPr>
        </p:nvSpPr>
        <p:spPr>
          <a:xfrm>
            <a:off x="755576" y="4658632"/>
            <a:ext cx="4680025" cy="2159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2017 Kickoff | CONTROL AFD</a:t>
            </a:r>
            <a:endParaRPr lang="en-US" dirty="0"/>
          </a:p>
        </p:txBody>
      </p:sp>
      <p:sp>
        <p:nvSpPr>
          <p:cNvPr id="10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9" hasCustomPrompt="1"/>
          </p:nvPr>
        </p:nvSpPr>
        <p:spPr>
          <a:xfrm>
            <a:off x="539750" y="1311275"/>
            <a:ext cx="3024188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20" hasCustomPrompt="1"/>
          </p:nvPr>
        </p:nvSpPr>
        <p:spPr>
          <a:xfrm>
            <a:off x="3708400" y="1311275"/>
            <a:ext cx="4895850" cy="2916239"/>
          </a:xfrm>
        </p:spPr>
        <p:txBody>
          <a:bodyPr/>
          <a:lstStyle/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4782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5 title, 1 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insert the topic of the slide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539750" y="1311275"/>
            <a:ext cx="8064500" cy="29162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a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2" y="4227514"/>
            <a:ext cx="5040313" cy="216446"/>
          </a:xfrm>
        </p:spPr>
        <p:txBody>
          <a:bodyPr tIns="96005" bIns="96005"/>
          <a:lstStyle>
            <a:lvl1pPr marL="0" indent="0" algn="l">
              <a:spcBef>
                <a:spcPts val="0"/>
              </a:spcBef>
              <a:buNone/>
              <a:defRPr sz="760"/>
            </a:lvl1pPr>
            <a:lvl2pPr>
              <a:defRPr sz="591"/>
            </a:lvl2pPr>
            <a:lvl3pPr>
              <a:defRPr sz="591"/>
            </a:lvl3pPr>
            <a:lvl4pPr>
              <a:defRPr sz="591"/>
            </a:lvl4pPr>
            <a:lvl5pPr>
              <a:defRPr sz="591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discription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7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350" baseline="0"/>
            </a:lvl1pPr>
            <a:lvl2pPr marL="266714" indent="0">
              <a:buNone/>
              <a:defRPr/>
            </a:lvl2pPr>
            <a:lvl3pPr marL="533427" indent="0">
              <a:buNone/>
              <a:defRPr/>
            </a:lvl3pPr>
            <a:lvl4pPr marL="807284" indent="0">
              <a:buNone/>
              <a:defRPr/>
            </a:lvl4pPr>
            <a:lvl5pPr marL="1078760" indent="0">
              <a:buNone/>
              <a:defRPr/>
            </a:lvl5pPr>
          </a:lstStyle>
          <a:p>
            <a:pPr lvl="0"/>
            <a:r>
              <a:rPr lang="en-US" dirty="0"/>
              <a:t>Please insert the name of the chapter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2017 Kickoff | CONTROL AFD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CB0E8CF-05DB-42D5-BB54-D665BCC2C9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5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" t="31477" r="2504" b="11306"/>
          <a:stretch/>
        </p:blipFill>
        <p:spPr>
          <a:xfrm>
            <a:off x="539755" y="1311276"/>
            <a:ext cx="8064496" cy="2916238"/>
          </a:xfrm>
          <a:prstGeom prst="rect">
            <a:avLst/>
          </a:prstGeom>
        </p:spPr>
      </p:pic>
      <p:sp>
        <p:nvSpPr>
          <p:cNvPr id="5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88026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168003"/>
            <a:ext cx="4014788" cy="8524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08980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welcome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28"/>
          <a:stretch/>
        </p:blipFill>
        <p:spPr bwMode="auto">
          <a:xfrm>
            <a:off x="3221061" y="1168075"/>
            <a:ext cx="5499040" cy="318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459" y="1168075"/>
            <a:ext cx="2699098" cy="3185375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 algn="ctr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9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</p:spTree>
    <p:extLst>
      <p:ext uri="{BB962C8B-B14F-4D97-AF65-F5344CB8AC3E}">
        <p14:creationId xmlns:p14="http://schemas.microsoft.com/office/powerpoint/2010/main" val="120074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459" y="1168075"/>
            <a:ext cx="8317083" cy="3185374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 algn="ctr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6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55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925469" y="1059890"/>
            <a:ext cx="5293062" cy="3508671"/>
          </a:xfrm>
          <a:prstGeom prst="rect">
            <a:avLst/>
          </a:prstGeom>
        </p:spPr>
      </p:pic>
      <p:sp>
        <p:nvSpPr>
          <p:cNvPr id="6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1939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13459" y="1168075"/>
            <a:ext cx="8317083" cy="3185375"/>
          </a:xfrm>
          <a:prstGeom prst="rect">
            <a:avLst/>
          </a:prstGeom>
        </p:spPr>
      </p:pic>
      <p:sp>
        <p:nvSpPr>
          <p:cNvPr id="6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7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7702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start 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12009" y="1167733"/>
            <a:ext cx="8317083" cy="3184716"/>
          </a:xfrm>
          <a:prstGeom prst="rect">
            <a:avLst/>
          </a:prstGeom>
        </p:spPr>
      </p:pic>
      <p:sp>
        <p:nvSpPr>
          <p:cNvPr id="7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5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612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end thank you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28" r="-2668"/>
          <a:stretch/>
        </p:blipFill>
        <p:spPr bwMode="auto">
          <a:xfrm>
            <a:off x="3221061" y="1167733"/>
            <a:ext cx="5509738" cy="318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2010" y="1167733"/>
            <a:ext cx="2699098" cy="3185375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 algn="ctr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7" name="Textplatzhalter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12010" y="350919"/>
            <a:ext cx="8317083" cy="323775"/>
          </a:xfrm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insert: Name of the speaker / Title or department of the speaker / Date</a:t>
            </a:r>
          </a:p>
        </p:txBody>
      </p:sp>
      <p:sp>
        <p:nvSpPr>
          <p:cNvPr id="1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58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for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028920" y="1168076"/>
            <a:ext cx="2700351" cy="3185032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 algn="ctr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459" y="1168075"/>
            <a:ext cx="5508717" cy="323925"/>
          </a:xfrm>
          <a:solidFill>
            <a:schemeClr val="accent1"/>
          </a:solidFill>
        </p:spPr>
        <p:txBody>
          <a:bodyPr/>
          <a:lstStyle>
            <a:lvl1pPr marL="13496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noProof="0" dirty="0"/>
              <a:t>Auszeichnung</a:t>
            </a:r>
          </a:p>
        </p:txBody>
      </p:sp>
      <p:sp>
        <p:nvSpPr>
          <p:cNvPr id="8" name="Textplatzhalter 1"/>
          <p:cNvSpPr>
            <a:spLocks noGrp="1"/>
          </p:cNvSpPr>
          <p:nvPr>
            <p:ph idx="1" hasCustomPrompt="1"/>
          </p:nvPr>
        </p:nvSpPr>
        <p:spPr bwMode="gray">
          <a:xfrm>
            <a:off x="413459" y="1168075"/>
            <a:ext cx="5292689" cy="3185262"/>
          </a:xfrm>
          <a:prstGeom prst="rect">
            <a:avLst/>
          </a:prstGeom>
        </p:spPr>
        <p:txBody>
          <a:bodyPr vert="horz" lIns="72000" tIns="72000" rIns="0" bIns="72000" rtlCol="0">
            <a:noAutofit/>
          </a:bodyPr>
          <a:lstStyle>
            <a:lvl1pPr marL="202446" marR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 baseline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marL="202446" marR="0" lvl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 dirty="0"/>
              <a:t>Please insert the name of Chapter 1 …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09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Agenda</a:t>
            </a:r>
          </a:p>
        </p:txBody>
      </p:sp>
      <p:sp>
        <p:nvSpPr>
          <p:cNvPr id="11" name="Textplatzhalter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459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marL="0" lvl="0" indent="0">
              <a:buNone/>
            </a:pPr>
            <a:r>
              <a:rPr lang="en-US" noProof="0" dirty="0"/>
              <a:t>Please insert the topic of the presentation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3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459" y="1168075"/>
            <a:ext cx="5508717" cy="3185262"/>
          </a:xfrm>
          <a:noFill/>
          <a:ln>
            <a:noFill/>
          </a:ln>
        </p:spPr>
        <p:txBody>
          <a:bodyPr vert="horz" lIns="0" tIns="72000" rIns="0" bIns="72000" rtlCol="0">
            <a:noAutofit/>
          </a:bodyPr>
          <a:lstStyle>
            <a:lvl1pPr marL="202446" marR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 lang="de-DE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marL="202446" marR="0" lvl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 dirty="0"/>
              <a:t>Click to insert text. For further chart layouts, please refer to Layout.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459" y="350300"/>
            <a:ext cx="8317083" cy="323925"/>
          </a:xfrm>
          <a:noFill/>
        </p:spPr>
        <p:txBody>
          <a:bodyPr tIns="0" bIns="0" anchor="ctr" anchorCtr="0"/>
          <a:lstStyle>
            <a:lvl1pPr marL="0" marR="0" indent="0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lvl1pPr>
          </a:lstStyle>
          <a:p>
            <a:pPr marL="0" marR="0" lvl="0" indent="0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lang="en-US" noProof="0" dirty="0"/>
              <a:t>Please insert the name of the chapter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33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_2 1 small 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030190" y="1168830"/>
            <a:ext cx="2700351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idx="15" hasCustomPrompt="1"/>
          </p:nvPr>
        </p:nvSpPr>
        <p:spPr bwMode="gray">
          <a:xfrm>
            <a:off x="413154" y="1168830"/>
            <a:ext cx="5508717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202446" marR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 lang="de-DE" baseline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marL="202446" marR="0" lvl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 dirty="0"/>
              <a:t>Click to insert text. For further chart layouts, please refer to Layout.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2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2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sz="quarter" idx="18" hasCustomPrompt="1"/>
          </p:nvPr>
        </p:nvSpPr>
        <p:spPr>
          <a:xfrm>
            <a:off x="539752" y="1311275"/>
            <a:ext cx="4895848" cy="29162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9" hasCustomPrompt="1"/>
          </p:nvPr>
        </p:nvSpPr>
        <p:spPr>
          <a:xfrm>
            <a:off x="5580065" y="1311276"/>
            <a:ext cx="3023605" cy="29162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1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833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highlight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2815448"/>
            <a:ext cx="9144000" cy="1538644"/>
          </a:xfrm>
          <a:prstGeom prst="rect">
            <a:avLst/>
          </a:prstGeom>
          <a:solidFill>
            <a:schemeClr val="accent2"/>
          </a:solidFill>
        </p:spPr>
        <p:txBody>
          <a:bodyPr lIns="540000" tIns="252000" rIns="540000" bIns="252000" anchor="ctr" anchorCtr="0"/>
          <a:lstStyle>
            <a:lvl1pPr marL="0" indent="0" algn="ctr">
              <a:buFontTx/>
              <a:buNone/>
              <a:defRPr sz="2099">
                <a:solidFill>
                  <a:schemeClr val="bg1"/>
                </a:solidFill>
              </a:defRPr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For an important statement or result.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29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9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21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highlight c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2815448"/>
            <a:ext cx="9144000" cy="1538644"/>
          </a:xfrm>
          <a:prstGeom prst="rect">
            <a:avLst/>
          </a:prstGeom>
          <a:solidFill>
            <a:schemeClr val="accent3"/>
          </a:solidFill>
        </p:spPr>
        <p:txBody>
          <a:bodyPr lIns="540000" tIns="252000" rIns="540000" bIns="252000" anchor="ctr" anchorCtr="0"/>
          <a:lstStyle>
            <a:lvl1pPr marL="0" indent="0" algn="ctr">
              <a:buFontTx/>
              <a:buNone/>
              <a:defRPr sz="2099">
                <a:solidFill>
                  <a:schemeClr val="tx1"/>
                </a:solidFill>
              </a:defRPr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For a core information or strategic statement.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29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9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9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quot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0"/>
            <a:ext cx="9143999" cy="4354092"/>
          </a:xfrm>
          <a:prstGeom prst="rect">
            <a:avLst/>
          </a:prstGeom>
          <a:solidFill>
            <a:schemeClr val="accent2"/>
          </a:solidFill>
        </p:spPr>
        <p:txBody>
          <a:bodyPr lIns="540000" tIns="540000" rIns="540000" bIns="540000" anchor="ctr" anchorCtr="0"/>
          <a:lstStyle>
            <a:lvl1pPr marL="0" indent="0" algn="ctr">
              <a:buFontTx/>
              <a:buNone/>
              <a:defRPr sz="2099" baseline="0">
                <a:solidFill>
                  <a:schemeClr val="bg1"/>
                </a:solidFill>
              </a:defRPr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For important summaries.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88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16 quote 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platzhalter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0"/>
            <a:ext cx="9143999" cy="5143500"/>
          </a:xfrm>
          <a:prstGeom prst="rect">
            <a:avLst/>
          </a:prstGeom>
          <a:solidFill>
            <a:schemeClr val="tx1"/>
          </a:solidFill>
        </p:spPr>
        <p:txBody>
          <a:bodyPr lIns="540000" tIns="540000" rIns="540000" bIns="540000" anchor="ctr" anchorCtr="0"/>
          <a:lstStyle>
            <a:lvl1pPr marL="0" indent="0" algn="ctr">
              <a:buFontTx/>
              <a:buNone/>
              <a:defRPr sz="2099" baseline="0">
                <a:solidFill>
                  <a:schemeClr val="bg1"/>
                </a:solidFill>
              </a:defRPr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In exceptional cases, a special</a:t>
            </a:r>
            <a:br>
              <a:rPr lang="en-US" noProof="0" dirty="0"/>
            </a:br>
            <a:r>
              <a:rPr lang="en-US" noProof="0" dirty="0"/>
              <a:t>core information or strategic statement.</a:t>
            </a:r>
          </a:p>
        </p:txBody>
      </p:sp>
    </p:spTree>
    <p:extLst>
      <p:ext uri="{BB962C8B-B14F-4D97-AF65-F5344CB8AC3E}">
        <p14:creationId xmlns:p14="http://schemas.microsoft.com/office/powerpoint/2010/main" val="110012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6" name="Textplatzhalter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9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4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title, 1 table and diagramm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459" y="1168075"/>
            <a:ext cx="8317083" cy="3185262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>
            <a:lvl1pPr marL="0" marR="0" indent="0" algn="ctr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marL="202446" marR="0" lvl="0" indent="-202446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 dirty="0"/>
              <a:t>Click to insert diagram, </a:t>
            </a:r>
            <a:r>
              <a:rPr lang="en-US" noProof="0" dirty="0" err="1"/>
              <a:t>smartart</a:t>
            </a:r>
            <a:r>
              <a:rPr lang="en-US" noProof="0" dirty="0"/>
              <a:t> or table.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459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5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 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4353108"/>
            <a:ext cx="5616919" cy="162296"/>
          </a:xfrm>
        </p:spPr>
        <p:txBody>
          <a:bodyPr tIns="36000" bIns="36000"/>
          <a:lstStyle>
            <a:lvl1pPr marL="0" indent="0" algn="l">
              <a:spcBef>
                <a:spcPts val="0"/>
              </a:spcBef>
              <a:buNone/>
              <a:defRPr sz="7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7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30"/>
            <a:ext cx="8317083" cy="3185262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 algn="ctr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9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73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1 columns benef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4626008" y="1168830"/>
            <a:ext cx="4104534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202446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/>
            </a:lvl7pPr>
          </a:lstStyle>
          <a:p>
            <a:pPr lvl="0"/>
            <a:r>
              <a:rPr lang="en-US" noProof="0" dirty="0"/>
              <a:t>Click to insert benefit.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30"/>
            <a:ext cx="4104534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202446" indent="-214255">
              <a:buSzPct val="130000"/>
              <a:buFontTx/>
              <a:buBlip>
                <a:blip r:embed="rId2"/>
              </a:buBlip>
              <a:defRPr baseline="0">
                <a:solidFill>
                  <a:schemeClr val="tx1"/>
                </a:solidFill>
              </a:defRPr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defRPr>
                <a:solidFill>
                  <a:schemeClr val="tx1"/>
                </a:solidFill>
              </a:defRPr>
            </a:lvl6pPr>
            <a:lvl7pPr marL="1889496" marR="0" indent="-202446" algn="l" defTabSz="685617" rtl="0" eaLnBrk="1" fontAlgn="base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ct val="130000"/>
              <a:buFont typeface="Wingdings" panose="05000000000000000000" pitchFamily="2" charset="2"/>
              <a:buBlip>
                <a:blip r:embed="rId2"/>
              </a:buBlip>
              <a:tabLst/>
              <a:defRPr>
                <a:solidFill>
                  <a:schemeClr val="tx1"/>
                </a:solidFill>
              </a:defRPr>
            </a:lvl7pPr>
            <a:lvl8pPr marL="2159424" indent="0">
              <a:buNone/>
              <a:defRPr/>
            </a:lvl8pPr>
          </a:lstStyle>
          <a:p>
            <a:pPr lvl="0"/>
            <a:r>
              <a:rPr lang="en-US" noProof="0" dirty="0"/>
              <a:t>Click to insert benefit.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3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4626008" y="1168830"/>
            <a:ext cx="4104534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20244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marL="202446" lvl="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30"/>
            <a:ext cx="4104534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20244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marL="202446" lvl="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9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5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9" hasCustomPrompt="1"/>
          </p:nvPr>
        </p:nvSpPr>
        <p:spPr>
          <a:xfrm>
            <a:off x="539750" y="1311276"/>
            <a:ext cx="3024188" cy="2916238"/>
          </a:xfrm>
        </p:spPr>
        <p:txBody>
          <a:bodyPr/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20" hasCustomPrompt="1"/>
          </p:nvPr>
        </p:nvSpPr>
        <p:spPr>
          <a:xfrm>
            <a:off x="3708400" y="1311276"/>
            <a:ext cx="4895850" cy="2916238"/>
          </a:xfrm>
        </p:spPr>
        <p:txBody>
          <a:bodyPr/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428625" y="4767264"/>
            <a:ext cx="5029200" cy="274637"/>
          </a:xfrm>
        </p:spPr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22"/>
          </p:nvPr>
        </p:nvSpPr>
        <p:spPr>
          <a:xfrm>
            <a:off x="90853" y="4770439"/>
            <a:ext cx="899749" cy="274637"/>
          </a:xfrm>
        </p:spPr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2647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title, 1-1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4"/>
          <p:cNvSpPr>
            <a:spLocks noGrp="1"/>
          </p:cNvSpPr>
          <p:nvPr>
            <p:ph idx="15" hasCustomPrompt="1"/>
          </p:nvPr>
        </p:nvSpPr>
        <p:spPr bwMode="gray">
          <a:xfrm>
            <a:off x="6030190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3221673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0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3221825" y="1168075"/>
            <a:ext cx="5508717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459" y="1168075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459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9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1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2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6030190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30"/>
            <a:ext cx="5508717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8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1 small 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2"/>
          <p:cNvSpPr>
            <a:spLocks noGrp="1"/>
          </p:cNvSpPr>
          <p:nvPr>
            <p:ph idx="15" hasCustomPrompt="1"/>
          </p:nvPr>
        </p:nvSpPr>
        <p:spPr bwMode="gray">
          <a:xfrm>
            <a:off x="3221825" y="1168830"/>
            <a:ext cx="5508717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30"/>
            <a:ext cx="2700351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1 big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2"/>
          <p:cNvSpPr>
            <a:spLocks noGrp="1"/>
          </p:cNvSpPr>
          <p:nvPr>
            <p:ph idx="15" hasCustomPrompt="1"/>
          </p:nvPr>
        </p:nvSpPr>
        <p:spPr bwMode="gray">
          <a:xfrm>
            <a:off x="6030190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30"/>
            <a:ext cx="5508717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75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_2 1 big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3221519" y="1168830"/>
            <a:ext cx="5508717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idx="15" hasCustomPrompt="1"/>
          </p:nvPr>
        </p:nvSpPr>
        <p:spPr bwMode="gray">
          <a:xfrm>
            <a:off x="413154" y="1168830"/>
            <a:ext cx="2700351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 marL="1619568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6pPr>
            <a:lvl7pPr marL="188949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75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2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3"/>
          <p:cNvSpPr>
            <a:spLocks noGrp="1"/>
          </p:cNvSpPr>
          <p:nvPr>
            <p:ph idx="22" hasCustomPrompt="1"/>
          </p:nvPr>
        </p:nvSpPr>
        <p:spPr bwMode="gray">
          <a:xfrm>
            <a:off x="3221825" y="2814693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13154" y="2815070"/>
            <a:ext cx="2700351" cy="1538267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21" hasCustomPrompt="1"/>
          </p:nvPr>
        </p:nvSpPr>
        <p:spPr bwMode="gray">
          <a:xfrm>
            <a:off x="3221825" y="1168829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5pPr>
            <a:lvl6pPr>
              <a:defRPr lang="de-DE" dirty="0" smtClean="0"/>
            </a:lvl6pPr>
            <a:lvl7pPr>
              <a:defRPr lang="de-DE" dirty="0" smtClean="0"/>
            </a:lvl7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vert="horz" lIns="252000" tIns="252000" rIns="252000" bIns="252000" rtlCol="0" anchor="ctr" anchorCtr="0">
            <a:noAutofit/>
          </a:bodyPr>
          <a:lstStyle>
            <a:lvl1pPr marL="214255" indent="-214255">
              <a:buNone/>
              <a:defRPr lang="de-DE" dirty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2" name="Textplatzhalter 1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13459" y="350919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52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title, 1-1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enplatzhalter"/>
          <p:cNvSpPr>
            <a:spLocks noGrp="1"/>
          </p:cNvSpPr>
          <p:nvPr>
            <p:ph type="media" sz="quarter" idx="10" hasCustomPrompt="1"/>
          </p:nvPr>
        </p:nvSpPr>
        <p:spPr bwMode="gray">
          <a:xfrm>
            <a:off x="0" y="0"/>
            <a:ext cx="9144000" cy="5143500"/>
          </a:xfrm>
        </p:spPr>
        <p:txBody>
          <a:bodyPr lIns="540000" tIns="540000" rIns="540000" bIns="540000" anchor="ctr" anchorCtr="1"/>
          <a:lstStyle>
            <a:lvl1pPr marL="13496" indent="0">
              <a:buNone/>
              <a:defRPr/>
            </a:lvl1pPr>
          </a:lstStyle>
          <a:p>
            <a:r>
              <a:rPr lang="en-US" noProof="0" dirty="0"/>
              <a:t>Add MediaClip by clicking on symbol.</a:t>
            </a:r>
          </a:p>
        </p:txBody>
      </p:sp>
    </p:spTree>
    <p:extLst>
      <p:ext uri="{BB962C8B-B14F-4D97-AF65-F5344CB8AC3E}">
        <p14:creationId xmlns:p14="http://schemas.microsoft.com/office/powerpoint/2010/main" val="41403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3354569"/>
            <a:ext cx="8317083" cy="998769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750"/>
              </a:spcBef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7" name="Bildplatzhalter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0" y="0"/>
            <a:ext cx="9143390" cy="3244649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8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3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4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029885" y="2814694"/>
            <a:ext cx="2700351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spcBef>
                <a:spcPts val="750"/>
              </a:spcBef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221520" y="2814694"/>
            <a:ext cx="2700351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spcBef>
                <a:spcPts val="750"/>
              </a:spcBef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2814694"/>
            <a:ext cx="2700351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spcBef>
                <a:spcPts val="750"/>
              </a:spcBef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29885" y="1168829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21520" y="1168829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3" name="Textplatzhalter 1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1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6" hasCustomPrompt="1"/>
          </p:nvPr>
        </p:nvSpPr>
        <p:spPr>
          <a:xfrm>
            <a:off x="539750" y="1311276"/>
            <a:ext cx="3962400" cy="2916238"/>
          </a:xfrm>
        </p:spPr>
        <p:txBody>
          <a:bodyPr/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7" hasCustomPrompt="1"/>
          </p:nvPr>
        </p:nvSpPr>
        <p:spPr>
          <a:xfrm>
            <a:off x="4643438" y="1311276"/>
            <a:ext cx="3960812" cy="2916238"/>
          </a:xfrm>
        </p:spPr>
        <p:txBody>
          <a:bodyPr/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428625" y="4767264"/>
            <a:ext cx="5029200" cy="274637"/>
          </a:xfrm>
        </p:spPr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21"/>
          </p:nvPr>
        </p:nvSpPr>
        <p:spPr>
          <a:xfrm>
            <a:off x="90853" y="4770439"/>
            <a:ext cx="899749" cy="274637"/>
          </a:xfrm>
        </p:spPr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03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4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732282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7" name="Textplatzhalter 4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625906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519530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732282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2" name="Bildplatzhalter 3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25906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519530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9" name="Textplatzhalter 1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59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10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11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7150836" y="4083400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5466416" y="4083400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2" name="Textplatzhalter 9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3781995" y="4083400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1" name="Textplatzhalter 8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2097574" y="4083400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13154" y="4083400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9" name="Textplatzhalter 6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150836" y="2436796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de-DE" noProof="0" dirty="0"/>
              <a:t>Click </a:t>
            </a:r>
            <a:r>
              <a:rPr lang="en-US" noProof="0" dirty="0"/>
              <a:t>to insert description for the picture.</a:t>
            </a:r>
          </a:p>
        </p:txBody>
      </p:sp>
      <p:sp>
        <p:nvSpPr>
          <p:cNvPr id="18" name="Textplatzhalter 5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5466416" y="2436796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7" name="Textplatzhalter 4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781995" y="2436796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2097574" y="2436796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de-DE" noProof="0" dirty="0"/>
              <a:t>Click </a:t>
            </a:r>
            <a:r>
              <a:rPr lang="en-US" noProof="0" dirty="0"/>
              <a:t>to insert description for the picture.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2436796"/>
            <a:ext cx="1579706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9" name="Bildplatzhalter 10"/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7150836" y="2815448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</a:t>
            </a:r>
            <a:r>
              <a:rPr lang="de-DE" noProof="0" dirty="0"/>
              <a:t>.</a:t>
            </a:r>
          </a:p>
        </p:txBody>
      </p:sp>
      <p:sp>
        <p:nvSpPr>
          <p:cNvPr id="28" name="Bildplatzhalter 9"/>
          <p:cNvSpPr>
            <a:spLocks noGrp="1"/>
          </p:cNvSpPr>
          <p:nvPr>
            <p:ph type="pic" sz="quarter" idx="39" hasCustomPrompt="1"/>
          </p:nvPr>
        </p:nvSpPr>
        <p:spPr bwMode="gray">
          <a:xfrm>
            <a:off x="5466416" y="2815448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7" name="Bildplatzhalter 8"/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3781995" y="2815448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6" name="Bildplatzhalter 7"/>
          <p:cNvSpPr>
            <a:spLocks noGrp="1"/>
          </p:cNvSpPr>
          <p:nvPr>
            <p:ph type="pic" sz="quarter" idx="37" hasCustomPrompt="1"/>
          </p:nvPr>
        </p:nvSpPr>
        <p:spPr bwMode="gray">
          <a:xfrm>
            <a:off x="2097574" y="2815448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5" name="Bildplatzhalter 6"/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413154" y="2815448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2" name="Bildplatzhalter 5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7150836" y="1168829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spcBef>
                <a:spcPts val="750"/>
              </a:spcBef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</a:t>
            </a:r>
            <a:r>
              <a:rPr lang="de-DE" noProof="0" dirty="0"/>
              <a:t> </a:t>
            </a:r>
            <a:r>
              <a:rPr lang="en-US" noProof="0" dirty="0"/>
              <a:t>insert a picture.</a:t>
            </a:r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5466416" y="1168829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spcBef>
                <a:spcPts val="750"/>
              </a:spcBef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</a:t>
            </a:r>
            <a:r>
              <a:rPr lang="de-DE" noProof="0" dirty="0"/>
              <a:t>.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781995" y="1168829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spcBef>
                <a:spcPts val="750"/>
              </a:spcBef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2097574" y="1168829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spcBef>
                <a:spcPts val="750"/>
              </a:spcBef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</a:t>
            </a:r>
            <a:r>
              <a:rPr lang="de-DE" noProof="0" dirty="0"/>
              <a:t> insert a picture.</a:t>
            </a:r>
          </a:p>
        </p:txBody>
      </p:sp>
      <p:sp>
        <p:nvSpPr>
          <p:cNvPr id="7" name="Bildplatzhalter 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13154" y="1168829"/>
            <a:ext cx="1579706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marR="0" indent="0" algn="ctr" defTabSz="816159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31" name="Textplatzhalter 1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</a:t>
            </a:r>
            <a:r>
              <a:rPr lang="de-DE" noProof="0" dirty="0"/>
              <a:t> </a:t>
            </a:r>
            <a:r>
              <a:rPr lang="en-US" noProof="0" dirty="0"/>
              <a:t>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0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8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platzhalter 9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6732282" y="4084155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4" name="Textplatzhalter 8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625906" y="4084155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2519530" y="4084155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2" name="Textplatzhalter 6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13154" y="4084155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732282" y="2437536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625906" y="2437536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9" name="Textplatzhalter 3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2519530" y="2437536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154" y="2437536"/>
            <a:ext cx="1998260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31" name="Bildplatzhalter 8"/>
          <p:cNvSpPr>
            <a:spLocks noGrp="1"/>
          </p:cNvSpPr>
          <p:nvPr>
            <p:ph type="pic" sz="quarter" idx="30" hasCustomPrompt="1"/>
          </p:nvPr>
        </p:nvSpPr>
        <p:spPr bwMode="gray">
          <a:xfrm>
            <a:off x="6732282" y="2815448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33" name="Bildplatzhalter 7"/>
          <p:cNvSpPr>
            <a:spLocks noGrp="1"/>
          </p:cNvSpPr>
          <p:nvPr>
            <p:ph type="pic" sz="quarter" idx="32" hasCustomPrompt="1"/>
          </p:nvPr>
        </p:nvSpPr>
        <p:spPr bwMode="gray">
          <a:xfrm>
            <a:off x="4625906" y="2815448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32" name="Bildplatzhalter 6"/>
          <p:cNvSpPr>
            <a:spLocks noGrp="1"/>
          </p:cNvSpPr>
          <p:nvPr>
            <p:ph type="pic" sz="quarter" idx="31" hasCustomPrompt="1"/>
          </p:nvPr>
        </p:nvSpPr>
        <p:spPr bwMode="gray">
          <a:xfrm>
            <a:off x="2519530" y="2815448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30" name="Bildplatzhalter 5"/>
          <p:cNvSpPr>
            <a:spLocks noGrp="1"/>
          </p:cNvSpPr>
          <p:nvPr>
            <p:ph type="pic" sz="quarter" idx="29" hasCustomPrompt="1"/>
          </p:nvPr>
        </p:nvSpPr>
        <p:spPr bwMode="gray">
          <a:xfrm>
            <a:off x="413154" y="2815448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732282" y="1168829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2" name="Bildplatzhalter 3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25906" y="1168829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2519530" y="1168829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1998260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27" name="Textplatzhalter 1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6 pic + disc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platzhalter 7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6029885" y="4084155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4" name="Textplatzhalter 6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221520" y="4084155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13154" y="4084155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1" name="Textplatzhalter 4"/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029885" y="2437536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3221520" y="2437536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154" y="2437536"/>
            <a:ext cx="2700351" cy="269937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l">
              <a:spcBef>
                <a:spcPts val="0"/>
              </a:spcBef>
              <a:buFontTx/>
              <a:buNone/>
              <a:defRPr sz="1050"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description for the picture.</a:t>
            </a:r>
          </a:p>
        </p:txBody>
      </p:sp>
      <p:sp>
        <p:nvSpPr>
          <p:cNvPr id="31" name="Bildplatzhalter 6"/>
          <p:cNvSpPr>
            <a:spLocks noGrp="1"/>
          </p:cNvSpPr>
          <p:nvPr>
            <p:ph type="pic" sz="quarter" idx="30" hasCustomPrompt="1"/>
          </p:nvPr>
        </p:nvSpPr>
        <p:spPr bwMode="gray">
          <a:xfrm>
            <a:off x="6029885" y="2815448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33" name="Bildplatzhalter 5"/>
          <p:cNvSpPr>
            <a:spLocks noGrp="1"/>
          </p:cNvSpPr>
          <p:nvPr>
            <p:ph type="pic" sz="quarter" idx="32" hasCustomPrompt="1"/>
          </p:nvPr>
        </p:nvSpPr>
        <p:spPr bwMode="gray">
          <a:xfrm>
            <a:off x="3221520" y="2815448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30" name="Bildplatzhalter 4"/>
          <p:cNvSpPr>
            <a:spLocks noGrp="1"/>
          </p:cNvSpPr>
          <p:nvPr>
            <p:ph type="pic" sz="quarter" idx="29" hasCustomPrompt="1"/>
          </p:nvPr>
        </p:nvSpPr>
        <p:spPr bwMode="gray">
          <a:xfrm>
            <a:off x="413154" y="2815448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29885" y="1168829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221520" y="1168829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2700351" cy="1268706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23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8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4 pic + text,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5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732282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625906" y="2814694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6" name="Textplatzhalter 4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2519530" y="2814694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13154" y="2814694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732282" y="1168829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25906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519530" y="1168829"/>
            <a:ext cx="1998260" cy="1538644"/>
          </a:xfrm>
          <a:prstGeom prst="rect">
            <a:avLst/>
          </a:prstGeom>
        </p:spPr>
        <p:txBody>
          <a:bodyPr tIns="72000" bIns="72000"/>
          <a:lstStyle>
            <a:lvl1pPr marL="0" indent="0" algn="l">
              <a:buFontTx/>
              <a:buNone/>
              <a:defRPr/>
            </a:lvl1pPr>
            <a:lvl2pPr marL="474180" indent="0">
              <a:buFontTx/>
              <a:buNone/>
              <a:defRPr/>
            </a:lvl2pPr>
            <a:lvl3pPr marL="831249" indent="0">
              <a:buFontTx/>
              <a:buNone/>
              <a:defRPr/>
            </a:lvl3pPr>
            <a:lvl4pPr marL="1239328" indent="0">
              <a:buFontTx/>
              <a:buNone/>
              <a:defRPr/>
            </a:lvl4pPr>
            <a:lvl5pPr marL="1443368" indent="0">
              <a:buFontTx/>
              <a:buNone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1168829"/>
            <a:ext cx="1998260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9" name="Textplatzhalter 1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75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title, 4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5"/>
          <p:cNvSpPr>
            <a:spLocks noGrp="1"/>
          </p:cNvSpPr>
          <p:nvPr>
            <p:ph idx="16" hasCustomPrompt="1"/>
          </p:nvPr>
        </p:nvSpPr>
        <p:spPr bwMode="gray">
          <a:xfrm>
            <a:off x="4625702" y="2814694"/>
            <a:ext cx="4104534" cy="1538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lIns="252000" tIns="252000" rIns="252000" bIns="25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idx="15" hasCustomPrompt="1"/>
          </p:nvPr>
        </p:nvSpPr>
        <p:spPr bwMode="gray">
          <a:xfrm>
            <a:off x="413154" y="2814694"/>
            <a:ext cx="4104534" cy="1538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lIns="252000" tIns="252000" rIns="252000" bIns="25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</p:txBody>
      </p:sp>
      <p:sp>
        <p:nvSpPr>
          <p:cNvPr id="9" name="Textplatzhalter 3"/>
          <p:cNvSpPr>
            <a:spLocks noGrp="1"/>
          </p:cNvSpPr>
          <p:nvPr>
            <p:ph idx="14" hasCustomPrompt="1"/>
          </p:nvPr>
        </p:nvSpPr>
        <p:spPr bwMode="gray">
          <a:xfrm>
            <a:off x="4625702" y="1168829"/>
            <a:ext cx="4104534" cy="1538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lIns="252000" tIns="252000" rIns="252000" bIns="25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</p:txBody>
      </p:sp>
      <p:sp>
        <p:nvSpPr>
          <p:cNvPr id="8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29"/>
            <a:ext cx="4104534" cy="15386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252000" tIns="252000" rIns="252000" bIns="25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2010" y="680243"/>
            <a:ext cx="8317082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3" name="Textplatzhalter 1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pic + 6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029885" y="1168830"/>
            <a:ext cx="2700351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221520" y="3363175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20" name="Textplatzhalter 6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13154" y="3363175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221520" y="2266002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13154" y="2266002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221520" y="1168829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13154" y="1168829"/>
            <a:ext cx="2700351" cy="990671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4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0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pic + 8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platzhalter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029885" y="1168830"/>
            <a:ext cx="2700351" cy="3185262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40" name="Textplatzhalter 9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3221520" y="3638512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9" name="Textplatzhalter 8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13154" y="3638512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8" name="Textplatzhalter 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221520" y="2815283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marR="0" indent="0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685617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noProof="0" dirty="0"/>
              <a:t>Click to insert text.</a:t>
            </a:r>
          </a:p>
        </p:txBody>
      </p:sp>
      <p:sp>
        <p:nvSpPr>
          <p:cNvPr id="37" name="Textplatzhalter 6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13154" y="2815283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6" name="Textplatzhalter 5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3221520" y="1992056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5" name="Textplatzhalter 4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13154" y="1992056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4" name="Textplatzhalter 3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221520" y="1168830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13154" y="1168830"/>
            <a:ext cx="2700351" cy="71533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6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 8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platzhalter 9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6732282" y="2815448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6" name="Textplatzhalter 8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4625906" y="2815448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5" name="Textplatzhalter 7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2519530" y="2815448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4" name="Textplatzhalter 6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13154" y="2815448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6732282" y="1168829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2" name="Textplatzhalter 4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625906" y="1168829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1" name="Textplatzhalter 3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2519530" y="1168829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413154" y="1168829"/>
            <a:ext cx="1998260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5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 text + 3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5"/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6030190" y="2815448"/>
            <a:ext cx="2700351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3221824" y="2815448"/>
            <a:ext cx="2700351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413154" y="2815448"/>
            <a:ext cx="2700351" cy="1538644"/>
          </a:xfrm>
          <a:solidFill>
            <a:schemeClr val="accent1">
              <a:lumMod val="60000"/>
              <a:lumOff val="40000"/>
            </a:schemeClr>
          </a:solidFill>
        </p:spPr>
        <p:txBody>
          <a:bodyPr lIns="252000" tIns="252000" rIns="252000" bIns="252000"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/>
              <a:t>Click to insert text.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29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1" name="Textplatzhalter 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6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5 title, 1-1 columns benef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8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3" y="339726"/>
            <a:ext cx="8063917" cy="3238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800" baseline="0"/>
            </a:lvl1pPr>
            <a:lvl2pPr marL="355600" indent="0">
              <a:buNone/>
              <a:defRPr/>
            </a:lvl2pPr>
            <a:lvl3pPr marL="711200" indent="0">
              <a:buNone/>
              <a:defRPr/>
            </a:lvl3pPr>
            <a:lvl4pPr marL="1076325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6" hasCustomPrompt="1"/>
          </p:nvPr>
        </p:nvSpPr>
        <p:spPr>
          <a:xfrm>
            <a:off x="539750" y="1311276"/>
            <a:ext cx="3962400" cy="2916238"/>
          </a:xfrm>
        </p:spPr>
        <p:txBody>
          <a:bodyPr/>
          <a:lstStyle>
            <a:lvl1pPr marL="252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1pPr>
            <a:lvl2pPr marL="504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2pPr>
            <a:lvl3pPr marL="756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3pPr>
            <a:lvl4pPr marL="1008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4pPr>
            <a:lvl5pPr marL="1260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 baseline="0"/>
            </a:lvl5pPr>
            <a:lvl6pPr marL="1512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6pPr>
            <a:lvl7pPr marL="1764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7pPr>
            <a:lvl8pPr marL="2016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8pPr>
          </a:lstStyle>
          <a:p>
            <a:pPr lvl="0"/>
            <a:r>
              <a:rPr lang="en-US" noProof="0" dirty="0"/>
              <a:t>Click to insert benefit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7" hasCustomPrompt="1"/>
          </p:nvPr>
        </p:nvSpPr>
        <p:spPr>
          <a:xfrm>
            <a:off x="4643438" y="1311276"/>
            <a:ext cx="3960230" cy="2916238"/>
          </a:xfrm>
        </p:spPr>
        <p:txBody>
          <a:bodyPr/>
          <a:lstStyle>
            <a:lvl1pPr marL="252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1pPr>
            <a:lvl2pPr marL="504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2pPr>
            <a:lvl3pPr marL="756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3pPr>
            <a:lvl4pPr marL="1008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4pPr>
            <a:lvl5pPr marL="1260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 baseline="0"/>
            </a:lvl5pPr>
            <a:lvl6pPr marL="1512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6pPr>
            <a:lvl7pPr marL="1764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7pPr>
            <a:lvl8pPr marL="2016000" indent="-252000">
              <a:spcBef>
                <a:spcPts val="800"/>
              </a:spcBef>
              <a:buSzPct val="130000"/>
              <a:buFontTx/>
              <a:buBlip>
                <a:blip r:embed="rId2"/>
              </a:buBlip>
              <a:defRPr/>
            </a:lvl8pPr>
          </a:lstStyle>
          <a:p>
            <a:pPr lvl="0"/>
            <a:r>
              <a:rPr lang="en-US" noProof="0" dirty="0"/>
              <a:t>Click to insert benefit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468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6  text + 3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30190" y="2815448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21824" y="2815448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9" name="Bildplatzhalter 1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413154" y="2815448"/>
            <a:ext cx="2700351" cy="1538644"/>
          </a:xfrm>
          <a:prstGeom prst="rect">
            <a:avLst/>
          </a:prstGeom>
          <a:solidFill>
            <a:schemeClr val="bg1"/>
          </a:solidFill>
        </p:spPr>
        <p:txBody>
          <a:bodyPr lIns="252000" tIns="252000" rIns="252000" bIns="252000" anchor="ctr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 dirty="0"/>
              <a:t>Please insert a picture.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idx="1" hasCustomPrompt="1"/>
          </p:nvPr>
        </p:nvSpPr>
        <p:spPr bwMode="gray">
          <a:xfrm>
            <a:off x="413154" y="1168829"/>
            <a:ext cx="5508717" cy="1538644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>
              <a:defRPr lang="de-DE" dirty="0" smtClean="0"/>
            </a:lvl1pPr>
            <a:lvl2pPr marL="539856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2pPr>
            <a:lvl3pPr marL="80978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 smtClean="0"/>
            </a:lvl3pPr>
            <a:lvl4pPr marL="107971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 lang="de-DE" dirty="0"/>
            </a:lvl4pPr>
            <a:lvl5pPr marL="134964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defRPr/>
            </a:lvl5pPr>
          </a:lstStyle>
          <a:p>
            <a:pPr lvl="0"/>
            <a:r>
              <a:rPr lang="en-US" noProof="0" dirty="0"/>
              <a:t>Click to insert text.</a:t>
            </a:r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13154" y="680243"/>
            <a:ext cx="8317083" cy="48588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13" name="Textplatzhalter 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3154" y="350300"/>
            <a:ext cx="8317083" cy="323925"/>
          </a:xfrm>
          <a:noFill/>
        </p:spPr>
        <p:txBody>
          <a:bodyPr tIns="0" bIns="0" anchor="ctr" anchorCtr="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Please insert the name of the chapter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5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14 start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 descr="Logo_Kette_l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5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1" descr="Logo_Kette_la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585"/>
            <a:ext cx="9145588" cy="32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395289" y="951310"/>
            <a:ext cx="8353425" cy="345638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350" baseline="0"/>
            </a:lvl1pPr>
          </a:lstStyle>
          <a:p>
            <a:pPr lvl="0"/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-6979" y="3541670"/>
            <a:ext cx="3514649" cy="425859"/>
          </a:xfrm>
          <a:prstGeom prst="rect">
            <a:avLst/>
          </a:prstGeom>
          <a:solidFill>
            <a:srgbClr val="AEC8D2"/>
          </a:solidFill>
        </p:spPr>
        <p:txBody>
          <a:bodyPr wrap="square" lIns="0" tIns="108000" rIns="0" bIns="108000" anchor="ctr">
            <a:spAutoFit/>
          </a:bodyPr>
          <a:lstStyle>
            <a:lvl1pPr marL="334443" indent="0">
              <a:buNone/>
              <a:defRPr sz="1350"/>
            </a:lvl1pPr>
            <a:lvl2pPr marL="266602" indent="0">
              <a:buNone/>
              <a:defRPr/>
            </a:lvl2pPr>
            <a:lvl3pPr marL="533205" indent="0">
              <a:buNone/>
              <a:defRPr/>
            </a:lvl3pPr>
            <a:lvl4pPr marL="806948" indent="0">
              <a:buNone/>
              <a:defRPr/>
            </a:lvl4pPr>
            <a:lvl5pPr marL="1078311" indent="0">
              <a:buNone/>
              <a:defRPr sz="15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95289" y="86401"/>
            <a:ext cx="8353425" cy="799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33910660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89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84.xml"/><Relationship Id="rId42" Type="http://schemas.openxmlformats.org/officeDocument/2006/relationships/theme" Target="../theme/theme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33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8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79.xml"/><Relationship Id="rId4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32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7.xml"/><Relationship Id="rId40" Type="http://schemas.openxmlformats.org/officeDocument/2006/relationships/slideLayout" Target="../slideLayouts/slideLayout90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8.xml"/><Relationship Id="rId36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85.xml"/><Relationship Id="rId43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9167587" y="4692432"/>
            <a:ext cx="48122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</a:rPr>
              <a:t>P15b</a:t>
            </a:r>
          </a:p>
        </p:txBody>
      </p:sp>
      <p:cxnSp>
        <p:nvCxnSpPr>
          <p:cNvPr id="6" name="Gerade Verbindung 5"/>
          <p:cNvCxnSpPr/>
          <p:nvPr/>
        </p:nvCxnSpPr>
        <p:spPr>
          <a:xfrm flipH="1">
            <a:off x="-288000" y="338644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39"/>
          <p:cNvSpPr txBox="1"/>
          <p:nvPr/>
        </p:nvSpPr>
        <p:spPr>
          <a:xfrm>
            <a:off x="-360000" y="215535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6,20</a:t>
            </a:r>
          </a:p>
        </p:txBody>
      </p:sp>
      <p:cxnSp>
        <p:nvCxnSpPr>
          <p:cNvPr id="11" name="Gerade Verbindung 10"/>
          <p:cNvCxnSpPr/>
          <p:nvPr/>
        </p:nvCxnSpPr>
        <p:spPr>
          <a:xfrm flipH="1">
            <a:off x="-288000" y="1131888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flipH="1">
            <a:off x="-288000" y="4227513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 flipH="1">
            <a:off x="-288000" y="4803102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V="1">
            <a:off x="539749" y="-216000"/>
            <a:ext cx="0" cy="21600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 flipH="1" flipV="1">
            <a:off x="8603670" y="-236562"/>
            <a:ext cx="585" cy="236562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elplatzhalter 30"/>
          <p:cNvSpPr>
            <a:spLocks noGrp="1"/>
          </p:cNvSpPr>
          <p:nvPr>
            <p:ph type="title"/>
          </p:nvPr>
        </p:nvSpPr>
        <p:spPr>
          <a:xfrm>
            <a:off x="539753" y="663576"/>
            <a:ext cx="8063917" cy="46831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/>
              <a:t>Please insert the topic of the slide</a:t>
            </a: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57" y="4514920"/>
            <a:ext cx="2834645" cy="316993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539752" y="1311276"/>
            <a:ext cx="4895849" cy="291623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/>
          <a:p>
            <a:pPr lvl="0"/>
            <a:r>
              <a:rPr lang="en-US" noProof="0" dirty="0"/>
              <a:t>Click to insert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</p:txBody>
      </p:sp>
      <p:sp>
        <p:nvSpPr>
          <p:cNvPr id="27" name="Textfeld 39"/>
          <p:cNvSpPr txBox="1"/>
          <p:nvPr/>
        </p:nvSpPr>
        <p:spPr>
          <a:xfrm>
            <a:off x="-360000" y="530583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5,30</a:t>
            </a:r>
          </a:p>
        </p:txBody>
      </p:sp>
      <p:cxnSp>
        <p:nvCxnSpPr>
          <p:cNvPr id="33" name="Gerade Verbindung 32"/>
          <p:cNvCxnSpPr/>
          <p:nvPr/>
        </p:nvCxnSpPr>
        <p:spPr>
          <a:xfrm flipH="1">
            <a:off x="-288000" y="661179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9"/>
          <p:cNvSpPr txBox="1"/>
          <p:nvPr/>
        </p:nvSpPr>
        <p:spPr>
          <a:xfrm>
            <a:off x="-365195" y="1011012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4,00</a:t>
            </a:r>
          </a:p>
        </p:txBody>
      </p:sp>
      <p:cxnSp>
        <p:nvCxnSpPr>
          <p:cNvPr id="35" name="Gerade Verbindung 34"/>
          <p:cNvCxnSpPr/>
          <p:nvPr/>
        </p:nvCxnSpPr>
        <p:spPr>
          <a:xfrm flipH="1">
            <a:off x="-293195" y="1308885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9"/>
          <p:cNvSpPr txBox="1"/>
          <p:nvPr/>
        </p:nvSpPr>
        <p:spPr>
          <a:xfrm>
            <a:off x="-365195" y="1185775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3,50</a:t>
            </a:r>
          </a:p>
        </p:txBody>
      </p:sp>
      <p:sp>
        <p:nvSpPr>
          <p:cNvPr id="37" name="Textfeld 39"/>
          <p:cNvSpPr txBox="1"/>
          <p:nvPr/>
        </p:nvSpPr>
        <p:spPr>
          <a:xfrm>
            <a:off x="-360000" y="4104404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4,60</a:t>
            </a:r>
          </a:p>
        </p:txBody>
      </p:sp>
      <p:cxnSp>
        <p:nvCxnSpPr>
          <p:cNvPr id="38" name="Gerade Verbindung 37"/>
          <p:cNvCxnSpPr/>
          <p:nvPr/>
        </p:nvCxnSpPr>
        <p:spPr>
          <a:xfrm flipH="1">
            <a:off x="-293195" y="4587875"/>
            <a:ext cx="288000" cy="0"/>
          </a:xfrm>
          <a:prstGeom prst="line">
            <a:avLst/>
          </a:prstGeom>
          <a:ln w="3175" cap="sq">
            <a:solidFill>
              <a:schemeClr val="accent6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9"/>
          <p:cNvSpPr txBox="1"/>
          <p:nvPr/>
        </p:nvSpPr>
        <p:spPr>
          <a:xfrm>
            <a:off x="-360000" y="4463894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5,60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-360000" y="4673415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6,20</a:t>
            </a:r>
          </a:p>
        </p:txBody>
      </p:sp>
      <p:sp>
        <p:nvSpPr>
          <p:cNvPr id="41" name="Textfeld 39"/>
          <p:cNvSpPr txBox="1"/>
          <p:nvPr/>
        </p:nvSpPr>
        <p:spPr>
          <a:xfrm>
            <a:off x="539749" y="-126347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11,20</a:t>
            </a:r>
          </a:p>
        </p:txBody>
      </p:sp>
      <p:sp>
        <p:nvSpPr>
          <p:cNvPr id="42" name="Textfeld 39"/>
          <p:cNvSpPr txBox="1"/>
          <p:nvPr/>
        </p:nvSpPr>
        <p:spPr>
          <a:xfrm>
            <a:off x="8604251" y="-126349"/>
            <a:ext cx="360000" cy="12311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0" rIns="36000" bIns="0" rtlCol="0" anchor="b" anchorCtr="0">
            <a:spAutoFit/>
          </a:bodyPr>
          <a:lstStyle>
            <a:defPPr>
              <a:defRPr lang="de-DE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sz="800" kern="0" baseline="0" dirty="0">
                <a:solidFill>
                  <a:schemeClr val="tx2"/>
                </a:solidFill>
                <a:latin typeface="+mn-lt"/>
              </a:rPr>
              <a:t>11,20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28625" y="4767264"/>
            <a:ext cx="502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53" y="4770439"/>
            <a:ext cx="89974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1BB89-C0CC-48B6-B74D-7CAD5C40D9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3" r:id="rId2"/>
    <p:sldLayoutId id="2147483737" r:id="rId3"/>
    <p:sldLayoutId id="2147483738" r:id="rId4"/>
    <p:sldLayoutId id="2147483740" r:id="rId5"/>
    <p:sldLayoutId id="2147483717" r:id="rId6"/>
    <p:sldLayoutId id="2147483718" r:id="rId7"/>
    <p:sldLayoutId id="2147483715" r:id="rId8"/>
    <p:sldLayoutId id="2147483724" r:id="rId9"/>
    <p:sldLayoutId id="2147483725" r:id="rId10"/>
    <p:sldLayoutId id="2147483726" r:id="rId11"/>
    <p:sldLayoutId id="2147483727" r:id="rId12"/>
    <p:sldLayoutId id="2147483716" r:id="rId13"/>
    <p:sldLayoutId id="2147483719" r:id="rId14"/>
    <p:sldLayoutId id="2147483728" r:id="rId15"/>
    <p:sldLayoutId id="2147483742" r:id="rId16"/>
    <p:sldLayoutId id="2147483729" r:id="rId17"/>
    <p:sldLayoutId id="2147483741" r:id="rId18"/>
    <p:sldLayoutId id="2147483731" r:id="rId19"/>
    <p:sldLayoutId id="2147483732" r:id="rId20"/>
    <p:sldLayoutId id="2147483733" r:id="rId21"/>
    <p:sldLayoutId id="2147483734" r:id="rId22"/>
    <p:sldLayoutId id="2147483722" r:id="rId23"/>
    <p:sldLayoutId id="2147483720" r:id="rId24"/>
    <p:sldLayoutId id="2147483735" r:id="rId25"/>
    <p:sldLayoutId id="2147483751" r:id="rId26"/>
    <p:sldLayoutId id="2147483776" r:id="rId27"/>
    <p:sldLayoutId id="2147483819" r:id="rId28"/>
    <p:sldLayoutId id="2147483820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 Unicode MS" charset="0"/>
        </a:defRPr>
      </a:lvl9pPr>
    </p:titleStyle>
    <p:bodyStyle>
      <a:lvl1pPr marL="144000" indent="-144000" algn="l" rtl="0" eaLnBrk="1" fontAlgn="base" hangingPunct="1">
        <a:lnSpc>
          <a:spcPct val="100000"/>
        </a:lnSpc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44000" algn="l" rtl="0" eaLnBrk="1" fontAlgn="base" hangingPunct="1">
        <a:lnSpc>
          <a:spcPct val="100000"/>
        </a:lnSpc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2pPr>
      <a:lvl3pPr marL="576000" indent="-144000" algn="l" rtl="0" eaLnBrk="1" fontAlgn="base" hangingPunct="1">
        <a:lnSpc>
          <a:spcPct val="100000"/>
        </a:lnSpc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3pPr>
      <a:lvl4pPr marL="792000" indent="-144000" algn="l" rtl="0" eaLnBrk="1" fontAlgn="base" hangingPunct="1">
        <a:lnSpc>
          <a:spcPct val="100000"/>
        </a:lnSpc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4pPr>
      <a:lvl5pPr marL="1008000" indent="-144000" algn="l" rtl="0" eaLnBrk="1" fontAlgn="base" hangingPunct="1">
        <a:lnSpc>
          <a:spcPct val="100000"/>
        </a:lnSpc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 baseline="0">
          <a:solidFill>
            <a:schemeClr val="tx1"/>
          </a:solidFill>
          <a:latin typeface="+mn-lt"/>
          <a:cs typeface="+mn-cs"/>
        </a:defRPr>
      </a:lvl5pPr>
      <a:lvl6pPr marL="1224000" indent="-144000" algn="l" rtl="0" eaLnBrk="1" fontAlgn="base" hangingPunct="1"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6pPr>
      <a:lvl7pPr marL="1440000" indent="-144000" algn="l" rtl="0" eaLnBrk="1" fontAlgn="base" hangingPunct="1">
        <a:spcBef>
          <a:spcPts val="8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7pPr>
      <a:lvl8pPr marL="1512000" indent="0" algn="l" rtl="0" eaLnBrk="1" fontAlgn="base" hangingPunct="1">
        <a:spcBef>
          <a:spcPts val="900"/>
        </a:spcBef>
        <a:spcAft>
          <a:spcPct val="0"/>
        </a:spcAft>
        <a:buClr>
          <a:schemeClr val="folHlink"/>
        </a:buClr>
        <a:buFont typeface="Wingdings" charset="2"/>
        <a:buNone/>
        <a:defRPr sz="1800">
          <a:solidFill>
            <a:schemeClr val="tx1"/>
          </a:solidFill>
          <a:latin typeface="+mn-lt"/>
          <a:cs typeface="+mn-cs"/>
        </a:defRPr>
      </a:lvl8pPr>
      <a:lvl9pPr marL="1872000" indent="-1440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charset="2"/>
        <a:buChar char="§"/>
        <a:defRPr sz="1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1A64-19A2-4897-8760-F7CD84B54EB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1D055-E056-4688-9907-D54482078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9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2" r:id="rId18"/>
    <p:sldLayoutId id="2147483773" r:id="rId19"/>
    <p:sldLayoutId id="2147483774" r:id="rId20"/>
    <p:sldLayoutId id="2147483775" r:id="rId2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322942" y="4588937"/>
            <a:ext cx="2821058" cy="329081"/>
          </a:xfrm>
          <a:prstGeom prst="rect">
            <a:avLst/>
          </a:prstGeom>
        </p:spPr>
      </p:pic>
      <p:grpSp>
        <p:nvGrpSpPr>
          <p:cNvPr id="47" name="Vermaßung"/>
          <p:cNvGrpSpPr/>
          <p:nvPr/>
        </p:nvGrpSpPr>
        <p:grpSpPr bwMode="gray">
          <a:xfrm>
            <a:off x="-259531" y="-221136"/>
            <a:ext cx="9255401" cy="5589155"/>
            <a:chOff x="-345996" y="-294916"/>
            <a:chExt cx="12338928" cy="7453932"/>
          </a:xfrm>
        </p:grpSpPr>
        <p:cxnSp>
          <p:nvCxnSpPr>
            <p:cNvPr id="41" name="Gerade Verbindung 40"/>
            <p:cNvCxnSpPr/>
            <p:nvPr/>
          </p:nvCxnSpPr>
          <p:spPr bwMode="gray">
            <a:xfrm flipV="1">
              <a:off x="4289180" y="6867340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/>
          </p:nvCxnSpPr>
          <p:spPr bwMode="gray">
            <a:xfrm flipV="1">
              <a:off x="6163700" y="6867340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3" name="Gerade Verbindung 42"/>
            <p:cNvCxnSpPr/>
            <p:nvPr/>
          </p:nvCxnSpPr>
          <p:spPr bwMode="gray">
            <a:xfrm flipV="1">
              <a:off x="8034409" y="6867340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Textfeld 39"/>
            <p:cNvSpPr txBox="1"/>
            <p:nvPr/>
          </p:nvSpPr>
          <p:spPr bwMode="gray">
            <a:xfrm>
              <a:off x="4277023" y="7015016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5,00</a:t>
              </a:r>
            </a:p>
          </p:txBody>
        </p:sp>
        <p:sp>
          <p:nvSpPr>
            <p:cNvPr id="45" name="Textfeld 39"/>
            <p:cNvSpPr txBox="1"/>
            <p:nvPr/>
          </p:nvSpPr>
          <p:spPr bwMode="gray">
            <a:xfrm>
              <a:off x="6145828" y="7015016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0,20</a:t>
              </a:r>
            </a:p>
          </p:txBody>
        </p:sp>
        <p:sp>
          <p:nvSpPr>
            <p:cNvPr id="46" name="Textfeld 45"/>
            <p:cNvSpPr txBox="1"/>
            <p:nvPr/>
          </p:nvSpPr>
          <p:spPr bwMode="gray">
            <a:xfrm>
              <a:off x="8024157" y="7015016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5,4</a:t>
              </a:r>
            </a:p>
          </p:txBody>
        </p:sp>
        <p:cxnSp>
          <p:nvCxnSpPr>
            <p:cNvPr id="26" name="Gerade Verbindung 25"/>
            <p:cNvCxnSpPr/>
            <p:nvPr/>
          </p:nvCxnSpPr>
          <p:spPr bwMode="gray">
            <a:xfrm flipV="1">
              <a:off x="549275" y="-294916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flipV="1">
              <a:off x="11639822" y="-294916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flipV="1">
              <a:off x="4149023" y="-294916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flipV="1">
              <a:off x="6021638" y="-294916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flipV="1">
              <a:off x="7894252" y="-294916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4" name="Textfeld 39"/>
            <p:cNvSpPr txBox="1"/>
            <p:nvPr/>
          </p:nvSpPr>
          <p:spPr bwMode="gray">
            <a:xfrm>
              <a:off x="11632932" y="-142267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15,40</a:t>
              </a:r>
            </a:p>
          </p:txBody>
        </p:sp>
        <p:sp>
          <p:nvSpPr>
            <p:cNvPr id="25" name="Textfeld 39"/>
            <p:cNvSpPr txBox="1"/>
            <p:nvPr/>
          </p:nvSpPr>
          <p:spPr bwMode="gray">
            <a:xfrm>
              <a:off x="523081" y="-142267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15,40</a:t>
              </a:r>
            </a:p>
          </p:txBody>
        </p:sp>
        <p:sp>
          <p:nvSpPr>
            <p:cNvPr id="32" name="Textfeld 39"/>
            <p:cNvSpPr txBox="1"/>
            <p:nvPr/>
          </p:nvSpPr>
          <p:spPr bwMode="gray">
            <a:xfrm>
              <a:off x="4136866" y="-147240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5,40</a:t>
              </a:r>
            </a:p>
          </p:txBody>
        </p:sp>
        <p:sp>
          <p:nvSpPr>
            <p:cNvPr id="38" name="Textfeld 39"/>
            <p:cNvSpPr txBox="1"/>
            <p:nvPr/>
          </p:nvSpPr>
          <p:spPr bwMode="gray">
            <a:xfrm>
              <a:off x="6005671" y="-147240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0,20</a:t>
              </a:r>
            </a:p>
          </p:txBody>
        </p:sp>
        <p:sp>
          <p:nvSpPr>
            <p:cNvPr id="40" name="Textfeld 39"/>
            <p:cNvSpPr txBox="1"/>
            <p:nvPr/>
          </p:nvSpPr>
          <p:spPr bwMode="gray">
            <a:xfrm>
              <a:off x="7884000" y="-147240"/>
              <a:ext cx="360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5,0</a:t>
              </a:r>
            </a:p>
          </p:txBody>
        </p:sp>
        <p:sp>
          <p:nvSpPr>
            <p:cNvPr id="11" name="Textfeld 39"/>
            <p:cNvSpPr txBox="1"/>
            <p:nvPr/>
          </p:nvSpPr>
          <p:spPr bwMode="gray">
            <a:xfrm>
              <a:off x="-343330" y="318823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8,20</a:t>
              </a:r>
            </a:p>
          </p:txBody>
        </p:sp>
        <p:cxnSp>
          <p:nvCxnSpPr>
            <p:cNvPr id="12" name="Gerade Verbindung 11"/>
            <p:cNvCxnSpPr/>
            <p:nvPr/>
          </p:nvCxnSpPr>
          <p:spPr bwMode="gray">
            <a:xfrm rot="5400000" flipV="1">
              <a:off x="-180000" y="332250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feld 39"/>
            <p:cNvSpPr txBox="1"/>
            <p:nvPr/>
          </p:nvSpPr>
          <p:spPr bwMode="gray">
            <a:xfrm>
              <a:off x="-345996" y="751447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7,00</a:t>
              </a:r>
            </a:p>
          </p:txBody>
        </p:sp>
        <p:cxnSp>
          <p:nvCxnSpPr>
            <p:cNvPr id="14" name="Gerade Verbindung 13"/>
            <p:cNvCxnSpPr/>
            <p:nvPr/>
          </p:nvCxnSpPr>
          <p:spPr bwMode="gray">
            <a:xfrm rot="5400000" flipV="1">
              <a:off x="-180000" y="764050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5" name="Textfeld 39"/>
            <p:cNvSpPr txBox="1"/>
            <p:nvPr/>
          </p:nvSpPr>
          <p:spPr bwMode="gray">
            <a:xfrm>
              <a:off x="-345996" y="1363447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5,20</a:t>
              </a:r>
            </a:p>
          </p:txBody>
        </p:sp>
        <p:cxnSp>
          <p:nvCxnSpPr>
            <p:cNvPr id="16" name="Gerade Verbindung 15"/>
            <p:cNvCxnSpPr/>
            <p:nvPr/>
          </p:nvCxnSpPr>
          <p:spPr bwMode="gray">
            <a:xfrm rot="5400000" flipV="1">
              <a:off x="-180000" y="1413794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feld 39"/>
            <p:cNvSpPr txBox="1"/>
            <p:nvPr/>
          </p:nvSpPr>
          <p:spPr bwMode="gray">
            <a:xfrm>
              <a:off x="-345996" y="5662058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6,60</a:t>
              </a:r>
            </a:p>
          </p:txBody>
        </p:sp>
        <p:cxnSp>
          <p:nvCxnSpPr>
            <p:cNvPr id="18" name="Gerade Verbindung 17"/>
            <p:cNvCxnSpPr/>
            <p:nvPr/>
          </p:nvCxnSpPr>
          <p:spPr bwMode="gray">
            <a:xfrm rot="5400000" flipV="1">
              <a:off x="-165996" y="5659273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9" name="Textfeld 39"/>
            <p:cNvSpPr txBox="1"/>
            <p:nvPr/>
          </p:nvSpPr>
          <p:spPr bwMode="gray">
            <a:xfrm>
              <a:off x="-345996" y="5934653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7,40</a:t>
              </a:r>
            </a:p>
          </p:txBody>
        </p:sp>
        <p:cxnSp>
          <p:nvCxnSpPr>
            <p:cNvPr id="20" name="Gerade Verbindung 19"/>
            <p:cNvCxnSpPr/>
            <p:nvPr/>
          </p:nvCxnSpPr>
          <p:spPr bwMode="gray">
            <a:xfrm rot="5400000" flipV="1">
              <a:off x="-180000" y="5948825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feld 39"/>
            <p:cNvSpPr txBox="1"/>
            <p:nvPr/>
          </p:nvSpPr>
          <p:spPr bwMode="gray">
            <a:xfrm>
              <a:off x="-345996" y="6294448"/>
              <a:ext cx="324000" cy="14400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36000" tIns="0" rIns="3600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</a:pPr>
              <a:r>
                <a:rPr lang="de-DE" sz="600" kern="0" baseline="0" dirty="0">
                  <a:solidFill>
                    <a:schemeClr val="tx2"/>
                  </a:solidFill>
                  <a:latin typeface="Arial" panose="020B0604020202020204" pitchFamily="34" charset="0"/>
                </a:rPr>
                <a:t>8,40</a:t>
              </a:r>
            </a:p>
          </p:txBody>
        </p:sp>
        <p:cxnSp>
          <p:nvCxnSpPr>
            <p:cNvPr id="22" name="Gerade Verbindung 21"/>
            <p:cNvCxnSpPr/>
            <p:nvPr/>
          </p:nvCxnSpPr>
          <p:spPr bwMode="gray">
            <a:xfrm rot="5400000" flipV="1">
              <a:off x="-180000" y="6309188"/>
              <a:ext cx="0" cy="28800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8" name="PPT Version"/>
          <p:cNvSpPr txBox="1">
            <a:spLocks noChangeArrowheads="1"/>
          </p:cNvSpPr>
          <p:nvPr/>
        </p:nvSpPr>
        <p:spPr bwMode="gray">
          <a:xfrm>
            <a:off x="9167586" y="4598413"/>
            <a:ext cx="540070" cy="1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6994" tIns="0" rIns="26994" bIns="0">
            <a:noAutofit/>
          </a:bodyPr>
          <a:lstStyle/>
          <a:p>
            <a:r>
              <a:rPr lang="de-DE" sz="975" dirty="0">
                <a:solidFill>
                  <a:schemeClr val="tx1"/>
                </a:solidFill>
                <a:latin typeface="Arial" panose="020B0604020202020204" pitchFamily="34" charset="0"/>
              </a:rPr>
              <a:t>P16a -en</a:t>
            </a:r>
          </a:p>
        </p:txBody>
      </p:sp>
      <p:sp>
        <p:nvSpPr>
          <p:cNvPr id="2" name="Titel"/>
          <p:cNvSpPr>
            <a:spLocks noGrp="1"/>
          </p:cNvSpPr>
          <p:nvPr>
            <p:ph type="title"/>
          </p:nvPr>
        </p:nvSpPr>
        <p:spPr bwMode="gray">
          <a:xfrm>
            <a:off x="412010" y="680243"/>
            <a:ext cx="8317082" cy="4858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Please insert the topic of the slide</a:t>
            </a:r>
          </a:p>
        </p:txBody>
      </p:sp>
      <p:sp>
        <p:nvSpPr>
          <p:cNvPr id="3" name="Textbox"/>
          <p:cNvSpPr>
            <a:spLocks noGrp="1"/>
          </p:cNvSpPr>
          <p:nvPr>
            <p:ph type="body" idx="1"/>
          </p:nvPr>
        </p:nvSpPr>
        <p:spPr bwMode="gray">
          <a:xfrm>
            <a:off x="413459" y="1168075"/>
            <a:ext cx="8317083" cy="318526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/>
          <a:p>
            <a:pPr marL="202446" lvl="0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dirty="0"/>
              <a:t>Click to insert text.</a:t>
            </a:r>
            <a:endParaRPr lang="en-US" noProof="0" dirty="0"/>
          </a:p>
          <a:p>
            <a:pPr marL="539856" lvl="1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Second level</a:t>
            </a:r>
          </a:p>
          <a:p>
            <a:pPr marL="809784" lvl="2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Third level</a:t>
            </a:r>
          </a:p>
          <a:p>
            <a:pPr marL="1079712" lvl="3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Fourth level</a:t>
            </a:r>
          </a:p>
          <a:p>
            <a:pPr marL="1349640" lvl="4" indent="-202446" defTabSz="685617"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Fifth level</a:t>
            </a:r>
          </a:p>
          <a:p>
            <a:pPr marL="1619568" lvl="5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Sixth level</a:t>
            </a:r>
          </a:p>
          <a:p>
            <a:pPr marL="1889496" lvl="6" indent="-202446" defTabSz="685617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</a:pPr>
            <a:r>
              <a:rPr lang="en-US" noProof="0" dirty="0"/>
              <a:t>Seventh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92362" y="4837930"/>
            <a:ext cx="4112478" cy="2737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0" y="4820826"/>
            <a:ext cx="413459" cy="2737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1188-CABB-4DC4-B68E-A048CFBCF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9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  <p:sldLayoutId id="2147483799" r:id="rId22"/>
    <p:sldLayoutId id="2147483800" r:id="rId23"/>
    <p:sldLayoutId id="2147483801" r:id="rId24"/>
    <p:sldLayoutId id="2147483802" r:id="rId25"/>
    <p:sldLayoutId id="2147483803" r:id="rId26"/>
    <p:sldLayoutId id="2147483804" r:id="rId27"/>
    <p:sldLayoutId id="2147483805" r:id="rId28"/>
    <p:sldLayoutId id="2147483806" r:id="rId29"/>
    <p:sldLayoutId id="2147483807" r:id="rId30"/>
    <p:sldLayoutId id="2147483808" r:id="rId31"/>
    <p:sldLayoutId id="2147483809" r:id="rId32"/>
    <p:sldLayoutId id="2147483810" r:id="rId33"/>
    <p:sldLayoutId id="2147483811" r:id="rId34"/>
    <p:sldLayoutId id="2147483812" r:id="rId35"/>
    <p:sldLayoutId id="2147483813" r:id="rId36"/>
    <p:sldLayoutId id="2147483814" r:id="rId37"/>
    <p:sldLayoutId id="2147483815" r:id="rId38"/>
    <p:sldLayoutId id="2147483816" r:id="rId39"/>
    <p:sldLayoutId id="2147483817" r:id="rId40"/>
    <p:sldLayoutId id="2147483818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617" rtl="0" eaLnBrk="1" latinLnBrk="0" hangingPunct="1">
        <a:spcBef>
          <a:spcPct val="0"/>
        </a:spcBef>
        <a:buNone/>
        <a:defRPr sz="20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46" indent="-202446" algn="l" defTabSz="685617" rtl="0" eaLnBrk="1" latinLnBrk="0" hangingPunct="1"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539856" indent="-202446" algn="l" defTabSz="685617" rtl="0" eaLnBrk="1" latinLnBrk="0" hangingPunct="1"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09784" indent="-202446" algn="l" defTabSz="685617" rtl="0" eaLnBrk="1" latinLnBrk="0" hangingPunct="1"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79712" indent="-202446" algn="l" defTabSz="685617" rtl="0" eaLnBrk="1" latinLnBrk="0" hangingPunct="1"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49640" indent="-202446" algn="l" defTabSz="685617" rtl="0" eaLnBrk="1" latinLnBrk="0" hangingPunct="1"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619568" indent="-202446" algn="l" defTabSz="685617" rtl="0" eaLnBrk="1" latinLnBrk="0" hangingPunct="1">
        <a:lnSpc>
          <a:spcPct val="100000"/>
        </a:lnSpc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889496" indent="-202446" algn="l" defTabSz="685617" rtl="0" eaLnBrk="1" latinLnBrk="0" hangingPunct="1">
        <a:lnSpc>
          <a:spcPct val="100000"/>
        </a:lnSpc>
        <a:spcBef>
          <a:spcPts val="750"/>
        </a:spcBef>
        <a:spcAft>
          <a:spcPts val="0"/>
        </a:spcAft>
        <a:buClr>
          <a:schemeClr val="accent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064" indent="-171404" algn="l" defTabSz="6856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73" indent="-171404" algn="l" defTabSz="6856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09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17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26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34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43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51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0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68" algn="l" defTabSz="6856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18" Type="http://schemas.openxmlformats.org/officeDocument/2006/relationships/image" Target="../media/image27.png"/><Relationship Id="rId3" Type="http://schemas.openxmlformats.org/officeDocument/2006/relationships/image" Target="../media/image37.png"/><Relationship Id="rId21" Type="http://schemas.openxmlformats.org/officeDocument/2006/relationships/image" Target="../media/image53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0.png"/><Relationship Id="rId11" Type="http://schemas.openxmlformats.org/officeDocument/2006/relationships/image" Target="../media/image33.png"/><Relationship Id="rId24" Type="http://schemas.microsoft.com/office/2007/relationships/hdphoto" Target="../media/hdphoto1.wdp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23" Type="http://schemas.openxmlformats.org/officeDocument/2006/relationships/image" Target="../media/image36.png"/><Relationship Id="rId10" Type="http://schemas.openxmlformats.org/officeDocument/2006/relationships/image" Target="../media/image44.png"/><Relationship Id="rId19" Type="http://schemas.openxmlformats.org/officeDocument/2006/relationships/image" Target="../media/image51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image" Target="../media/image47.png"/><Relationship Id="rId22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hyperlink" Target="http://www.phoenixcontact.com/LLW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5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5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7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5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oenixcontact.com/OPEN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6.png"/><Relationship Id="rId7" Type="http://schemas.openxmlformats.org/officeDocument/2006/relationships/image" Target="../media/image109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1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8.png"/><Relationship Id="rId10" Type="http://schemas.openxmlformats.org/officeDocument/2006/relationships/image" Target="../media/image116.png"/><Relationship Id="rId4" Type="http://schemas.openxmlformats.org/officeDocument/2006/relationships/image" Target="../media/image111.png"/><Relationship Id="rId9" Type="http://schemas.openxmlformats.org/officeDocument/2006/relationships/image" Target="../media/image1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8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02.png"/><Relationship Id="rId9" Type="http://schemas.openxmlformats.org/officeDocument/2006/relationships/image" Target="../media/image1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24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02.png"/><Relationship Id="rId10" Type="http://schemas.openxmlformats.org/officeDocument/2006/relationships/image" Target="../media/image122.png"/><Relationship Id="rId4" Type="http://schemas.openxmlformats.org/officeDocument/2006/relationships/image" Target="../media/image18.png"/><Relationship Id="rId9" Type="http://schemas.openxmlformats.org/officeDocument/2006/relationships/image" Target="../media/image1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6.png"/><Relationship Id="rId5" Type="http://schemas.openxmlformats.org/officeDocument/2006/relationships/image" Target="../media/image102.png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8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6.png"/><Relationship Id="rId5" Type="http://schemas.openxmlformats.org/officeDocument/2006/relationships/image" Target="../media/image119.png"/><Relationship Id="rId10" Type="http://schemas.openxmlformats.org/officeDocument/2006/relationships/image" Target="../media/image129.png"/><Relationship Id="rId4" Type="http://schemas.openxmlformats.org/officeDocument/2006/relationships/image" Target="../media/image102.png"/><Relationship Id="rId9" Type="http://schemas.openxmlformats.org/officeDocument/2006/relationships/image" Target="../media/image12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6"/>
          <a:stretch>
            <a:fillRect/>
          </a:stretch>
        </p:blipFill>
        <p:spPr bwMode="auto">
          <a:xfrm>
            <a:off x="4031457" y="1110854"/>
            <a:ext cx="3969544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9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589935" y="828664"/>
            <a:ext cx="5274024" cy="857250"/>
          </a:xfrm>
        </p:spPr>
        <p:txBody>
          <a:bodyPr vert="horz" lIns="0" tIns="48330" rIns="0" bIns="0" rtlCol="0" anchor="t" anchorCtr="0">
            <a:normAutofit/>
          </a:bodyPr>
          <a:lstStyle/>
          <a:p>
            <a:pPr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dirty="0"/>
              <a:t>Automation Systems Overview</a:t>
            </a:r>
          </a:p>
        </p:txBody>
      </p:sp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1494235" y="228600"/>
            <a:ext cx="6210300" cy="44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35100" rIns="0" bIns="351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ts val="1500"/>
              </a:spcBef>
            </a:pPr>
            <a:r>
              <a:rPr lang="de-DE" b="1" dirty="0">
                <a:solidFill>
                  <a:srgbClr val="333399"/>
                </a:solidFill>
                <a:latin typeface="Arial" charset="0"/>
              </a:rPr>
              <a:t>Welcome to PHOENIX CONTACT</a:t>
            </a:r>
          </a:p>
        </p:txBody>
      </p:sp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60107"/>
            <a:ext cx="6855619" cy="31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3" name="Text Box 6"/>
          <p:cNvSpPr txBox="1">
            <a:spLocks noChangeArrowheads="1"/>
          </p:cNvSpPr>
          <p:nvPr/>
        </p:nvSpPr>
        <p:spPr bwMode="auto">
          <a:xfrm>
            <a:off x="483989" y="2812853"/>
            <a:ext cx="354746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500" tIns="33750" rIns="67500" bIns="3375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sz="1200" dirty="0">
                <a:solidFill>
                  <a:srgbClr val="000000"/>
                </a:solidFill>
                <a:latin typeface="Arial" charset="0"/>
              </a:rPr>
              <a:t>Created by Peter Mannon</a:t>
            </a:r>
          </a:p>
          <a:p>
            <a:r>
              <a:rPr lang="en-US" sz="1200" dirty="0">
                <a:solidFill>
                  <a:srgbClr val="000000"/>
                </a:solidFill>
                <a:latin typeface="Arial" charset="0"/>
              </a:rPr>
              <a:t>Automation Sales Engineer Phoenix Contact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BDB46B-3363-4BB3-B468-AD303BF26016}"/>
              </a:ext>
            </a:extLst>
          </p:cNvPr>
          <p:cNvSpPr/>
          <p:nvPr/>
        </p:nvSpPr>
        <p:spPr>
          <a:xfrm>
            <a:off x="8001001" y="4476750"/>
            <a:ext cx="114299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EEAEFB-53B4-468D-882A-A5E4B7E203A2}"/>
              </a:ext>
            </a:extLst>
          </p:cNvPr>
          <p:cNvSpPr txBox="1"/>
          <p:nvPr/>
        </p:nvSpPr>
        <p:spPr>
          <a:xfrm>
            <a:off x="381745" y="1841885"/>
            <a:ext cx="396954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PLCnext</a:t>
            </a:r>
            <a:r>
              <a:rPr lang="en-US" sz="2000" b="1" dirty="0">
                <a:solidFill>
                  <a:srgbClr val="FF0000"/>
                </a:solidFill>
              </a:rPr>
              <a:t> / Edge Controls / HMIs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58548-E8A6-46E0-982A-9ED9402C3150}"/>
              </a:ext>
            </a:extLst>
          </p:cNvPr>
          <p:cNvSpPr txBox="1"/>
          <p:nvPr/>
        </p:nvSpPr>
        <p:spPr>
          <a:xfrm>
            <a:off x="360743" y="3599964"/>
            <a:ext cx="281807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Delivered today by </a:t>
            </a:r>
            <a:r>
              <a:rPr lang="en-US" sz="1400" i="1" dirty="0"/>
              <a:t>Mark Dean PSE</a:t>
            </a:r>
          </a:p>
          <a:p>
            <a:r>
              <a:rPr lang="en-US" sz="1400" dirty="0"/>
              <a:t>With </a:t>
            </a:r>
            <a:r>
              <a:rPr lang="en-US" sz="1400" i="1" dirty="0"/>
              <a:t>Dave Eifert, Senior BDM, </a:t>
            </a:r>
            <a:r>
              <a:rPr lang="en-US" sz="1400" i="1" dirty="0" err="1"/>
              <a:t>IIoT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15020844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54" y="680244"/>
            <a:ext cx="7485520" cy="617334"/>
          </a:xfrm>
        </p:spPr>
        <p:txBody>
          <a:bodyPr/>
          <a:lstStyle/>
          <a:p>
            <a:r>
              <a:rPr lang="en-US" dirty="0"/>
              <a:t>5 Things Your PLC Can’t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2EF49-5D74-46C3-9169-1C41BE4B7D47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3BEC1C3D-ADEE-4A19-806A-DEF71019BEB0}"/>
              </a:ext>
            </a:extLst>
          </p:cNvPr>
          <p:cNvSpPr txBox="1">
            <a:spLocks/>
          </p:cNvSpPr>
          <p:nvPr/>
        </p:nvSpPr>
        <p:spPr bwMode="gray">
          <a:xfrm>
            <a:off x="409780" y="680244"/>
            <a:ext cx="7485520" cy="6173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685617" rtl="0" eaLnBrk="1" latinLnBrk="0" hangingPunct="1">
              <a:spcBef>
                <a:spcPct val="0"/>
              </a:spcBef>
              <a:buNone/>
              <a:defRPr sz="209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6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77266-0759-442F-8733-5143D2E9D406}"/>
              </a:ext>
            </a:extLst>
          </p:cNvPr>
          <p:cNvSpPr/>
          <p:nvPr/>
        </p:nvSpPr>
        <p:spPr>
          <a:xfrm>
            <a:off x="609600" y="969317"/>
            <a:ext cx="707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1. Understand High-level Scripted Languages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19" name="Programming Lang over time 2020">
            <a:hlinkClick r:id="" action="ppaction://media"/>
            <a:extLst>
              <a:ext uri="{FF2B5EF4-FFF2-40B4-BE49-F238E27FC236}">
                <a16:creationId xmlns:a16="http://schemas.microsoft.com/office/drawing/2014/main" id="{34A9DC5F-5ACF-4B46-9E13-05715A2E3A5B}"/>
              </a:ext>
            </a:extLst>
          </p:cNvPr>
          <p:cNvPicPr>
            <a:picLocks noGrp="1" noChangeAspect="1"/>
          </p:cNvPicPr>
          <p:nvPr>
            <p:ph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436340"/>
            <a:ext cx="4791075" cy="2695508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7CA1F9-4D07-4652-A855-ECBA8EEC0DE7}"/>
              </a:ext>
            </a:extLst>
          </p:cNvPr>
          <p:cNvSpPr txBox="1"/>
          <p:nvPr/>
        </p:nvSpPr>
        <p:spPr>
          <a:xfrm>
            <a:off x="847240" y="4141373"/>
            <a:ext cx="7315200" cy="458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1800" dirty="0"/>
              <a:t>HLL Languages – CAN your System Evolve with them ??</a:t>
            </a:r>
          </a:p>
        </p:txBody>
      </p:sp>
    </p:spTree>
    <p:extLst>
      <p:ext uri="{BB962C8B-B14F-4D97-AF65-F5344CB8AC3E}">
        <p14:creationId xmlns:p14="http://schemas.microsoft.com/office/powerpoint/2010/main" val="428535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2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77266-0759-442F-8733-5143D2E9D406}"/>
              </a:ext>
            </a:extLst>
          </p:cNvPr>
          <p:cNvSpPr/>
          <p:nvPr/>
        </p:nvSpPr>
        <p:spPr>
          <a:xfrm>
            <a:off x="609600" y="988706"/>
            <a:ext cx="707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1. Understand High-level Scripted Languages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8EDBD1-13F9-4E00-BDA6-1A07B0F0D5DF}"/>
              </a:ext>
            </a:extLst>
          </p:cNvPr>
          <p:cNvSpPr/>
          <p:nvPr/>
        </p:nvSpPr>
        <p:spPr>
          <a:xfrm>
            <a:off x="609600" y="1430982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2. Establish a Cloud Connection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F94B80-50D7-4306-AB78-CF00A50D2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90750"/>
            <a:ext cx="1200150" cy="8572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033557-4EBF-4969-887C-51823C19B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751" y="2571750"/>
            <a:ext cx="503635" cy="12193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624680-8E4D-4907-A7DB-0BC842093B0F}"/>
              </a:ext>
            </a:extLst>
          </p:cNvPr>
          <p:cNvSpPr txBox="1"/>
          <p:nvPr/>
        </p:nvSpPr>
        <p:spPr>
          <a:xfrm>
            <a:off x="1447800" y="3787372"/>
            <a:ext cx="715099" cy="344035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r>
              <a:rPr lang="en-US" sz="1350" dirty="0"/>
              <a:t>PLC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7B7AA2-46EE-4526-9955-A83DE873D46C}"/>
              </a:ext>
            </a:extLst>
          </p:cNvPr>
          <p:cNvGrpSpPr/>
          <p:nvPr/>
        </p:nvGrpSpPr>
        <p:grpSpPr>
          <a:xfrm>
            <a:off x="2209800" y="2952750"/>
            <a:ext cx="671652" cy="304800"/>
            <a:chOff x="2162899" y="2647950"/>
            <a:chExt cx="671652" cy="3048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0014DC3-8F31-4383-AC07-E386755F412C}"/>
                </a:ext>
              </a:extLst>
            </p:cNvPr>
            <p:cNvCxnSpPr/>
            <p:nvPr/>
          </p:nvCxnSpPr>
          <p:spPr bwMode="auto">
            <a:xfrm flipV="1">
              <a:off x="2162899" y="2647950"/>
              <a:ext cx="351701" cy="2286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0206BE6-D15C-40E0-B720-6FB6F9834E14}"/>
                </a:ext>
              </a:extLst>
            </p:cNvPr>
            <p:cNvCxnSpPr/>
            <p:nvPr/>
          </p:nvCxnSpPr>
          <p:spPr bwMode="auto">
            <a:xfrm flipH="1">
              <a:off x="2438400" y="2647950"/>
              <a:ext cx="762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FD12E66-7692-4A12-9B59-F55D48CB1063}"/>
                </a:ext>
              </a:extLst>
            </p:cNvPr>
            <p:cNvCxnSpPr/>
            <p:nvPr/>
          </p:nvCxnSpPr>
          <p:spPr bwMode="auto">
            <a:xfrm flipV="1">
              <a:off x="2482850" y="2724150"/>
              <a:ext cx="351701" cy="2286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828D34E-C71B-43C6-9D22-75725F344CAB}"/>
              </a:ext>
            </a:extLst>
          </p:cNvPr>
          <p:cNvSpPr txBox="1"/>
          <p:nvPr/>
        </p:nvSpPr>
        <p:spPr>
          <a:xfrm>
            <a:off x="4466740" y="2446372"/>
            <a:ext cx="3505200" cy="10127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1800" dirty="0"/>
              <a:t>Advanced Analytics, </a:t>
            </a:r>
          </a:p>
          <a:p>
            <a:r>
              <a:rPr lang="en-US" sz="1800" dirty="0"/>
              <a:t>    Data Storage, 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etc</a:t>
            </a:r>
            <a:r>
              <a:rPr lang="en-US" sz="1800" dirty="0"/>
              <a:t>…</a:t>
            </a:r>
          </a:p>
        </p:txBody>
      </p:sp>
      <p:pic>
        <p:nvPicPr>
          <p:cNvPr id="24" name="Grafik 20">
            <a:extLst>
              <a:ext uri="{FF2B5EF4-FFF2-40B4-BE49-F238E27FC236}">
                <a16:creationId xmlns:a16="http://schemas.microsoft.com/office/drawing/2014/main" id="{05957B8F-D3DC-4AD2-8E05-B390776BD1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400" y="3951890"/>
            <a:ext cx="1082433" cy="608845"/>
          </a:xfrm>
          <a:prstGeom prst="rect">
            <a:avLst/>
          </a:prstGeom>
        </p:spPr>
      </p:pic>
      <p:pic>
        <p:nvPicPr>
          <p:cNvPr id="25" name="Grafik 22">
            <a:extLst>
              <a:ext uri="{FF2B5EF4-FFF2-40B4-BE49-F238E27FC236}">
                <a16:creationId xmlns:a16="http://schemas.microsoft.com/office/drawing/2014/main" id="{432C49C9-A448-46EE-AD10-E66602E957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463" y="3658502"/>
            <a:ext cx="934581" cy="559192"/>
          </a:xfrm>
          <a:prstGeom prst="rect">
            <a:avLst/>
          </a:prstGeom>
        </p:spPr>
      </p:pic>
      <p:pic>
        <p:nvPicPr>
          <p:cNvPr id="26" name="Grafik 23">
            <a:extLst>
              <a:ext uri="{FF2B5EF4-FFF2-40B4-BE49-F238E27FC236}">
                <a16:creationId xmlns:a16="http://schemas.microsoft.com/office/drawing/2014/main" id="{52911558-E38F-4695-9A6F-B6DCD3C84B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950" y="3591451"/>
            <a:ext cx="1247193" cy="360439"/>
          </a:xfrm>
          <a:prstGeom prst="rect">
            <a:avLst/>
          </a:prstGeom>
        </p:spPr>
      </p:pic>
      <p:pic>
        <p:nvPicPr>
          <p:cNvPr id="27" name="Grafik 24">
            <a:extLst>
              <a:ext uri="{FF2B5EF4-FFF2-40B4-BE49-F238E27FC236}">
                <a16:creationId xmlns:a16="http://schemas.microsoft.com/office/drawing/2014/main" id="{8F2C6006-14A9-4F22-B343-A1C8C2BDDB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7200" y="2602599"/>
            <a:ext cx="864224" cy="426351"/>
          </a:xfrm>
          <a:prstGeom prst="rect">
            <a:avLst/>
          </a:prstGeom>
        </p:spPr>
      </p:pic>
      <p:pic>
        <p:nvPicPr>
          <p:cNvPr id="28" name="Grafik 25">
            <a:extLst>
              <a:ext uri="{FF2B5EF4-FFF2-40B4-BE49-F238E27FC236}">
                <a16:creationId xmlns:a16="http://schemas.microsoft.com/office/drawing/2014/main" id="{B4211F04-9173-4EBB-826B-CCFC6B1DB4E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7582" y="350300"/>
            <a:ext cx="594512" cy="594512"/>
          </a:xfrm>
          <a:prstGeom prst="rect">
            <a:avLst/>
          </a:prstGeom>
        </p:spPr>
      </p:pic>
      <p:grpSp>
        <p:nvGrpSpPr>
          <p:cNvPr id="29" name="Gruppieren 26">
            <a:extLst>
              <a:ext uri="{FF2B5EF4-FFF2-40B4-BE49-F238E27FC236}">
                <a16:creationId xmlns:a16="http://schemas.microsoft.com/office/drawing/2014/main" id="{73C343C2-C77F-4E50-A1E2-111D293BFC6C}"/>
              </a:ext>
            </a:extLst>
          </p:cNvPr>
          <p:cNvGrpSpPr/>
          <p:nvPr/>
        </p:nvGrpSpPr>
        <p:grpSpPr>
          <a:xfrm>
            <a:off x="7530833" y="1187132"/>
            <a:ext cx="1211420" cy="667014"/>
            <a:chOff x="24970" y="1335957"/>
            <a:chExt cx="2641719" cy="1634282"/>
          </a:xfrm>
        </p:grpSpPr>
        <p:pic>
          <p:nvPicPr>
            <p:cNvPr id="30" name="Grafik 27">
              <a:extLst>
                <a:ext uri="{FF2B5EF4-FFF2-40B4-BE49-F238E27FC236}">
                  <a16:creationId xmlns:a16="http://schemas.microsoft.com/office/drawing/2014/main" id="{AF018F8B-553E-4B8D-98EF-005443EE9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2025" y="1335957"/>
              <a:ext cx="1374313" cy="888018"/>
            </a:xfrm>
            <a:prstGeom prst="rect">
              <a:avLst/>
            </a:prstGeom>
          </p:spPr>
        </p:pic>
        <p:sp>
          <p:nvSpPr>
            <p:cNvPr id="31" name="Textfeld 28">
              <a:extLst>
                <a:ext uri="{FF2B5EF4-FFF2-40B4-BE49-F238E27FC236}">
                  <a16:creationId xmlns:a16="http://schemas.microsoft.com/office/drawing/2014/main" id="{E41447DE-106B-4911-8089-3C8D9449DA81}"/>
                </a:ext>
              </a:extLst>
            </p:cNvPr>
            <p:cNvSpPr txBox="1"/>
            <p:nvPr/>
          </p:nvSpPr>
          <p:spPr>
            <a:xfrm>
              <a:off x="24970" y="2147960"/>
              <a:ext cx="2641719" cy="8222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lIns="179958" tIns="89979" rIns="179958" bIns="89979" rtlCol="0">
              <a:spAutoFit/>
            </a:bodyPr>
            <a:lstStyle/>
            <a:p>
              <a:r>
                <a:rPr lang="en-US" sz="1000" b="1" dirty="0"/>
                <a:t>PROFICLOUD</a:t>
              </a:r>
            </a:p>
          </p:txBody>
        </p:sp>
      </p:grpSp>
      <p:pic>
        <p:nvPicPr>
          <p:cNvPr id="32" name="Picture 2" descr="https://www.redhat.com/cms/managed-files/google_cloud_375x135_0.png">
            <a:extLst>
              <a:ext uri="{FF2B5EF4-FFF2-40B4-BE49-F238E27FC236}">
                <a16:creationId xmlns:a16="http://schemas.microsoft.com/office/drawing/2014/main" id="{ECA887D3-5212-462F-8CFD-15DE337CF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466" y="1657350"/>
            <a:ext cx="1962667" cy="70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IBM">
            <a:extLst>
              <a:ext uri="{FF2B5EF4-FFF2-40B4-BE49-F238E27FC236}">
                <a16:creationId xmlns:a16="http://schemas.microsoft.com/office/drawing/2014/main" id="{0D8557DE-9685-49EB-89E2-E0C6575A3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4256313"/>
            <a:ext cx="1315921" cy="31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0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77266-0759-442F-8733-5143D2E9D406}"/>
              </a:ext>
            </a:extLst>
          </p:cNvPr>
          <p:cNvSpPr/>
          <p:nvPr/>
        </p:nvSpPr>
        <p:spPr>
          <a:xfrm>
            <a:off x="609600" y="988706"/>
            <a:ext cx="707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1. Understand High-level Scripted Languages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8EDBD1-13F9-4E00-BDA6-1A07B0F0D5DF}"/>
              </a:ext>
            </a:extLst>
          </p:cNvPr>
          <p:cNvSpPr/>
          <p:nvPr/>
        </p:nvSpPr>
        <p:spPr>
          <a:xfrm>
            <a:off x="609600" y="1430982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2. Establish a Cloud Connection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70F31F-7C93-4B91-A962-F4CFB3435EC3}"/>
              </a:ext>
            </a:extLst>
          </p:cNvPr>
          <p:cNvSpPr/>
          <p:nvPr/>
        </p:nvSpPr>
        <p:spPr>
          <a:xfrm>
            <a:off x="609600" y="1809750"/>
            <a:ext cx="41026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3. Interface with Databases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429DCA-2D57-4EF9-BE94-68D53ADED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470221"/>
            <a:ext cx="1215772" cy="9889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019E8C-F0AC-4EAD-8471-664849E51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751" y="2571750"/>
            <a:ext cx="503635" cy="121934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3E600E3-47C5-473E-97D8-E06043D1C1E7}"/>
              </a:ext>
            </a:extLst>
          </p:cNvPr>
          <p:cNvGrpSpPr/>
          <p:nvPr/>
        </p:nvGrpSpPr>
        <p:grpSpPr>
          <a:xfrm>
            <a:off x="2209800" y="2952750"/>
            <a:ext cx="671652" cy="304800"/>
            <a:chOff x="2162899" y="2647950"/>
            <a:chExt cx="671652" cy="3048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1A7B808-E1F1-469E-8D17-2D68688A7B39}"/>
                </a:ext>
              </a:extLst>
            </p:cNvPr>
            <p:cNvCxnSpPr/>
            <p:nvPr/>
          </p:nvCxnSpPr>
          <p:spPr bwMode="auto">
            <a:xfrm flipV="1">
              <a:off x="2162899" y="2647950"/>
              <a:ext cx="351701" cy="2286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3FFB26D-FC57-4836-B061-5DDA456F2689}"/>
                </a:ext>
              </a:extLst>
            </p:cNvPr>
            <p:cNvCxnSpPr/>
            <p:nvPr/>
          </p:nvCxnSpPr>
          <p:spPr bwMode="auto">
            <a:xfrm flipH="1">
              <a:off x="2438400" y="2647950"/>
              <a:ext cx="76200" cy="3048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3A1D566-39E2-434D-B3A9-4FC873DE375E}"/>
                </a:ext>
              </a:extLst>
            </p:cNvPr>
            <p:cNvCxnSpPr/>
            <p:nvPr/>
          </p:nvCxnSpPr>
          <p:spPr bwMode="auto">
            <a:xfrm flipV="1">
              <a:off x="2482850" y="2724150"/>
              <a:ext cx="351701" cy="2286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5402C42-23CD-4360-A4CF-4CD8E688BFF2}"/>
              </a:ext>
            </a:extLst>
          </p:cNvPr>
          <p:cNvSpPr txBox="1"/>
          <p:nvPr/>
        </p:nvSpPr>
        <p:spPr>
          <a:xfrm>
            <a:off x="4466740" y="2446372"/>
            <a:ext cx="867260" cy="458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1800" dirty="0"/>
              <a:t>SQL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EEAFCE-9C85-4664-A788-0168157C76CC}"/>
              </a:ext>
            </a:extLst>
          </p:cNvPr>
          <p:cNvSpPr txBox="1"/>
          <p:nvPr/>
        </p:nvSpPr>
        <p:spPr>
          <a:xfrm>
            <a:off x="1447800" y="3787372"/>
            <a:ext cx="715099" cy="344035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r>
              <a:rPr lang="en-US" sz="1350" dirty="0"/>
              <a:t>PLC</a:t>
            </a:r>
          </a:p>
        </p:txBody>
      </p:sp>
      <p:pic>
        <p:nvPicPr>
          <p:cNvPr id="25" name="Grafik 25">
            <a:extLst>
              <a:ext uri="{FF2B5EF4-FFF2-40B4-BE49-F238E27FC236}">
                <a16:creationId xmlns:a16="http://schemas.microsoft.com/office/drawing/2014/main" id="{988445CD-9FFE-47C4-9B24-A7AF1F398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905129"/>
            <a:ext cx="1503264" cy="10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0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77266-0759-442F-8733-5143D2E9D406}"/>
              </a:ext>
            </a:extLst>
          </p:cNvPr>
          <p:cNvSpPr/>
          <p:nvPr/>
        </p:nvSpPr>
        <p:spPr>
          <a:xfrm>
            <a:off x="609600" y="988706"/>
            <a:ext cx="707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1. Understand High-level Scripted Languages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8EDBD1-13F9-4E00-BDA6-1A07B0F0D5DF}"/>
              </a:ext>
            </a:extLst>
          </p:cNvPr>
          <p:cNvSpPr/>
          <p:nvPr/>
        </p:nvSpPr>
        <p:spPr>
          <a:xfrm>
            <a:off x="609600" y="1430982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2. Establish a Cloud Connection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70F31F-7C93-4B91-A962-F4CFB3435EC3}"/>
              </a:ext>
            </a:extLst>
          </p:cNvPr>
          <p:cNvSpPr/>
          <p:nvPr/>
        </p:nvSpPr>
        <p:spPr>
          <a:xfrm>
            <a:off x="609600" y="1809750"/>
            <a:ext cx="41026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3. Interface with Databases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220F68-C98A-4EF3-8209-30C385B1CE87}"/>
              </a:ext>
            </a:extLst>
          </p:cNvPr>
          <p:cNvSpPr/>
          <p:nvPr/>
        </p:nvSpPr>
        <p:spPr>
          <a:xfrm>
            <a:off x="585952" y="2216369"/>
            <a:ext cx="5399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4. Leverage Open Source Support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2BEBBD-8216-4173-AF47-F00EEFE97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974" y="2678034"/>
            <a:ext cx="3062288" cy="220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2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172FF3-839F-4BDE-AE1C-FA312D6D5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Things Your PLC Can’t Do - But Should</a:t>
            </a:r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77266-0759-442F-8733-5143D2E9D406}"/>
              </a:ext>
            </a:extLst>
          </p:cNvPr>
          <p:cNvSpPr/>
          <p:nvPr/>
        </p:nvSpPr>
        <p:spPr>
          <a:xfrm>
            <a:off x="609600" y="988706"/>
            <a:ext cx="707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1. Understand High-level Scripted Languages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8EDBD1-13F9-4E00-BDA6-1A07B0F0D5DF}"/>
              </a:ext>
            </a:extLst>
          </p:cNvPr>
          <p:cNvSpPr/>
          <p:nvPr/>
        </p:nvSpPr>
        <p:spPr>
          <a:xfrm>
            <a:off x="609600" y="1430982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2. Establish a Cloud Connection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70F31F-7C93-4B91-A962-F4CFB3435EC3}"/>
              </a:ext>
            </a:extLst>
          </p:cNvPr>
          <p:cNvSpPr/>
          <p:nvPr/>
        </p:nvSpPr>
        <p:spPr>
          <a:xfrm>
            <a:off x="609600" y="1809750"/>
            <a:ext cx="41026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3. Interface with Databases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B2FCCC-E92A-4C16-9729-B345C03994EE}"/>
              </a:ext>
            </a:extLst>
          </p:cNvPr>
          <p:cNvSpPr/>
          <p:nvPr/>
        </p:nvSpPr>
        <p:spPr>
          <a:xfrm>
            <a:off x="585952" y="2633845"/>
            <a:ext cx="571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5. Easily Incorporate New Technology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220F68-C98A-4EF3-8209-30C385B1CE87}"/>
              </a:ext>
            </a:extLst>
          </p:cNvPr>
          <p:cNvSpPr/>
          <p:nvPr/>
        </p:nvSpPr>
        <p:spPr>
          <a:xfrm>
            <a:off x="585952" y="2216369"/>
            <a:ext cx="5399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Open Sans"/>
              </a:rPr>
              <a:t>4. Leverage Open Source Support</a:t>
            </a:r>
            <a:endParaRPr lang="en-US" b="1" i="0" dirty="0">
              <a:solidFill>
                <a:srgbClr val="333333"/>
              </a:solidFill>
              <a:effectLst/>
              <a:latin typeface="Open San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06BD05-45D9-499F-9780-4DAF39B90927}"/>
              </a:ext>
            </a:extLst>
          </p:cNvPr>
          <p:cNvSpPr txBox="1"/>
          <p:nvPr/>
        </p:nvSpPr>
        <p:spPr>
          <a:xfrm>
            <a:off x="101403" y="3457940"/>
            <a:ext cx="5715000" cy="12897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1800" dirty="0"/>
              <a:t>Means Independence for Industrial Users.</a:t>
            </a:r>
          </a:p>
          <a:p>
            <a:endParaRPr lang="en-US" sz="1800" dirty="0"/>
          </a:p>
          <a:p>
            <a:r>
              <a:rPr lang="en-US" sz="1800" dirty="0"/>
              <a:t>No longer Waiting for Control Manufacturers to develop ‘Hooks’ or a new Dedicated System …… </a:t>
            </a:r>
          </a:p>
        </p:txBody>
      </p:sp>
      <p:pic>
        <p:nvPicPr>
          <p:cNvPr id="21" name="Picture 2" descr="The Ultimate Swiss Army Knife">
            <a:extLst>
              <a:ext uri="{FF2B5EF4-FFF2-40B4-BE49-F238E27FC236}">
                <a16:creationId xmlns:a16="http://schemas.microsoft.com/office/drawing/2014/main" id="{28FCD27B-7A2F-4D0A-8D81-7F8163438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838" y="2096098"/>
            <a:ext cx="20574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DA - RS launches first PLCnext industrial controller">
            <a:extLst>
              <a:ext uri="{FF2B5EF4-FFF2-40B4-BE49-F238E27FC236}">
                <a16:creationId xmlns:a16="http://schemas.microsoft.com/office/drawing/2014/main" id="{4FE7D7E0-DE76-4110-BBE0-54DC4DCA6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36" b="89844" l="9559" r="89706">
                        <a14:foregroundMark x1="61397" y1="68945" x2="61397" y2="68945"/>
                        <a14:foregroundMark x1="73897" y1="69922" x2="73897" y2="69922"/>
                        <a14:foregroundMark x1="51103" y1="9766" x2="51103" y2="9766"/>
                        <a14:foregroundMark x1="43750" y1="6836" x2="43750" y2="6836"/>
                        <a14:foregroundMark x1="44485" y1="6836" x2="44485" y2="6836"/>
                        <a14:foregroundMark x1="44485" y1="7031" x2="44485" y2="7031"/>
                        <a14:foregroundMark x1="44118" y1="6836" x2="44118" y2="6836"/>
                        <a14:foregroundMark x1="44118" y1="6836" x2="44118" y2="6836"/>
                        <a14:foregroundMark x1="44118" y1="6836" x2="44118" y2="6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809750"/>
            <a:ext cx="1238300" cy="23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35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A7E92-E5FF-460D-BD37-7277642E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PLCnext: Swiss Army of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D71E3-20B4-4F80-8AF8-377583633D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A69E6-BAC4-4142-B1BB-DE2FD53A65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685663"/>
            <a:fld id="{A7E14F4A-AFC2-4561-ABA6-CE2C50D3EED6}" type="slidenum">
              <a:rPr lang="de-DE" smtClean="0"/>
              <a:pPr defTabSz="685663"/>
              <a:t>16</a:t>
            </a:fld>
            <a:endParaRPr lang="de-DE" dirty="0"/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5651435A-8540-46FA-B9FA-E3A875F86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636" y="3201295"/>
            <a:ext cx="815531" cy="1544072"/>
          </a:xfrm>
          <a:prstGeom prst="rect">
            <a:avLst/>
          </a:prstGeom>
        </p:spPr>
      </p:pic>
      <p:pic>
        <p:nvPicPr>
          <p:cNvPr id="7" name="Grafik 11">
            <a:extLst>
              <a:ext uri="{FF2B5EF4-FFF2-40B4-BE49-F238E27FC236}">
                <a16:creationId xmlns:a16="http://schemas.microsoft.com/office/drawing/2014/main" id="{AA69EA7D-1099-4EBB-95DB-886313E56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811" y="1586134"/>
            <a:ext cx="1460749" cy="893567"/>
          </a:xfrm>
          <a:prstGeom prst="rect">
            <a:avLst/>
          </a:prstGeom>
        </p:spPr>
      </p:pic>
      <p:pic>
        <p:nvPicPr>
          <p:cNvPr id="8" name="Grafik 13">
            <a:extLst>
              <a:ext uri="{FF2B5EF4-FFF2-40B4-BE49-F238E27FC236}">
                <a16:creationId xmlns:a16="http://schemas.microsoft.com/office/drawing/2014/main" id="{4EA1F179-E206-4BCC-B963-E0D64A4BC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9987" y="306158"/>
            <a:ext cx="958229" cy="1077051"/>
          </a:xfrm>
          <a:prstGeom prst="rect">
            <a:avLst/>
          </a:prstGeom>
        </p:spPr>
      </p:pic>
      <p:pic>
        <p:nvPicPr>
          <p:cNvPr id="9" name="Grafik 15">
            <a:extLst>
              <a:ext uri="{FF2B5EF4-FFF2-40B4-BE49-F238E27FC236}">
                <a16:creationId xmlns:a16="http://schemas.microsoft.com/office/drawing/2014/main" id="{D18532F6-14C6-4D0E-9834-7680CB4F5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098" y="2631396"/>
            <a:ext cx="1453279" cy="784771"/>
          </a:xfrm>
          <a:prstGeom prst="rect">
            <a:avLst/>
          </a:prstGeom>
        </p:spPr>
      </p:pic>
      <p:pic>
        <p:nvPicPr>
          <p:cNvPr id="10" name="Grafik 17">
            <a:extLst>
              <a:ext uri="{FF2B5EF4-FFF2-40B4-BE49-F238E27FC236}">
                <a16:creationId xmlns:a16="http://schemas.microsoft.com/office/drawing/2014/main" id="{69E41792-49E8-4F80-AC42-9A5F43C754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9634" y="3790950"/>
            <a:ext cx="862909" cy="862909"/>
          </a:xfrm>
          <a:prstGeom prst="rect">
            <a:avLst/>
          </a:prstGeom>
        </p:spPr>
      </p:pic>
      <p:pic>
        <p:nvPicPr>
          <p:cNvPr id="11" name="Grafik 21">
            <a:extLst>
              <a:ext uri="{FF2B5EF4-FFF2-40B4-BE49-F238E27FC236}">
                <a16:creationId xmlns:a16="http://schemas.microsoft.com/office/drawing/2014/main" id="{D7826677-B8F1-456C-97E2-6FDAC9E5E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82188" y="3760292"/>
            <a:ext cx="2682745" cy="792394"/>
          </a:xfrm>
          <a:prstGeom prst="rect">
            <a:avLst/>
          </a:prstGeom>
        </p:spPr>
      </p:pic>
      <p:pic>
        <p:nvPicPr>
          <p:cNvPr id="12" name="Grafik 23">
            <a:extLst>
              <a:ext uri="{FF2B5EF4-FFF2-40B4-BE49-F238E27FC236}">
                <a16:creationId xmlns:a16="http://schemas.microsoft.com/office/drawing/2014/main" id="{6989D185-DA79-4900-A995-101936DFD0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2780" y="2511463"/>
            <a:ext cx="762299" cy="590783"/>
          </a:xfrm>
          <a:prstGeom prst="rect">
            <a:avLst/>
          </a:prstGeom>
        </p:spPr>
      </p:pic>
      <p:pic>
        <p:nvPicPr>
          <p:cNvPr id="13" name="Grafik 25">
            <a:extLst>
              <a:ext uri="{FF2B5EF4-FFF2-40B4-BE49-F238E27FC236}">
                <a16:creationId xmlns:a16="http://schemas.microsoft.com/office/drawing/2014/main" id="{4BA0EBB9-93D9-4EEF-832F-EFB462B67A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929" y="3456448"/>
            <a:ext cx="1503264" cy="1042263"/>
          </a:xfrm>
          <a:prstGeom prst="rect">
            <a:avLst/>
          </a:prstGeom>
        </p:spPr>
      </p:pic>
      <p:pic>
        <p:nvPicPr>
          <p:cNvPr id="14" name="Grafik 27">
            <a:extLst>
              <a:ext uri="{FF2B5EF4-FFF2-40B4-BE49-F238E27FC236}">
                <a16:creationId xmlns:a16="http://schemas.microsoft.com/office/drawing/2014/main" id="{E966C133-14BB-4302-89B9-4B15867F3C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3559" y="1680634"/>
            <a:ext cx="1183026" cy="1394196"/>
          </a:xfrm>
          <a:prstGeom prst="rect">
            <a:avLst/>
          </a:prstGeom>
        </p:spPr>
      </p:pic>
      <p:pic>
        <p:nvPicPr>
          <p:cNvPr id="15" name="Grafik 30">
            <a:extLst>
              <a:ext uri="{FF2B5EF4-FFF2-40B4-BE49-F238E27FC236}">
                <a16:creationId xmlns:a16="http://schemas.microsoft.com/office/drawing/2014/main" id="{8D80496F-CD95-46DE-8EE3-75D237568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2836" y="1115934"/>
            <a:ext cx="958229" cy="958229"/>
          </a:xfrm>
          <a:prstGeom prst="rect">
            <a:avLst/>
          </a:prstGeom>
        </p:spPr>
      </p:pic>
      <p:pic>
        <p:nvPicPr>
          <p:cNvPr id="16" name="Grafik 32">
            <a:extLst>
              <a:ext uri="{FF2B5EF4-FFF2-40B4-BE49-F238E27FC236}">
                <a16:creationId xmlns:a16="http://schemas.microsoft.com/office/drawing/2014/main" id="{E7ECC4EC-D905-450B-8F4E-55B5C3DB50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14055" y="556217"/>
            <a:ext cx="2950877" cy="700834"/>
          </a:xfrm>
          <a:prstGeom prst="rect">
            <a:avLst/>
          </a:prstGeom>
        </p:spPr>
      </p:pic>
      <p:pic>
        <p:nvPicPr>
          <p:cNvPr id="17" name="Grafik 34">
            <a:extLst>
              <a:ext uri="{FF2B5EF4-FFF2-40B4-BE49-F238E27FC236}">
                <a16:creationId xmlns:a16="http://schemas.microsoft.com/office/drawing/2014/main" id="{5FFA4332-75B6-4224-88A0-E3F68106E119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8709" y="855313"/>
            <a:ext cx="855405" cy="855405"/>
          </a:xfrm>
          <a:prstGeom prst="rect">
            <a:avLst/>
          </a:prstGeom>
        </p:spPr>
      </p:pic>
      <p:pic>
        <p:nvPicPr>
          <p:cNvPr id="18" name="Grafik 19">
            <a:extLst>
              <a:ext uri="{FF2B5EF4-FFF2-40B4-BE49-F238E27FC236}">
                <a16:creationId xmlns:a16="http://schemas.microsoft.com/office/drawing/2014/main" id="{917658A3-79AC-4474-85FA-1358311A99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098" y="1383209"/>
            <a:ext cx="966976" cy="966976"/>
          </a:xfrm>
          <a:prstGeom prst="rect">
            <a:avLst/>
          </a:prstGeom>
        </p:spPr>
      </p:pic>
      <p:pic>
        <p:nvPicPr>
          <p:cNvPr id="19" name="Grafik 20">
            <a:extLst>
              <a:ext uri="{FF2B5EF4-FFF2-40B4-BE49-F238E27FC236}">
                <a16:creationId xmlns:a16="http://schemas.microsoft.com/office/drawing/2014/main" id="{085A0115-A731-4517-8BDD-4CF68E1ABC7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75712" y="3221339"/>
            <a:ext cx="693676" cy="418958"/>
          </a:xfrm>
          <a:prstGeom prst="rect">
            <a:avLst/>
          </a:prstGeom>
        </p:spPr>
      </p:pic>
      <p:pic>
        <p:nvPicPr>
          <p:cNvPr id="20" name="Grafik 22">
            <a:extLst>
              <a:ext uri="{FF2B5EF4-FFF2-40B4-BE49-F238E27FC236}">
                <a16:creationId xmlns:a16="http://schemas.microsoft.com/office/drawing/2014/main" id="{8B7BEE75-A2C1-4557-BB95-16F4251815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61768" y="4013584"/>
            <a:ext cx="960867" cy="478490"/>
          </a:xfrm>
          <a:prstGeom prst="rect">
            <a:avLst/>
          </a:prstGeom>
        </p:spPr>
      </p:pic>
      <p:pic>
        <p:nvPicPr>
          <p:cNvPr id="21" name="Grafik 23">
            <a:extLst>
              <a:ext uri="{FF2B5EF4-FFF2-40B4-BE49-F238E27FC236}">
                <a16:creationId xmlns:a16="http://schemas.microsoft.com/office/drawing/2014/main" id="{E1BC59E8-12C1-4F00-AA86-D7F68BCD9B8C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9226" y="2219197"/>
            <a:ext cx="628301" cy="40980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4E51B94-8A77-47D3-B867-1F71BEBEF4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38418" y="3884785"/>
            <a:ext cx="1436159" cy="418958"/>
          </a:xfrm>
          <a:prstGeom prst="rect">
            <a:avLst/>
          </a:prstGeom>
        </p:spPr>
      </p:pic>
      <p:pic>
        <p:nvPicPr>
          <p:cNvPr id="23" name="Picture 2" descr="https://www.redhat.com/cms/managed-files/google_cloud_375x135_0.png">
            <a:extLst>
              <a:ext uri="{FF2B5EF4-FFF2-40B4-BE49-F238E27FC236}">
                <a16:creationId xmlns:a16="http://schemas.microsoft.com/office/drawing/2014/main" id="{EB3E999A-9997-4877-A8C0-4188A7BA4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96" y="3212685"/>
            <a:ext cx="1248910" cy="44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IBM">
            <a:extLst>
              <a:ext uri="{FF2B5EF4-FFF2-40B4-BE49-F238E27FC236}">
                <a16:creationId xmlns:a16="http://schemas.microsoft.com/office/drawing/2014/main" id="{215A7F00-0CDD-40D8-A1C7-756130497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278" y="3059174"/>
            <a:ext cx="1355218" cy="3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DA - RS launches first PLCnext industrial controller">
            <a:extLst>
              <a:ext uri="{FF2B5EF4-FFF2-40B4-BE49-F238E27FC236}">
                <a16:creationId xmlns:a16="http://schemas.microsoft.com/office/drawing/2014/main" id="{35E510B8-983B-4F1C-916B-9FE5C7EAE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6836" b="89844" l="9559" r="89706">
                        <a14:foregroundMark x1="61397" y1="68945" x2="61397" y2="68945"/>
                        <a14:foregroundMark x1="73897" y1="69922" x2="73897" y2="69922"/>
                        <a14:foregroundMark x1="51103" y1="9766" x2="51103" y2="9766"/>
                        <a14:foregroundMark x1="43750" y1="6836" x2="43750" y2="6836"/>
                        <a14:foregroundMark x1="44485" y1="6836" x2="44485" y2="6836"/>
                        <a14:foregroundMark x1="44485" y1="7031" x2="44485" y2="7031"/>
                        <a14:foregroundMark x1="44118" y1="6836" x2="44118" y2="6836"/>
                        <a14:foregroundMark x1="44118" y1="6836" x2="44118" y2="6836"/>
                        <a14:foregroundMark x1="44118" y1="6836" x2="44118" y2="6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70496"/>
            <a:ext cx="1716852" cy="323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3507263D-85B5-4692-B885-4232C877A43C}"/>
              </a:ext>
            </a:extLst>
          </p:cNvPr>
          <p:cNvSpPr/>
          <p:nvPr/>
        </p:nvSpPr>
        <p:spPr>
          <a:xfrm>
            <a:off x="5099673" y="2032917"/>
            <a:ext cx="1183027" cy="913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67500" tIns="67500" rIns="6750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 err="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A61DBBD-AF08-4FBA-AFA6-0B1D5EE47A48}"/>
              </a:ext>
            </a:extLst>
          </p:cNvPr>
          <p:cNvSpPr/>
          <p:nvPr/>
        </p:nvSpPr>
        <p:spPr>
          <a:xfrm>
            <a:off x="1736194" y="3680578"/>
            <a:ext cx="1480517" cy="913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67500" tIns="67500" rIns="6750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 err="1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791E66C-D1B5-4506-85C3-0D67E87299C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70373" y="2130079"/>
            <a:ext cx="407521" cy="6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0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Complete Ecosystem – From Control to Cloud Integration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8" descr="A picture containing sky, star&#10;&#10;Description generated with very high confidence">
            <a:extLst>
              <a:ext uri="{FF2B5EF4-FFF2-40B4-BE49-F238E27FC236}">
                <a16:creationId xmlns:a16="http://schemas.microsoft.com/office/drawing/2014/main" id="{24DBC5F5-C97E-4E7F-A3C0-4288B3CE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6" y="1036438"/>
            <a:ext cx="9136754" cy="350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1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Complete Ecosystem – From Control to Cloud Integration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Picture 8" descr="A picture containing sky, star&#10;&#10;Description generated with very high confidence">
            <a:extLst>
              <a:ext uri="{FF2B5EF4-FFF2-40B4-BE49-F238E27FC236}">
                <a16:creationId xmlns:a16="http://schemas.microsoft.com/office/drawing/2014/main" id="{24DBC5F5-C97E-4E7F-A3C0-4288B3CE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6" y="1036438"/>
            <a:ext cx="9136754" cy="35067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2B4B39-7813-4D44-8824-C5ADE50ACFD2}"/>
              </a:ext>
            </a:extLst>
          </p:cNvPr>
          <p:cNvSpPr/>
          <p:nvPr/>
        </p:nvSpPr>
        <p:spPr>
          <a:xfrm>
            <a:off x="413154" y="1809750"/>
            <a:ext cx="1741238" cy="22098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25549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PLCnext Controls Roadmap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Controls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6"/>
          </p:nvPr>
        </p:nvSpPr>
        <p:spPr>
          <a:xfrm>
            <a:off x="415018" y="4567839"/>
            <a:ext cx="189198" cy="270112"/>
          </a:xfrm>
        </p:spPr>
        <p:txBody>
          <a:bodyPr/>
          <a:lstStyle/>
          <a:p>
            <a:pPr defTabSz="815860" eaLnBrk="1" fontAlgn="auto" hangingPunct="1">
              <a:spcBef>
                <a:spcPts val="0"/>
              </a:spcBef>
              <a:spcAft>
                <a:spcPts val="0"/>
              </a:spcAft>
            </a:pPr>
            <a:fld id="{7231BF27-1591-456E-9E5F-B4A9367F028D}" type="slidenum">
              <a:rPr lang="en-US">
                <a:solidFill>
                  <a:srgbClr val="000000"/>
                </a:solidFill>
                <a:latin typeface="Arial"/>
                <a:cs typeface="+mn-cs"/>
              </a:rPr>
              <a:pPr defTabSz="815860" eaLnBrk="1" fontAlgn="auto" hangingPunct="1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en-US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feil nach rechts 7"/>
          <p:cNvSpPr>
            <a:spLocks noChangeAspect="1"/>
          </p:cNvSpPr>
          <p:nvPr/>
        </p:nvSpPr>
        <p:spPr>
          <a:xfrm>
            <a:off x="681694" y="2910244"/>
            <a:ext cx="8285853" cy="870153"/>
          </a:xfrm>
          <a:prstGeom prst="rightArrow">
            <a:avLst>
              <a:gd name="adj1" fmla="val 56386"/>
              <a:gd name="adj2" fmla="val 3215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0" tIns="45680" rIns="91360" bIns="45680" rtlCol="0" anchor="ctr"/>
          <a:lstStyle/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398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feil nach rechts 35"/>
          <p:cNvSpPr/>
          <p:nvPr/>
        </p:nvSpPr>
        <p:spPr>
          <a:xfrm>
            <a:off x="409400" y="4166820"/>
            <a:ext cx="8345961" cy="117130"/>
          </a:xfrm>
          <a:prstGeom prst="rightArrow">
            <a:avLst>
              <a:gd name="adj1" fmla="val 28647"/>
              <a:gd name="adj2" fmla="val 126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91360" tIns="45680" rIns="91360" bIns="45680" rtlCol="0" anchor="ctr"/>
          <a:lstStyle/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398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7" name="Pfeil nach rechts 36"/>
          <p:cNvSpPr/>
          <p:nvPr/>
        </p:nvSpPr>
        <p:spPr>
          <a:xfrm rot="16200000">
            <a:off x="-1065169" y="2688584"/>
            <a:ext cx="3202842" cy="129290"/>
          </a:xfrm>
          <a:prstGeom prst="rightArrow">
            <a:avLst>
              <a:gd name="adj1" fmla="val 28647"/>
              <a:gd name="adj2" fmla="val 126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91360" tIns="45680" rIns="91360" bIns="45680" rtlCol="0" anchor="ctr"/>
          <a:lstStyle/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398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9" name="Textfeld 1"/>
          <p:cNvSpPr txBox="1">
            <a:spLocks noChangeArrowheads="1"/>
          </p:cNvSpPr>
          <p:nvPr/>
        </p:nvSpPr>
        <p:spPr bwMode="auto">
          <a:xfrm>
            <a:off x="7477712" y="4205498"/>
            <a:ext cx="1228060" cy="311543"/>
          </a:xfrm>
          <a:prstGeom prst="rect">
            <a:avLst/>
          </a:prstGeom>
          <a:noFill/>
          <a:ln>
            <a:noFill/>
          </a:ln>
        </p:spPr>
        <p:txBody>
          <a:bodyPr wrap="none" lIns="91360" tIns="45680" rIns="91360" bIns="4568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25" dirty="0">
                <a:solidFill>
                  <a:srgbClr val="0099A1"/>
                </a:solidFill>
              </a:rPr>
              <a:t>Performance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536252" y="1318996"/>
            <a:ext cx="8080719" cy="2896901"/>
            <a:chOff x="3963779" y="4983343"/>
            <a:chExt cx="4786485" cy="2498888"/>
          </a:xfrm>
        </p:grpSpPr>
        <p:sp>
          <p:nvSpPr>
            <p:cNvPr id="24" name="Rechteck 23"/>
            <p:cNvSpPr/>
            <p:nvPr/>
          </p:nvSpPr>
          <p:spPr>
            <a:xfrm>
              <a:off x="3963779" y="4983343"/>
              <a:ext cx="4786485" cy="2498888"/>
            </a:xfrm>
            <a:prstGeom prst="rect">
              <a:avLst/>
            </a:prstGeom>
            <a:solidFill>
              <a:schemeClr val="accent2">
                <a:lumMod val="75000"/>
                <a:alpha val="20000"/>
              </a:schemeClr>
            </a:solidFill>
            <a:ln>
              <a:noFill/>
            </a:ln>
          </p:spPr>
          <p:txBody>
            <a:bodyPr lIns="68533" tIns="34268" rIns="68533" bIns="34268" rtlCol="0" anchor="ctr"/>
            <a:lstStyle/>
            <a:p>
              <a:pPr algn="ctr" defTabSz="91379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398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pic>
          <p:nvPicPr>
            <p:cNvPr id="49" name="Grafik 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0846" y="6875145"/>
              <a:ext cx="1386525" cy="496807"/>
            </a:xfrm>
            <a:prstGeom prst="rect">
              <a:avLst/>
            </a:prstGeom>
          </p:spPr>
        </p:pic>
      </p:grpSp>
      <p:pic>
        <p:nvPicPr>
          <p:cNvPr id="26" name="Bild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9" y="2356294"/>
            <a:ext cx="937084" cy="925464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>
            <a:off x="3884798" y="3274459"/>
            <a:ext cx="937975" cy="279192"/>
          </a:xfrm>
          <a:prstGeom prst="rect">
            <a:avLst/>
          </a:prstGeom>
          <a:noFill/>
        </p:spPr>
        <p:txBody>
          <a:bodyPr wrap="none" lIns="127902" tIns="63951" rIns="127902" bIns="63951" rtlCol="0">
            <a:spAutoFit/>
          </a:bodyPr>
          <a:lstStyle/>
          <a:p>
            <a:pPr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srgbClr val="000000"/>
                </a:solidFill>
                <a:latin typeface="Arial"/>
                <a:cs typeface="+mn-cs"/>
              </a:rPr>
              <a:t>AXC F 3152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2364455" y="3528237"/>
            <a:ext cx="864178" cy="242293"/>
          </a:xfrm>
          <a:prstGeom prst="rect">
            <a:avLst/>
          </a:prstGeom>
          <a:noFill/>
        </p:spPr>
        <p:txBody>
          <a:bodyPr wrap="none" lIns="91360" tIns="45680" rIns="91360" bIns="45680" rtlCol="0">
            <a:spAutoFit/>
          </a:bodyPr>
          <a:lstStyle/>
          <a:p>
            <a:pPr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srgbClr val="000000"/>
                </a:solidFill>
                <a:latin typeface="Arial"/>
                <a:cs typeface="+mn-cs"/>
              </a:rPr>
              <a:t>AXC F 2152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5698968" y="3002601"/>
            <a:ext cx="1027743" cy="279192"/>
          </a:xfrm>
          <a:prstGeom prst="rect">
            <a:avLst/>
          </a:prstGeom>
          <a:noFill/>
        </p:spPr>
        <p:txBody>
          <a:bodyPr wrap="none" lIns="127902" tIns="63951" rIns="127902" bIns="63951" rtlCol="0">
            <a:spAutoFit/>
          </a:bodyPr>
          <a:lstStyle/>
          <a:p>
            <a:pPr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srgbClr val="000000"/>
                </a:solidFill>
                <a:latin typeface="Arial"/>
                <a:cs typeface="+mn-cs"/>
              </a:rPr>
              <a:t>RFC 4072 (S)</a:t>
            </a:r>
          </a:p>
        </p:txBody>
      </p:sp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648" y="182226"/>
            <a:ext cx="1798898" cy="40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D:\Campaign Management PF\CAMPAIGNS\4.2 PLCnext CAMPAIGN\Media\Graphics &amp; Images\Controls\a_0081999_in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806" y="2379041"/>
            <a:ext cx="2115943" cy="11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929" y="1705613"/>
            <a:ext cx="608078" cy="114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feld 51"/>
          <p:cNvSpPr txBox="1"/>
          <p:nvPr/>
        </p:nvSpPr>
        <p:spPr>
          <a:xfrm>
            <a:off x="6934649" y="2747128"/>
            <a:ext cx="1838863" cy="279192"/>
          </a:xfrm>
          <a:prstGeom prst="rect">
            <a:avLst/>
          </a:prstGeom>
          <a:noFill/>
        </p:spPr>
        <p:txBody>
          <a:bodyPr wrap="none" lIns="127902" tIns="63951" rIns="127902" bIns="63951" rtlCol="0">
            <a:spAutoFit/>
          </a:bodyPr>
          <a:lstStyle/>
          <a:p>
            <a:pPr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srgbClr val="000000"/>
                </a:solidFill>
                <a:latin typeface="Arial"/>
                <a:cs typeface="+mn-cs"/>
              </a:rPr>
              <a:t>PLCnext Technology for IPC</a:t>
            </a:r>
          </a:p>
        </p:txBody>
      </p:sp>
      <p:sp>
        <p:nvSpPr>
          <p:cNvPr id="45" name="Rechteck 44"/>
          <p:cNvSpPr/>
          <p:nvPr/>
        </p:nvSpPr>
        <p:spPr>
          <a:xfrm>
            <a:off x="7616028" y="3016931"/>
            <a:ext cx="689772" cy="1799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91360" tIns="45680" rIns="91360" bIns="45680" rtlCol="0" anchor="ctr">
            <a:noAutofit/>
          </a:bodyPr>
          <a:lstStyle/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srgbClr val="FFFFFF"/>
                </a:solidFill>
                <a:latin typeface="Arial"/>
                <a:cs typeface="+mn-cs"/>
              </a:rPr>
              <a:t>NEW !</a:t>
            </a:r>
          </a:p>
        </p:txBody>
      </p:sp>
      <p:sp>
        <p:nvSpPr>
          <p:cNvPr id="43" name="Textfeld 1"/>
          <p:cNvSpPr txBox="1">
            <a:spLocks noChangeArrowheads="1"/>
          </p:cNvSpPr>
          <p:nvPr/>
        </p:nvSpPr>
        <p:spPr bwMode="auto">
          <a:xfrm rot="16200000">
            <a:off x="-55246" y="1516978"/>
            <a:ext cx="883414" cy="311543"/>
          </a:xfrm>
          <a:prstGeom prst="rect">
            <a:avLst/>
          </a:prstGeom>
          <a:noFill/>
          <a:ln>
            <a:noFill/>
          </a:ln>
        </p:spPr>
        <p:txBody>
          <a:bodyPr wrap="none" lIns="91360" tIns="45680" rIns="91360" bIns="4568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25" dirty="0">
                <a:solidFill>
                  <a:srgbClr val="0099A1"/>
                </a:solidFill>
              </a:rPr>
              <a:t>Function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305B788-C5CF-482E-AD56-B1F2C29293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6369" y="1805243"/>
            <a:ext cx="1052618" cy="1176652"/>
          </a:xfrm>
          <a:prstGeom prst="rect">
            <a:avLst/>
          </a:prstGeom>
        </p:spPr>
      </p:pic>
      <p:pic>
        <p:nvPicPr>
          <p:cNvPr id="38" name="Picture 3" descr="D:\Campaign Management PF\CAMPAIGNS\4.2 PLCnext CAMPAIGN\Media\Graphics &amp; Images\Controls\a_0081999_int.png">
            <a:extLst>
              <a:ext uri="{FF2B5EF4-FFF2-40B4-BE49-F238E27FC236}">
                <a16:creationId xmlns:a16="http://schemas.microsoft.com/office/drawing/2014/main" id="{0E6446C7-0527-468C-9CAD-5F90A8757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03" y="2557291"/>
            <a:ext cx="1401693" cy="11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feld 31">
            <a:extLst>
              <a:ext uri="{FF2B5EF4-FFF2-40B4-BE49-F238E27FC236}">
                <a16:creationId xmlns:a16="http://schemas.microsoft.com/office/drawing/2014/main" id="{789BABB0-92C9-4E7F-949D-965D62E3955F}"/>
              </a:ext>
            </a:extLst>
          </p:cNvPr>
          <p:cNvSpPr txBox="1"/>
          <p:nvPr/>
        </p:nvSpPr>
        <p:spPr>
          <a:xfrm>
            <a:off x="1124371" y="3702774"/>
            <a:ext cx="864178" cy="242293"/>
          </a:xfrm>
          <a:prstGeom prst="rect">
            <a:avLst/>
          </a:prstGeom>
          <a:noFill/>
        </p:spPr>
        <p:txBody>
          <a:bodyPr wrap="none" lIns="91360" tIns="45680" rIns="91360" bIns="45680" rtlCol="0">
            <a:spAutoFit/>
          </a:bodyPr>
          <a:lstStyle/>
          <a:p>
            <a:pPr defTabSz="91379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975" dirty="0">
                <a:solidFill>
                  <a:srgbClr val="000000"/>
                </a:solidFill>
                <a:latin typeface="Arial"/>
                <a:cs typeface="+mn-cs"/>
              </a:rPr>
              <a:t>AXC F 1152</a:t>
            </a:r>
          </a:p>
        </p:txBody>
      </p:sp>
    </p:spTree>
    <p:extLst>
      <p:ext uri="{BB962C8B-B14F-4D97-AF65-F5344CB8AC3E}">
        <p14:creationId xmlns:p14="http://schemas.microsoft.com/office/powerpoint/2010/main" val="242246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Lifetime warranty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936" y="852148"/>
            <a:ext cx="5143500" cy="246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28800" y="3371850"/>
            <a:ext cx="5829300" cy="842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350" dirty="0">
                <a:solidFill>
                  <a:prstClr val="black"/>
                </a:solidFill>
                <a:latin typeface="Calibri"/>
                <a:cs typeface="+mn-cs"/>
              </a:rPr>
              <a:t>Sign up.   </a:t>
            </a:r>
            <a:r>
              <a:rPr lang="en-US" sz="1350" dirty="0">
                <a:solidFill>
                  <a:prstClr val="black"/>
                </a:solidFill>
                <a:latin typeface="Calibri"/>
                <a:cs typeface="+mn-cs"/>
                <a:hlinkClick r:id="rId4"/>
              </a:rPr>
              <a:t>http://www.PhoenixContact.com/LLW</a:t>
            </a:r>
            <a:r>
              <a:rPr lang="en-US" sz="1350" dirty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350" dirty="0">
                <a:solidFill>
                  <a:prstClr val="black"/>
                </a:solidFill>
                <a:latin typeface="Calibri"/>
                <a:cs typeface="+mn-cs"/>
              </a:rPr>
              <a:t>Use Phoenix Contact Surge Suppression and Power Supply (where required).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350" dirty="0">
                <a:solidFill>
                  <a:prstClr val="black"/>
                </a:solidFill>
                <a:latin typeface="Calibri"/>
                <a:cs typeface="+mn-cs"/>
              </a:rPr>
              <a:t>Limited Lifetime Warranty on all Phoenix Contact Parts in the Cabinet.</a:t>
            </a:r>
          </a:p>
          <a:p>
            <a:pPr marL="342900" lvl="1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25" dirty="0">
                <a:solidFill>
                  <a:prstClr val="black"/>
                </a:solidFill>
                <a:latin typeface="Calibri"/>
                <a:cs typeface="+mn-cs"/>
              </a:rPr>
              <a:t>There are a few exceptions, PCs, HMI, Mechanical relays.  See web for details.</a:t>
            </a:r>
          </a:p>
        </p:txBody>
      </p:sp>
    </p:spTree>
    <p:extLst>
      <p:ext uri="{BB962C8B-B14F-4D97-AF65-F5344CB8AC3E}">
        <p14:creationId xmlns:p14="http://schemas.microsoft.com/office/powerpoint/2010/main" val="1200731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>
            <a:off x="4327239" y="1047750"/>
            <a:ext cx="4336748" cy="3010340"/>
          </a:xfrm>
          <a:prstGeom prst="rect">
            <a:avLst/>
          </a:prstGeom>
        </p:spPr>
        <p:txBody>
          <a:bodyPr vert="horz" lIns="0" tIns="40505" rIns="0" bIns="40505" rtlCol="0">
            <a:noAutofit/>
          </a:bodyPr>
          <a:lstStyle/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Linux RT – Kernel (Debian / </a:t>
            </a:r>
            <a:r>
              <a:rPr lang="en-US" sz="1200" dirty="0" err="1"/>
              <a:t>Yocto</a:t>
            </a:r>
            <a:r>
              <a:rPr lang="en-US" sz="1200" dirty="0"/>
              <a:t>)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SD Flash card slot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Firewall / VPN (VPN OPEN / IPSEC)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OPC-UA Server Integrated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Integrated </a:t>
            </a:r>
            <a:r>
              <a:rPr lang="en-US" sz="1200" dirty="0"/>
              <a:t>HTML 5 For Visualization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ProfiNet / Modbus / Ethernet I/P (Slave-Adapter)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ProfiCloud Gateway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IEC61131-3, C++, C#, Simulink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MRP / PROFINET</a:t>
            </a:r>
            <a:r>
              <a:rPr lang="en-US" sz="1200" dirty="0"/>
              <a:t>®</a:t>
            </a:r>
            <a:r>
              <a:rPr lang="de-DE" sz="1200" dirty="0"/>
              <a:t> Rendundancy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NTP Timer Server Configuration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Logic Analyzer / Breakpoints / Advanced Debugging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3A4393-0F2C-4558-BA5B-8148314C6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45" y="1563692"/>
            <a:ext cx="3890962" cy="2395537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B7856EC0-8A45-480F-8027-5649F39DE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Functions / Features for entire Family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3C8DFD-40B8-46BF-A058-916263AAF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1012" y="2989672"/>
            <a:ext cx="690563" cy="81242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968A0F-A8D6-44DB-B071-5C4B158B2D38}"/>
              </a:ext>
            </a:extLst>
          </p:cNvPr>
          <p:cNvCxnSpPr>
            <a:cxnSpLocks/>
          </p:cNvCxnSpPr>
          <p:nvPr/>
        </p:nvCxnSpPr>
        <p:spPr bwMode="auto">
          <a:xfrm>
            <a:off x="4495800" y="1281018"/>
            <a:ext cx="24384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BC869E-FB57-407B-A243-5CA49CBBD476}"/>
              </a:ext>
            </a:extLst>
          </p:cNvPr>
          <p:cNvCxnSpPr>
            <a:cxnSpLocks/>
          </p:cNvCxnSpPr>
          <p:nvPr/>
        </p:nvCxnSpPr>
        <p:spPr bwMode="auto">
          <a:xfrm>
            <a:off x="4495800" y="1843560"/>
            <a:ext cx="253478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AE372D-D70E-4F14-9050-689C1DE85A97}"/>
              </a:ext>
            </a:extLst>
          </p:cNvPr>
          <p:cNvCxnSpPr>
            <a:cxnSpLocks/>
          </p:cNvCxnSpPr>
          <p:nvPr/>
        </p:nvCxnSpPr>
        <p:spPr bwMode="auto">
          <a:xfrm>
            <a:off x="4495800" y="2413799"/>
            <a:ext cx="253478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A83D37-C4D8-4595-B5C2-EC7A59C9A3EA}"/>
              </a:ext>
            </a:extLst>
          </p:cNvPr>
          <p:cNvCxnSpPr>
            <a:cxnSpLocks/>
          </p:cNvCxnSpPr>
          <p:nvPr/>
        </p:nvCxnSpPr>
        <p:spPr bwMode="auto">
          <a:xfrm>
            <a:off x="4538190" y="2989672"/>
            <a:ext cx="130549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BA20041-43C9-4851-A5C4-604A3D721D6D}"/>
              </a:ext>
            </a:extLst>
          </p:cNvPr>
          <p:cNvSpPr txBox="1"/>
          <p:nvPr/>
        </p:nvSpPr>
        <p:spPr>
          <a:xfrm>
            <a:off x="474133" y="3895335"/>
            <a:ext cx="3556000" cy="4587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1800" dirty="0"/>
              <a:t>1x        2x          5.4x           29x  </a:t>
            </a:r>
          </a:p>
        </p:txBody>
      </p:sp>
    </p:spTree>
    <p:extLst>
      <p:ext uri="{BB962C8B-B14F-4D97-AF65-F5344CB8AC3E}">
        <p14:creationId xmlns:p14="http://schemas.microsoft.com/office/powerpoint/2010/main" val="34802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14516" y="828698"/>
            <a:ext cx="6237812" cy="485888"/>
          </a:xfrm>
        </p:spPr>
        <p:txBody>
          <a:bodyPr/>
          <a:lstStyle/>
          <a:p>
            <a:r>
              <a:rPr lang="de-DE" u="sng" dirty="0"/>
              <a:t>PLCnext Control AXC F 1152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>
            <a:off x="4267200" y="1801163"/>
            <a:ext cx="4380186" cy="2188058"/>
          </a:xfrm>
          <a:prstGeom prst="rect">
            <a:avLst/>
          </a:prstGeom>
        </p:spPr>
        <p:txBody>
          <a:bodyPr vert="horz" lIns="0" tIns="40505" rIns="0" bIns="40505" rtlCol="0">
            <a:noAutofit/>
          </a:bodyPr>
          <a:lstStyle/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ARM® Cortex® -A9  (32bit) - 800 MHz Single Core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512 MB RAM / 512 MB Flash - 48k NVRAM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2 x Ethernet (10/100 Mbit) switched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8 Tasks –  5ms Fastest ScanTime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ProfiNet: 4 Devices@2ms – 16 Devices@4ms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Temperature range: -25°C to +60°C</a:t>
            </a:r>
          </a:p>
          <a:p>
            <a:pPr marL="0" indent="0">
              <a:buSzPct val="130000"/>
              <a:buNone/>
            </a:pPr>
            <a:endParaRPr lang="en-US" sz="1200" dirty="0"/>
          </a:p>
          <a:p>
            <a:pPr marL="0" indent="0">
              <a:buSzPct val="130000"/>
              <a:buNone/>
            </a:pPr>
            <a:endParaRPr lang="de-DE" sz="1200" dirty="0"/>
          </a:p>
        </p:txBody>
      </p:sp>
      <p:pic>
        <p:nvPicPr>
          <p:cNvPr id="11" name="Picture 2" descr="M:\IMA\CST\06_Marketing\Market Management\Mitarbeiter\Paulick\work\Advanced Training_2017_11_06-10\Bilder\frei_AXC2152_a_0082315.pn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r="7623"/>
          <a:stretch>
            <a:fillRect/>
          </a:stretch>
        </p:blipFill>
        <p:spPr bwMode="auto">
          <a:xfrm>
            <a:off x="1139549" y="1684159"/>
            <a:ext cx="2527368" cy="298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0400DB2-0955-4AE6-94EF-02030568B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1012" y="2989672"/>
            <a:ext cx="690563" cy="8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2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14516" y="828698"/>
            <a:ext cx="6237812" cy="485888"/>
          </a:xfrm>
        </p:spPr>
        <p:txBody>
          <a:bodyPr/>
          <a:lstStyle/>
          <a:p>
            <a:r>
              <a:rPr lang="de-DE" u="sng" dirty="0"/>
              <a:t>PLCnext Control AXC F 2152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>
            <a:off x="4267200" y="1801163"/>
            <a:ext cx="4380186" cy="2188058"/>
          </a:xfrm>
          <a:prstGeom prst="rect">
            <a:avLst/>
          </a:prstGeom>
        </p:spPr>
        <p:txBody>
          <a:bodyPr vert="horz" lIns="0" tIns="40505" rIns="0" bIns="40505" rtlCol="0">
            <a:noAutofit/>
          </a:bodyPr>
          <a:lstStyle/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ARM® Cortex® -A9  (32bit) - 800 MHz Dual Core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512 MB RAM / 512 MB Flash - 48k NVRAM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2 x Ethernet (10/100 Mbit) switched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 Optional 1 x Added NIC Card  (10/100/1000 Mbit)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16 Tasks per Core (32 Total)–  1ms Fastest ScanTime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ProfiNet: 4 Devices@2ms – 64 Devices@16ms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C1/D2 and Maritime Approvals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Temperature range: -25°C to +60°C</a:t>
            </a:r>
          </a:p>
          <a:p>
            <a:pPr marL="0" indent="0">
              <a:buSzPct val="130000"/>
              <a:buNone/>
            </a:pPr>
            <a:endParaRPr lang="de-DE" sz="1200" dirty="0"/>
          </a:p>
        </p:txBody>
      </p:sp>
      <p:pic>
        <p:nvPicPr>
          <p:cNvPr id="11" name="Picture 2" descr="M:\IMA\CST\06_Marketing\Market Management\Mitarbeiter\Paulick\work\Advanced Training_2017_11_06-10\Bilder\frei_AXC2152_a_0082315.pn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r="7623"/>
          <a:stretch>
            <a:fillRect/>
          </a:stretch>
        </p:blipFill>
        <p:spPr bwMode="auto">
          <a:xfrm>
            <a:off x="1139549" y="1684159"/>
            <a:ext cx="2527368" cy="298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BEDC2B-7693-4702-B474-2AC4AF3D7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823" y="3176794"/>
            <a:ext cx="690563" cy="8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7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14516" y="828698"/>
            <a:ext cx="6237812" cy="485888"/>
          </a:xfrm>
        </p:spPr>
        <p:txBody>
          <a:bodyPr/>
          <a:lstStyle/>
          <a:p>
            <a:r>
              <a:rPr lang="de-DE" u="sng" dirty="0"/>
              <a:t>PLCnext Control AXC F 3152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>
            <a:off x="4267200" y="1801163"/>
            <a:ext cx="4380186" cy="2188058"/>
          </a:xfrm>
          <a:prstGeom prst="rect">
            <a:avLst/>
          </a:prstGeom>
        </p:spPr>
        <p:txBody>
          <a:bodyPr vert="horz" lIns="0" tIns="40505" rIns="0" bIns="40505" rtlCol="0">
            <a:noAutofit/>
          </a:bodyPr>
          <a:lstStyle/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Intel® Atom™ X5-E3930 - 1.3 GHz Dual Core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2048 MB RAM / 512 MB Flash – 1MB NVRAM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3 x NICs Ethernet (10/100/1000 Mbit) switched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16 Tasks per Core (32 Total)–  0.5ms Fastest ScanTime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ProfiNet: 32 Devices@1ms – 128 Devices@4ms</a:t>
            </a:r>
          </a:p>
          <a:p>
            <a:pPr>
              <a:buSzPct val="130000"/>
              <a:buBlip>
                <a:blip r:embed="rId2"/>
              </a:buBlip>
            </a:pPr>
            <a:r>
              <a:rPr lang="de-DE" sz="1200" dirty="0"/>
              <a:t>C1/D2</a:t>
            </a:r>
          </a:p>
          <a:p>
            <a:pPr>
              <a:buSzPct val="130000"/>
              <a:buBlip>
                <a:blip r:embed="rId2"/>
              </a:buBlip>
            </a:pPr>
            <a:r>
              <a:rPr lang="en-US" sz="1200" dirty="0"/>
              <a:t>Temperature range: -25°C to +60°C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3CAE09-F687-435C-A951-53EFAFAEB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012" y="2989672"/>
            <a:ext cx="690563" cy="812427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70302D-2A0C-4F6F-B181-BD1D31BC1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456" y="1839127"/>
            <a:ext cx="2019132" cy="271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9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5309282-5A88-4B38-BBBF-E7708E905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623" y="1783626"/>
            <a:ext cx="2299507" cy="2570467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14516" y="828698"/>
            <a:ext cx="6237812" cy="485888"/>
          </a:xfrm>
        </p:spPr>
        <p:txBody>
          <a:bodyPr/>
          <a:lstStyle/>
          <a:p>
            <a:r>
              <a:rPr lang="de-DE" u="sng" dirty="0"/>
              <a:t>PLCnext Control RFC 4072S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>
            <a:off x="4267200" y="1543988"/>
            <a:ext cx="4380186" cy="2188058"/>
          </a:xfrm>
          <a:prstGeom prst="rect">
            <a:avLst/>
          </a:prstGeom>
        </p:spPr>
        <p:txBody>
          <a:bodyPr vert="horz" lIns="0" tIns="40505" rIns="0" bIns="40505" rtlCol="0">
            <a:noAutofit/>
          </a:bodyPr>
          <a:lstStyle/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Intel® i5 6300U 64bit - 2.4 GHz Dual Core</a:t>
            </a:r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2048MB RAM / 8GB Flash – 2MB NVRAM</a:t>
            </a:r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Dual Processors (A8/A6) –  Functional Safety Rated.</a:t>
            </a:r>
          </a:p>
          <a:p>
            <a:pPr>
              <a:buSzPct val="130000"/>
              <a:buBlip>
                <a:blip r:embed="rId3"/>
              </a:buBlip>
            </a:pPr>
            <a:r>
              <a:rPr lang="de-DE" sz="1200" dirty="0"/>
              <a:t>16 Tasks per Core (32 Total) – 0.5ms Fastest ScanTime</a:t>
            </a:r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Touch display</a:t>
            </a:r>
          </a:p>
          <a:p>
            <a:pPr>
              <a:buSzPct val="130000"/>
              <a:buBlip>
                <a:blip r:embed="rId3"/>
              </a:buBlip>
            </a:pPr>
            <a:r>
              <a:rPr lang="de-DE" sz="1200" dirty="0"/>
              <a:t>ProfiNet: 64 Devices@1ms – 256 Devices@8ms</a:t>
            </a:r>
            <a:endParaRPr lang="en-US" sz="1200" dirty="0"/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3 NICs Ethernet </a:t>
            </a:r>
          </a:p>
          <a:p>
            <a:pPr lvl="1">
              <a:buSzPct val="130000"/>
            </a:pPr>
            <a:r>
              <a:rPr lang="en-US" sz="1200" dirty="0"/>
              <a:t>NIC1/NIC2 = 2 x 10/100/1000 Mbit </a:t>
            </a:r>
            <a:br>
              <a:rPr lang="en-US" sz="1200" dirty="0"/>
            </a:br>
            <a:r>
              <a:rPr lang="en-US" sz="1200" dirty="0"/>
              <a:t>         NIC3 = 2 x 10/100 Mbit switched</a:t>
            </a:r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USB A</a:t>
            </a:r>
          </a:p>
          <a:p>
            <a:pPr>
              <a:buSzPct val="130000"/>
              <a:buBlip>
                <a:blip r:embed="rId3"/>
              </a:buBlip>
            </a:pPr>
            <a:r>
              <a:rPr lang="en-US" sz="1200" dirty="0"/>
              <a:t>Temperature range: 0°C to +60°C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feld 13">
            <a:extLst>
              <a:ext uri="{FF2B5EF4-FFF2-40B4-BE49-F238E27FC236}">
                <a16:creationId xmlns:a16="http://schemas.microsoft.com/office/drawing/2014/main" id="{A3C46384-262E-49B5-BA49-8C57CDC2E288}"/>
              </a:ext>
            </a:extLst>
          </p:cNvPr>
          <p:cNvSpPr txBox="1"/>
          <p:nvPr/>
        </p:nvSpPr>
        <p:spPr>
          <a:xfrm>
            <a:off x="877860" y="4600177"/>
            <a:ext cx="3081035" cy="3440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lIns="134969" tIns="67484" rIns="134969" bIns="67484" rtlCol="0">
            <a:spAutoFit/>
          </a:bodyPr>
          <a:lstStyle/>
          <a:p>
            <a:pPr defTabSz="8161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srgbClr val="000000"/>
                </a:solidFill>
                <a:latin typeface="Arial"/>
                <a:cs typeface="+mn-cs"/>
              </a:rPr>
              <a:t>RFC 4072S: Integrated Safety PLC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5FEA44-3C7B-4B53-B8A3-F41C2C804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1012" y="2989672"/>
            <a:ext cx="690563" cy="8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5D0ED2-7E29-4EE6-AC5C-3C028EF5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905" y="730081"/>
            <a:ext cx="6691008" cy="376649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36738C-9E83-45A2-B30D-BC0C67F27EC4}"/>
              </a:ext>
            </a:extLst>
          </p:cNvPr>
          <p:cNvSpPr txBox="1"/>
          <p:nvPr/>
        </p:nvSpPr>
        <p:spPr>
          <a:xfrm rot="2692572">
            <a:off x="3338663" y="3773748"/>
            <a:ext cx="36986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/>
              <a:t>$750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8E3C21-255C-4192-8648-C2FB1AE17D21}"/>
              </a:ext>
            </a:extLst>
          </p:cNvPr>
          <p:cNvSpPr/>
          <p:nvPr/>
        </p:nvSpPr>
        <p:spPr>
          <a:xfrm>
            <a:off x="1470660" y="3939540"/>
            <a:ext cx="1661160" cy="269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6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071C4B-C9C9-420E-87EC-095722C4E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990" y="715424"/>
            <a:ext cx="6658866" cy="37595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36738C-9E83-45A2-B30D-BC0C67F27EC4}"/>
              </a:ext>
            </a:extLst>
          </p:cNvPr>
          <p:cNvSpPr txBox="1"/>
          <p:nvPr/>
        </p:nvSpPr>
        <p:spPr>
          <a:xfrm rot="2692572">
            <a:off x="3371393" y="3835854"/>
            <a:ext cx="399767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/>
              <a:t>$1200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45FBDE-4D98-4598-99E5-06B983EBD9D1}"/>
              </a:ext>
            </a:extLst>
          </p:cNvPr>
          <p:cNvSpPr/>
          <p:nvPr/>
        </p:nvSpPr>
        <p:spPr>
          <a:xfrm>
            <a:off x="1470660" y="3939540"/>
            <a:ext cx="1661160" cy="269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9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E7DBC9-7C50-4B9D-B7E6-67694741F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704" y="743892"/>
            <a:ext cx="6650952" cy="37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2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5"/>
          </p:nvPr>
        </p:nvSpPr>
        <p:spPr>
          <a:prstGeom prst="rect">
            <a:avLst/>
          </a:prstGeom>
        </p:spPr>
        <p:txBody>
          <a:bodyPr vert="horz" lIns="68588" tIns="34293" rIns="68588" bIns="34293" rtlCol="0">
            <a:noAutofit/>
          </a:bodyPr>
          <a:lstStyle/>
          <a:p>
            <a:pPr marL="0" indent="0">
              <a:buNone/>
            </a:pPr>
            <a:r>
              <a:rPr lang="de-DE" dirty="0"/>
              <a:t> 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514600" y="1962150"/>
            <a:ext cx="3657600" cy="485888"/>
          </a:xfrm>
        </p:spPr>
        <p:txBody>
          <a:bodyPr/>
          <a:lstStyle/>
          <a:p>
            <a:pPr algn="ctr"/>
            <a:r>
              <a:rPr lang="de-DE" u="sng" dirty="0"/>
              <a:t>PLCnext I/O Solutions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767D9-3526-46C1-AAF2-B454831A4E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Controls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1309883-5AAB-4194-9C35-E0F5CC0DC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587" y="181361"/>
            <a:ext cx="1799549" cy="40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03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AxioLine</a:t>
            </a:r>
            <a:r>
              <a:rPr lang="en-US" dirty="0"/>
              <a:t> I/O - </a:t>
            </a:r>
            <a:r>
              <a:rPr lang="en-US" sz="2000" b="0" dirty="0"/>
              <a:t>Advantage – fast, robust, easy</a:t>
            </a:r>
            <a:endParaRPr lang="de-DE" sz="2000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PLCNext</a:t>
            </a:r>
          </a:p>
        </p:txBody>
      </p:sp>
      <p:pic>
        <p:nvPicPr>
          <p:cNvPr id="27" name="Picture 2" descr="G:\Bilder &amp; Co\Axioline F\a_005481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962502"/>
            <a:ext cx="6192688" cy="236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hteck 12"/>
          <p:cNvSpPr/>
          <p:nvPr/>
        </p:nvSpPr>
        <p:spPr>
          <a:xfrm>
            <a:off x="2699792" y="1326200"/>
            <a:ext cx="1748213" cy="41549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Decrease installation time with </a:t>
            </a:r>
            <a:r>
              <a:rPr lang="en-US" sz="1000" b="1" dirty="0"/>
              <a:t>Push-in technology</a:t>
            </a:r>
          </a:p>
        </p:txBody>
      </p:sp>
      <p:cxnSp>
        <p:nvCxnSpPr>
          <p:cNvPr id="33" name="Gewinkelte Verbindung 14"/>
          <p:cNvCxnSpPr/>
          <p:nvPr/>
        </p:nvCxnSpPr>
        <p:spPr bwMode="auto">
          <a:xfrm rot="10800000" flipV="1">
            <a:off x="2699792" y="1786106"/>
            <a:ext cx="688598" cy="501307"/>
          </a:xfrm>
          <a:prstGeom prst="bentConnector3">
            <a:avLst>
              <a:gd name="adj1" fmla="val 96093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feld 17"/>
          <p:cNvSpPr txBox="1"/>
          <p:nvPr/>
        </p:nvSpPr>
        <p:spPr>
          <a:xfrm>
            <a:off x="2688743" y="1186260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Fast</a:t>
            </a:r>
          </a:p>
        </p:txBody>
      </p:sp>
      <p:sp>
        <p:nvSpPr>
          <p:cNvPr id="35" name="Rechteck 18"/>
          <p:cNvSpPr/>
          <p:nvPr/>
        </p:nvSpPr>
        <p:spPr>
          <a:xfrm>
            <a:off x="251520" y="4265741"/>
            <a:ext cx="1987925" cy="55397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Increase in the system output due to fast and signal acquisition</a:t>
            </a:r>
          </a:p>
        </p:txBody>
      </p:sp>
      <p:sp>
        <p:nvSpPr>
          <p:cNvPr id="36" name="Textfeld 19"/>
          <p:cNvSpPr txBox="1"/>
          <p:nvPr/>
        </p:nvSpPr>
        <p:spPr>
          <a:xfrm>
            <a:off x="267421" y="4129874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Fast</a:t>
            </a:r>
          </a:p>
        </p:txBody>
      </p:sp>
      <p:cxnSp>
        <p:nvCxnSpPr>
          <p:cNvPr id="37" name="Gewinkelte Verbindung 20"/>
          <p:cNvCxnSpPr/>
          <p:nvPr/>
        </p:nvCxnSpPr>
        <p:spPr bwMode="auto">
          <a:xfrm rot="5400000">
            <a:off x="827345" y="3264083"/>
            <a:ext cx="1298080" cy="433503"/>
          </a:xfrm>
          <a:prstGeom prst="bentConnector3">
            <a:avLst>
              <a:gd name="adj1" fmla="val -1231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hteck 26"/>
          <p:cNvSpPr/>
          <p:nvPr/>
        </p:nvSpPr>
        <p:spPr>
          <a:xfrm>
            <a:off x="6989420" y="1975310"/>
            <a:ext cx="1865929" cy="55397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Individual and fast labeling thanks to the MARKING system</a:t>
            </a:r>
          </a:p>
        </p:txBody>
      </p:sp>
      <p:sp>
        <p:nvSpPr>
          <p:cNvPr id="39" name="Textfeld 27"/>
          <p:cNvSpPr txBox="1"/>
          <p:nvPr/>
        </p:nvSpPr>
        <p:spPr>
          <a:xfrm>
            <a:off x="6982796" y="1824002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Easy</a:t>
            </a:r>
          </a:p>
        </p:txBody>
      </p:sp>
      <p:cxnSp>
        <p:nvCxnSpPr>
          <p:cNvPr id="40" name="Gewinkelte Verbindung 35"/>
          <p:cNvCxnSpPr/>
          <p:nvPr/>
        </p:nvCxnSpPr>
        <p:spPr bwMode="auto">
          <a:xfrm flipV="1">
            <a:off x="6372100" y="2175035"/>
            <a:ext cx="610696" cy="457273"/>
          </a:xfrm>
          <a:prstGeom prst="bentConnector3">
            <a:avLst>
              <a:gd name="adj1" fmla="val -735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Textfeld 39"/>
          <p:cNvSpPr txBox="1"/>
          <p:nvPr/>
        </p:nvSpPr>
        <p:spPr>
          <a:xfrm>
            <a:off x="4572001" y="4299942"/>
            <a:ext cx="2233305" cy="415498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en-US" sz="1000" dirty="0"/>
              <a:t>Wide Temperature options with XC variants  -40°C … 70°C </a:t>
            </a:r>
          </a:p>
        </p:txBody>
      </p:sp>
      <p:sp>
        <p:nvSpPr>
          <p:cNvPr id="42" name="Textfeld 40"/>
          <p:cNvSpPr txBox="1"/>
          <p:nvPr/>
        </p:nvSpPr>
        <p:spPr>
          <a:xfrm>
            <a:off x="4578622" y="4155927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Robust</a:t>
            </a:r>
          </a:p>
        </p:txBody>
      </p:sp>
      <p:cxnSp>
        <p:nvCxnSpPr>
          <p:cNvPr id="43" name="Gewinkelte Verbindung 41"/>
          <p:cNvCxnSpPr/>
          <p:nvPr/>
        </p:nvCxnSpPr>
        <p:spPr bwMode="auto">
          <a:xfrm rot="16200000" flipH="1">
            <a:off x="4711545" y="3603901"/>
            <a:ext cx="854467" cy="5946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Rechteck 50"/>
          <p:cNvSpPr/>
          <p:nvPr/>
        </p:nvSpPr>
        <p:spPr>
          <a:xfrm>
            <a:off x="7095179" y="4071257"/>
            <a:ext cx="2085333" cy="41549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Fast module exchange with pluggable I/O connections</a:t>
            </a:r>
          </a:p>
        </p:txBody>
      </p:sp>
      <p:sp>
        <p:nvSpPr>
          <p:cNvPr id="45" name="Textfeld 51"/>
          <p:cNvSpPr txBox="1"/>
          <p:nvPr/>
        </p:nvSpPr>
        <p:spPr>
          <a:xfrm>
            <a:off x="7088058" y="3939903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Fast</a:t>
            </a:r>
          </a:p>
        </p:txBody>
      </p:sp>
      <p:cxnSp>
        <p:nvCxnSpPr>
          <p:cNvPr id="46" name="Gewinkelte Verbindung 52"/>
          <p:cNvCxnSpPr/>
          <p:nvPr/>
        </p:nvCxnSpPr>
        <p:spPr bwMode="auto">
          <a:xfrm>
            <a:off x="6694482" y="3618686"/>
            <a:ext cx="576631" cy="334659"/>
          </a:xfrm>
          <a:prstGeom prst="bentConnector3">
            <a:avLst>
              <a:gd name="adj1" fmla="val 99801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hteck 54"/>
          <p:cNvSpPr/>
          <p:nvPr/>
        </p:nvSpPr>
        <p:spPr>
          <a:xfrm>
            <a:off x="5504594" y="1315590"/>
            <a:ext cx="1803710" cy="41549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de-DE" sz="1000" dirty="0"/>
              <a:t>Backplane design and location reduced radiation</a:t>
            </a:r>
            <a:endParaRPr lang="en-US" sz="1000" dirty="0"/>
          </a:p>
        </p:txBody>
      </p:sp>
      <p:sp>
        <p:nvSpPr>
          <p:cNvPr id="48" name="Textfeld 55"/>
          <p:cNvSpPr txBox="1"/>
          <p:nvPr/>
        </p:nvSpPr>
        <p:spPr>
          <a:xfrm>
            <a:off x="5504594" y="1167798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Robust</a:t>
            </a:r>
          </a:p>
        </p:txBody>
      </p:sp>
      <p:cxnSp>
        <p:nvCxnSpPr>
          <p:cNvPr id="49" name="Gewinkelte Verbindung 56"/>
          <p:cNvCxnSpPr/>
          <p:nvPr/>
        </p:nvCxnSpPr>
        <p:spPr bwMode="auto">
          <a:xfrm rot="5400000">
            <a:off x="5152251" y="1840676"/>
            <a:ext cx="1114374" cy="893477"/>
          </a:xfrm>
          <a:prstGeom prst="bentConnector3">
            <a:avLst>
              <a:gd name="adj1" fmla="val 3208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Rechteck 59"/>
          <p:cNvSpPr/>
          <p:nvPr/>
        </p:nvSpPr>
        <p:spPr>
          <a:xfrm>
            <a:off x="324982" y="1301358"/>
            <a:ext cx="2363762" cy="400089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Easy start-up by means of rotary encoding switches and Startup+</a:t>
            </a:r>
          </a:p>
        </p:txBody>
      </p:sp>
      <p:sp>
        <p:nvSpPr>
          <p:cNvPr id="51" name="Textfeld 60"/>
          <p:cNvSpPr txBox="1"/>
          <p:nvPr/>
        </p:nvSpPr>
        <p:spPr>
          <a:xfrm>
            <a:off x="324980" y="1153566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Easy</a:t>
            </a:r>
          </a:p>
        </p:txBody>
      </p:sp>
      <p:cxnSp>
        <p:nvCxnSpPr>
          <p:cNvPr id="52" name="Gewinkelte Verbindung 61"/>
          <p:cNvCxnSpPr/>
          <p:nvPr/>
        </p:nvCxnSpPr>
        <p:spPr bwMode="auto">
          <a:xfrm>
            <a:off x="1259634" y="1786106"/>
            <a:ext cx="936105" cy="520292"/>
          </a:xfrm>
          <a:prstGeom prst="bentConnector3">
            <a:avLst>
              <a:gd name="adj1" fmla="val 101666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hteck 33"/>
          <p:cNvSpPr/>
          <p:nvPr/>
        </p:nvSpPr>
        <p:spPr>
          <a:xfrm>
            <a:off x="2267745" y="4248755"/>
            <a:ext cx="1323764" cy="41549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en-US" sz="1000" dirty="0"/>
              <a:t>Wiring with Colored Terminals  </a:t>
            </a:r>
          </a:p>
        </p:txBody>
      </p:sp>
      <p:sp>
        <p:nvSpPr>
          <p:cNvPr id="54" name="Textfeld 34"/>
          <p:cNvSpPr txBox="1"/>
          <p:nvPr/>
        </p:nvSpPr>
        <p:spPr>
          <a:xfrm>
            <a:off x="2267744" y="4100963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Easy</a:t>
            </a:r>
          </a:p>
        </p:txBody>
      </p:sp>
      <p:cxnSp>
        <p:nvCxnSpPr>
          <p:cNvPr id="55" name="Gewinkelte Verbindung 36"/>
          <p:cNvCxnSpPr/>
          <p:nvPr/>
        </p:nvCxnSpPr>
        <p:spPr bwMode="auto">
          <a:xfrm rot="5400000">
            <a:off x="2600308" y="3756176"/>
            <a:ext cx="659337" cy="880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6" name="Picture 12" descr="1µs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5375" y="3454943"/>
            <a:ext cx="651992" cy="586153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5" descr="PI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170280"/>
            <a:ext cx="688668" cy="5474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8" name="Picture 2" descr="CD_Label_Startup_h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6" y="1717763"/>
            <a:ext cx="914545" cy="91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4227935"/>
            <a:ext cx="364539" cy="70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Rechteck 54"/>
          <p:cNvSpPr/>
          <p:nvPr/>
        </p:nvSpPr>
        <p:spPr>
          <a:xfrm>
            <a:off x="7233126" y="2996730"/>
            <a:ext cx="1803710" cy="41549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r>
              <a:rPr lang="de-DE" sz="1000" dirty="0"/>
              <a:t>EMC protection with adjustable filter times </a:t>
            </a:r>
            <a:endParaRPr lang="en-US" sz="1000" dirty="0"/>
          </a:p>
        </p:txBody>
      </p:sp>
      <p:sp>
        <p:nvSpPr>
          <p:cNvPr id="61" name="Textfeld 55"/>
          <p:cNvSpPr txBox="1"/>
          <p:nvPr/>
        </p:nvSpPr>
        <p:spPr>
          <a:xfrm>
            <a:off x="7233126" y="2848938"/>
            <a:ext cx="1368152" cy="27699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Robust</a:t>
            </a:r>
          </a:p>
        </p:txBody>
      </p:sp>
      <p:cxnSp>
        <p:nvCxnSpPr>
          <p:cNvPr id="62" name="Gewinkelte Verbindung 35"/>
          <p:cNvCxnSpPr/>
          <p:nvPr/>
        </p:nvCxnSpPr>
        <p:spPr bwMode="auto">
          <a:xfrm>
            <a:off x="6372100" y="2784707"/>
            <a:ext cx="792188" cy="36076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875" cap="rnd" cmpd="sng" algn="ctr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7473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">
            <a:extLst>
              <a:ext uri="{FF2B5EF4-FFF2-40B4-BE49-F238E27FC236}">
                <a16:creationId xmlns:a16="http://schemas.microsoft.com/office/drawing/2014/main" id="{23F5BB45-1FEC-4CFE-BE6B-CF07E3BFFCB5}"/>
              </a:ext>
            </a:extLst>
          </p:cNvPr>
          <p:cNvSpPr txBox="1">
            <a:spLocks/>
          </p:cNvSpPr>
          <p:nvPr/>
        </p:nvSpPr>
        <p:spPr>
          <a:xfrm>
            <a:off x="431467" y="451644"/>
            <a:ext cx="8317082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70000" lnSpcReduction="2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dirty="0"/>
              <a:t>Phoenix Contact – Automation					Why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8948DE-ACBF-4D85-AA69-562DBB4AE790}"/>
              </a:ext>
            </a:extLst>
          </p:cNvPr>
          <p:cNvSpPr txBox="1"/>
          <p:nvPr/>
        </p:nvSpPr>
        <p:spPr>
          <a:xfrm>
            <a:off x="762000" y="1352550"/>
            <a:ext cx="662940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8"/>
            <a:r>
              <a:rPr lang="en-US" sz="1400" dirty="0">
                <a:solidFill>
                  <a:srgbClr val="000000"/>
                </a:solidFill>
              </a:rPr>
              <a:t>I have heard of the </a:t>
            </a:r>
            <a:r>
              <a:rPr lang="en-US" sz="1400" dirty="0" err="1">
                <a:solidFill>
                  <a:srgbClr val="000000"/>
                </a:solidFill>
              </a:rPr>
              <a:t>PLCnext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</a:p>
          <a:p>
            <a:pPr defTabSz="914378"/>
            <a:endParaRPr lang="en-US" sz="1400" dirty="0">
              <a:solidFill>
                <a:srgbClr val="000000"/>
              </a:solidFill>
            </a:endParaRP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	What is it ?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	Is it Different ?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	What Makes it Different ?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	Is it just another ‘ME TOO’ PLC ?</a:t>
            </a:r>
          </a:p>
        </p:txBody>
      </p:sp>
    </p:spTree>
    <p:extLst>
      <p:ext uri="{BB962C8B-B14F-4D97-AF65-F5344CB8AC3E}">
        <p14:creationId xmlns:p14="http://schemas.microsoft.com/office/powerpoint/2010/main" val="359807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Smart Elements – Modular I/O</a:t>
            </a:r>
            <a:endParaRPr lang="en-GB" sz="2000" b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endParaRPr lang="en-GB" dirty="0"/>
          </a:p>
        </p:txBody>
      </p:sp>
      <p:sp>
        <p:nvSpPr>
          <p:cNvPr id="34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467544" y="4732787"/>
            <a:ext cx="251595" cy="215227"/>
          </a:xfrm>
        </p:spPr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FA1532-644F-45A0-8A9F-C087190CE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3" y="1429240"/>
            <a:ext cx="2171642" cy="2243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2E56FC-C1C2-4E23-89DE-AE1F1F032D9E}"/>
              </a:ext>
            </a:extLst>
          </p:cNvPr>
          <p:cNvSpPr txBox="1"/>
          <p:nvPr/>
        </p:nvSpPr>
        <p:spPr>
          <a:xfrm>
            <a:off x="2711395" y="2205679"/>
            <a:ext cx="11430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Modular</a:t>
            </a:r>
          </a:p>
          <a:p>
            <a:endParaRPr lang="en-US" sz="1400" dirty="0"/>
          </a:p>
          <a:p>
            <a:r>
              <a:rPr lang="en-US" sz="1400" dirty="0"/>
              <a:t>Scalable</a:t>
            </a:r>
          </a:p>
          <a:p>
            <a:endParaRPr lang="en-US" sz="1400" dirty="0"/>
          </a:p>
          <a:p>
            <a:r>
              <a:rPr lang="en-US" sz="1400" dirty="0"/>
              <a:t>Compact</a:t>
            </a:r>
          </a:p>
          <a:p>
            <a:endParaRPr lang="en-US" sz="1400" dirty="0"/>
          </a:p>
          <a:p>
            <a:r>
              <a:rPr lang="en-US" sz="1400" dirty="0"/>
              <a:t>Cost-Effective</a:t>
            </a:r>
          </a:p>
          <a:p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B6CA67-B7A3-4F75-94EB-08B07B740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490" y="1114275"/>
            <a:ext cx="1987151" cy="2334021"/>
          </a:xfrm>
          <a:prstGeom prst="rect">
            <a:avLst/>
          </a:prstGeom>
        </p:spPr>
      </p:pic>
      <p:sp>
        <p:nvSpPr>
          <p:cNvPr id="14" name="Textfeld 55">
            <a:extLst>
              <a:ext uri="{FF2B5EF4-FFF2-40B4-BE49-F238E27FC236}">
                <a16:creationId xmlns:a16="http://schemas.microsoft.com/office/drawing/2014/main" id="{065D4DBE-3D3C-4090-96FE-9B5A7F415AE6}"/>
              </a:ext>
            </a:extLst>
          </p:cNvPr>
          <p:cNvSpPr txBox="1"/>
          <p:nvPr/>
        </p:nvSpPr>
        <p:spPr>
          <a:xfrm>
            <a:off x="7309283" y="1856478"/>
            <a:ext cx="1368152" cy="615533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Compact</a:t>
            </a:r>
          </a:p>
          <a:p>
            <a:r>
              <a:rPr lang="de-DE" sz="1000" dirty="0"/>
              <a:t>15mm x 62mm</a:t>
            </a:r>
            <a:endParaRPr lang="en-US" sz="1000" dirty="0"/>
          </a:p>
          <a:p>
            <a:endParaRPr lang="de-DE" sz="1200" b="1" dirty="0"/>
          </a:p>
        </p:txBody>
      </p:sp>
      <p:sp>
        <p:nvSpPr>
          <p:cNvPr id="15" name="Textfeld 55">
            <a:extLst>
              <a:ext uri="{FF2B5EF4-FFF2-40B4-BE49-F238E27FC236}">
                <a16:creationId xmlns:a16="http://schemas.microsoft.com/office/drawing/2014/main" id="{3615E205-2F69-4F15-B4F3-4EAF8FBE6C27}"/>
              </a:ext>
            </a:extLst>
          </p:cNvPr>
          <p:cNvSpPr txBox="1"/>
          <p:nvPr/>
        </p:nvSpPr>
        <p:spPr>
          <a:xfrm>
            <a:off x="4598973" y="1190475"/>
            <a:ext cx="1975092" cy="584755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Push In Connection</a:t>
            </a:r>
          </a:p>
          <a:p>
            <a:r>
              <a:rPr lang="de-DE" sz="1000" dirty="0"/>
              <a:t>Tool Free</a:t>
            </a:r>
          </a:p>
          <a:p>
            <a:r>
              <a:rPr lang="de-DE" sz="1000" dirty="0"/>
              <a:t>Upto 16 AWG Wire</a:t>
            </a:r>
          </a:p>
        </p:txBody>
      </p:sp>
      <p:sp>
        <p:nvSpPr>
          <p:cNvPr id="16" name="Textfeld 55">
            <a:extLst>
              <a:ext uri="{FF2B5EF4-FFF2-40B4-BE49-F238E27FC236}">
                <a16:creationId xmlns:a16="http://schemas.microsoft.com/office/drawing/2014/main" id="{FBA61383-1EFE-4410-905D-827963429E3F}"/>
              </a:ext>
            </a:extLst>
          </p:cNvPr>
          <p:cNvSpPr txBox="1"/>
          <p:nvPr/>
        </p:nvSpPr>
        <p:spPr>
          <a:xfrm>
            <a:off x="5656690" y="3232118"/>
            <a:ext cx="1975092" cy="584755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Common Carrier</a:t>
            </a:r>
          </a:p>
          <a:p>
            <a:r>
              <a:rPr lang="de-DE" sz="1000" dirty="0"/>
              <a:t>Enables Large Variety in same</a:t>
            </a:r>
          </a:p>
          <a:p>
            <a:r>
              <a:rPr lang="de-DE" sz="1000" dirty="0"/>
              <a:t>    form factor</a:t>
            </a:r>
          </a:p>
        </p:txBody>
      </p:sp>
      <p:sp>
        <p:nvSpPr>
          <p:cNvPr id="17" name="Textfeld 55">
            <a:extLst>
              <a:ext uri="{FF2B5EF4-FFF2-40B4-BE49-F238E27FC236}">
                <a16:creationId xmlns:a16="http://schemas.microsoft.com/office/drawing/2014/main" id="{45FA0BA0-66D8-4401-BFAC-9A3D5C085E67}"/>
              </a:ext>
            </a:extLst>
          </p:cNvPr>
          <p:cNvSpPr txBox="1"/>
          <p:nvPr/>
        </p:nvSpPr>
        <p:spPr>
          <a:xfrm>
            <a:off x="6862654" y="1240945"/>
            <a:ext cx="2438400" cy="615533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Built-In Locking Mechanism</a:t>
            </a:r>
          </a:p>
          <a:p>
            <a:r>
              <a:rPr lang="de-DE" sz="1000" dirty="0"/>
              <a:t>Quick and Easy Install and Removal</a:t>
            </a:r>
            <a:endParaRPr lang="en-US" sz="1000" dirty="0"/>
          </a:p>
          <a:p>
            <a:endParaRPr lang="de-DE" sz="1200" b="1" dirty="0"/>
          </a:p>
        </p:txBody>
      </p:sp>
    </p:spTree>
    <p:extLst>
      <p:ext uri="{BB962C8B-B14F-4D97-AF65-F5344CB8AC3E}">
        <p14:creationId xmlns:p14="http://schemas.microsoft.com/office/powerpoint/2010/main" val="165891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3BA6EB0-1067-4EB6-8ECB-12F313FF07F5}"/>
              </a:ext>
            </a:extLst>
          </p:cNvPr>
          <p:cNvGrpSpPr/>
          <p:nvPr/>
        </p:nvGrpSpPr>
        <p:grpSpPr>
          <a:xfrm>
            <a:off x="3810000" y="1206591"/>
            <a:ext cx="1905000" cy="2331144"/>
            <a:chOff x="4572001" y="1452747"/>
            <a:chExt cx="1905000" cy="181972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F710798-9EA8-4908-A07C-342350792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9377" y="2515258"/>
              <a:ext cx="805672" cy="757211"/>
            </a:xfrm>
            <a:prstGeom prst="rect">
              <a:avLst/>
            </a:prstGeom>
          </p:spPr>
        </p:pic>
        <p:sp>
          <p:nvSpPr>
            <p:cNvPr id="64" name="Textfeld 19">
              <a:extLst>
                <a:ext uri="{FF2B5EF4-FFF2-40B4-BE49-F238E27FC236}">
                  <a16:creationId xmlns:a16="http://schemas.microsoft.com/office/drawing/2014/main" id="{7E5946BC-0D00-401A-A85A-A07ACA171B07}"/>
                </a:ext>
              </a:extLst>
            </p:cNvPr>
            <p:cNvSpPr txBox="1"/>
            <p:nvPr/>
          </p:nvSpPr>
          <p:spPr>
            <a:xfrm>
              <a:off x="4572001" y="1452747"/>
              <a:ext cx="1905000" cy="646311"/>
            </a:xfrm>
            <a:prstGeom prst="rect">
              <a:avLst/>
            </a:prstGeom>
            <a:noFill/>
          </p:spPr>
          <p:txBody>
            <a:bodyPr wrap="square" lIns="91420" tIns="45710" rIns="91420" bIns="45710" rtlCol="0">
              <a:spAutoFit/>
            </a:bodyPr>
            <a:lstStyle/>
            <a:p>
              <a:r>
                <a:rPr lang="de-DE" sz="1200" b="1" dirty="0"/>
                <a:t>2. Choose Modules</a:t>
              </a:r>
            </a:p>
            <a:p>
              <a:endParaRPr lang="de-DE" sz="1200" b="1" dirty="0"/>
            </a:p>
            <a:p>
              <a:r>
                <a:rPr lang="de-DE" sz="1200" b="1" dirty="0"/>
                <a:t>     </a:t>
              </a:r>
              <a:r>
                <a:rPr lang="de-DE" sz="1200" dirty="0"/>
                <a:t>14 Different Functions</a:t>
              </a:r>
            </a:p>
          </p:txBody>
        </p:sp>
      </p:grpSp>
      <p:sp>
        <p:nvSpPr>
          <p:cNvPr id="63" name="Textfeld 19">
            <a:extLst>
              <a:ext uri="{FF2B5EF4-FFF2-40B4-BE49-F238E27FC236}">
                <a16:creationId xmlns:a16="http://schemas.microsoft.com/office/drawing/2014/main" id="{943290CA-4A8D-4FBF-B276-308BBFEB1973}"/>
              </a:ext>
            </a:extLst>
          </p:cNvPr>
          <p:cNvSpPr txBox="1"/>
          <p:nvPr/>
        </p:nvSpPr>
        <p:spPr>
          <a:xfrm>
            <a:off x="441947" y="1153722"/>
            <a:ext cx="2101362" cy="1200308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b="1" dirty="0"/>
              <a:t>1. Choose Module Carrier</a:t>
            </a:r>
          </a:p>
          <a:p>
            <a:endParaRPr lang="de-DE" sz="1200" b="1" dirty="0"/>
          </a:p>
          <a:p>
            <a:r>
              <a:rPr lang="de-DE" sz="1200" b="1" dirty="0"/>
              <a:t>     </a:t>
            </a:r>
            <a:r>
              <a:rPr lang="de-DE" sz="1200" dirty="0"/>
              <a:t>BP SE4 – 4 Slots</a:t>
            </a:r>
          </a:p>
          <a:p>
            <a:r>
              <a:rPr lang="de-DE" sz="1200" dirty="0"/>
              <a:t>        ONLY 40mm wide !</a:t>
            </a:r>
          </a:p>
          <a:p>
            <a:r>
              <a:rPr lang="de-DE" sz="1200" dirty="0"/>
              <a:t>     BP SE6 – 6 Slots</a:t>
            </a:r>
          </a:p>
          <a:p>
            <a:r>
              <a:rPr lang="de-DE" sz="1200" dirty="0"/>
              <a:t>        ONLY 55mm wide 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3" y="663576"/>
            <a:ext cx="8063917" cy="468312"/>
          </a:xfrm>
        </p:spPr>
        <p:txBody>
          <a:bodyPr/>
          <a:lstStyle/>
          <a:p>
            <a:r>
              <a:rPr lang="en-US" dirty="0"/>
              <a:t>Smart Element I/O - </a:t>
            </a:r>
            <a:r>
              <a:rPr lang="en-US" sz="1800" b="0" dirty="0"/>
              <a:t>Advantage – Flexible, Compact, Inexpensive</a:t>
            </a:r>
            <a:endParaRPr lang="de-DE" sz="1800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PLCNext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BD4EDE-5A5E-4E93-BF07-C4DD17EE02DF}"/>
              </a:ext>
            </a:extLst>
          </p:cNvPr>
          <p:cNvGrpSpPr/>
          <p:nvPr/>
        </p:nvGrpSpPr>
        <p:grpSpPr>
          <a:xfrm>
            <a:off x="1826916" y="1781262"/>
            <a:ext cx="3057836" cy="2631768"/>
            <a:chOff x="1625931" y="2109729"/>
            <a:chExt cx="3479468" cy="3315212"/>
          </a:xfrm>
        </p:grpSpPr>
        <p:sp>
          <p:nvSpPr>
            <p:cNvPr id="10" name="Arrow: Curved Down 9">
              <a:extLst>
                <a:ext uri="{FF2B5EF4-FFF2-40B4-BE49-F238E27FC236}">
                  <a16:creationId xmlns:a16="http://schemas.microsoft.com/office/drawing/2014/main" id="{4DF9B177-931F-4574-A28A-9301E4949FF8}"/>
                </a:ext>
              </a:extLst>
            </p:cNvPr>
            <p:cNvSpPr/>
            <p:nvPr/>
          </p:nvSpPr>
          <p:spPr>
            <a:xfrm flipH="1">
              <a:off x="1821314" y="2109729"/>
              <a:ext cx="3284085" cy="95111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feld 19"/>
            <p:cNvSpPr txBox="1"/>
            <p:nvPr/>
          </p:nvSpPr>
          <p:spPr>
            <a:xfrm>
              <a:off x="1625931" y="4843411"/>
              <a:ext cx="2722075" cy="581530"/>
            </a:xfrm>
            <a:prstGeom prst="rect">
              <a:avLst/>
            </a:prstGeom>
            <a:noFill/>
          </p:spPr>
          <p:txBody>
            <a:bodyPr wrap="square" lIns="91420" tIns="45710" rIns="91420" bIns="45710" rtlCol="0">
              <a:spAutoFit/>
            </a:bodyPr>
            <a:lstStyle/>
            <a:p>
              <a:r>
                <a:rPr lang="de-DE" sz="1200" b="1" dirty="0"/>
                <a:t>3. Insert Modules into Carrier</a:t>
              </a:r>
            </a:p>
            <a:p>
              <a:endParaRPr lang="de-DE" sz="1200" b="1" dirty="0"/>
            </a:p>
          </p:txBody>
        </p:sp>
      </p:grpSp>
      <p:sp>
        <p:nvSpPr>
          <p:cNvPr id="42" name="Textfeld 55">
            <a:extLst>
              <a:ext uri="{FF2B5EF4-FFF2-40B4-BE49-F238E27FC236}">
                <a16:creationId xmlns:a16="http://schemas.microsoft.com/office/drawing/2014/main" id="{5F9E6315-22C6-4836-8A55-DB30F1AD74A5}"/>
              </a:ext>
            </a:extLst>
          </p:cNvPr>
          <p:cNvSpPr txBox="1"/>
          <p:nvPr/>
        </p:nvSpPr>
        <p:spPr>
          <a:xfrm>
            <a:off x="6552095" y="1121305"/>
            <a:ext cx="2026329" cy="1200308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No Module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No Dials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No Jumpers</a:t>
            </a:r>
          </a:p>
          <a:p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Freely Mix/Match Modules within a Carrier</a:t>
            </a:r>
          </a:p>
        </p:txBody>
      </p:sp>
      <p:sp>
        <p:nvSpPr>
          <p:cNvPr id="15" name="Textfeld 55">
            <a:extLst>
              <a:ext uri="{FF2B5EF4-FFF2-40B4-BE49-F238E27FC236}">
                <a16:creationId xmlns:a16="http://schemas.microsoft.com/office/drawing/2014/main" id="{6FFC5489-F648-4930-9D59-3C10758D0D6A}"/>
              </a:ext>
            </a:extLst>
          </p:cNvPr>
          <p:cNvSpPr txBox="1"/>
          <p:nvPr/>
        </p:nvSpPr>
        <p:spPr>
          <a:xfrm>
            <a:off x="6705600" y="2701503"/>
            <a:ext cx="1727459" cy="830977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dirty="0"/>
              <a:t>AXL SE AI4 I 4-20</a:t>
            </a:r>
          </a:p>
          <a:p>
            <a:r>
              <a:rPr lang="de-DE" sz="1200" dirty="0"/>
              <a:t>AXL SE AI4 U 0-10</a:t>
            </a:r>
          </a:p>
          <a:p>
            <a:r>
              <a:rPr lang="de-DE" sz="1200" dirty="0"/>
              <a:t>AXL SE AO4 I 4-20</a:t>
            </a:r>
          </a:p>
          <a:p>
            <a:r>
              <a:rPr lang="de-DE" sz="1200" dirty="0"/>
              <a:t>AXL SE AO4 U 0-10</a:t>
            </a:r>
          </a:p>
        </p:txBody>
      </p:sp>
      <p:sp>
        <p:nvSpPr>
          <p:cNvPr id="16" name="Textfeld 55">
            <a:extLst>
              <a:ext uri="{FF2B5EF4-FFF2-40B4-BE49-F238E27FC236}">
                <a16:creationId xmlns:a16="http://schemas.microsoft.com/office/drawing/2014/main" id="{D69DD9C2-AF28-4519-ACA3-15DAAF6EE46A}"/>
              </a:ext>
            </a:extLst>
          </p:cNvPr>
          <p:cNvSpPr txBox="1"/>
          <p:nvPr/>
        </p:nvSpPr>
        <p:spPr>
          <a:xfrm>
            <a:off x="6705600" y="3514896"/>
            <a:ext cx="1727459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dirty="0"/>
              <a:t>AXL SE RTD4 PT100</a:t>
            </a:r>
          </a:p>
        </p:txBody>
      </p:sp>
      <p:sp>
        <p:nvSpPr>
          <p:cNvPr id="17" name="Textfeld 55">
            <a:extLst>
              <a:ext uri="{FF2B5EF4-FFF2-40B4-BE49-F238E27FC236}">
                <a16:creationId xmlns:a16="http://schemas.microsoft.com/office/drawing/2014/main" id="{A4CF62AF-2870-4DD0-8042-1B7DDE738061}"/>
              </a:ext>
            </a:extLst>
          </p:cNvPr>
          <p:cNvSpPr txBox="1"/>
          <p:nvPr/>
        </p:nvSpPr>
        <p:spPr>
          <a:xfrm>
            <a:off x="6705600" y="2262505"/>
            <a:ext cx="1727459" cy="461645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dirty="0"/>
              <a:t>AXL SE DI16/1</a:t>
            </a:r>
          </a:p>
          <a:p>
            <a:r>
              <a:rPr lang="de-DE" sz="1200" dirty="0"/>
              <a:t>AXL SE DO16/1</a:t>
            </a:r>
          </a:p>
        </p:txBody>
      </p:sp>
      <p:sp>
        <p:nvSpPr>
          <p:cNvPr id="18" name="Textfeld 55">
            <a:extLst>
              <a:ext uri="{FF2B5EF4-FFF2-40B4-BE49-F238E27FC236}">
                <a16:creationId xmlns:a16="http://schemas.microsoft.com/office/drawing/2014/main" id="{688A60AA-2A98-4CD9-9F61-C16A13F5763E}"/>
              </a:ext>
            </a:extLst>
          </p:cNvPr>
          <p:cNvSpPr txBox="1"/>
          <p:nvPr/>
        </p:nvSpPr>
        <p:spPr>
          <a:xfrm>
            <a:off x="6717916" y="3793490"/>
            <a:ext cx="1727459" cy="830977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dirty="0"/>
              <a:t>AXL SE RS 485</a:t>
            </a:r>
          </a:p>
          <a:p>
            <a:r>
              <a:rPr lang="de-DE" sz="1200" dirty="0"/>
              <a:t>AXL SE INC1 SYM</a:t>
            </a:r>
          </a:p>
          <a:p>
            <a:r>
              <a:rPr lang="de-DE" sz="1200" dirty="0"/>
              <a:t>AXL SE CNT1</a:t>
            </a:r>
          </a:p>
          <a:p>
            <a:r>
              <a:rPr lang="de-DE" sz="1200" dirty="0"/>
              <a:t>AXL SE IOL4</a:t>
            </a:r>
          </a:p>
        </p:txBody>
      </p:sp>
      <p:sp>
        <p:nvSpPr>
          <p:cNvPr id="19" name="Textfeld 55">
            <a:extLst>
              <a:ext uri="{FF2B5EF4-FFF2-40B4-BE49-F238E27FC236}">
                <a16:creationId xmlns:a16="http://schemas.microsoft.com/office/drawing/2014/main" id="{8DBAA819-7D46-4F2A-B29F-FF7C3CE1C377}"/>
              </a:ext>
            </a:extLst>
          </p:cNvPr>
          <p:cNvSpPr txBox="1"/>
          <p:nvPr/>
        </p:nvSpPr>
        <p:spPr>
          <a:xfrm>
            <a:off x="6087874" y="2282957"/>
            <a:ext cx="622836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algn="r"/>
            <a:r>
              <a:rPr lang="de-DE" sz="1200" dirty="0"/>
              <a:t>Digital</a:t>
            </a:r>
          </a:p>
        </p:txBody>
      </p:sp>
      <p:sp>
        <p:nvSpPr>
          <p:cNvPr id="20" name="Textfeld 55">
            <a:extLst>
              <a:ext uri="{FF2B5EF4-FFF2-40B4-BE49-F238E27FC236}">
                <a16:creationId xmlns:a16="http://schemas.microsoft.com/office/drawing/2014/main" id="{B9AB21A2-4107-462E-8307-4A18FB90366C}"/>
              </a:ext>
            </a:extLst>
          </p:cNvPr>
          <p:cNvSpPr txBox="1"/>
          <p:nvPr/>
        </p:nvSpPr>
        <p:spPr>
          <a:xfrm>
            <a:off x="5981093" y="2701503"/>
            <a:ext cx="729617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algn="r"/>
            <a:r>
              <a:rPr lang="de-DE" sz="1200" dirty="0"/>
              <a:t>Analog</a:t>
            </a:r>
          </a:p>
        </p:txBody>
      </p:sp>
      <p:sp>
        <p:nvSpPr>
          <p:cNvPr id="21" name="Textfeld 55">
            <a:extLst>
              <a:ext uri="{FF2B5EF4-FFF2-40B4-BE49-F238E27FC236}">
                <a16:creationId xmlns:a16="http://schemas.microsoft.com/office/drawing/2014/main" id="{93AA735A-0A2A-454C-AB6F-3BC1B76CD457}"/>
              </a:ext>
            </a:extLst>
          </p:cNvPr>
          <p:cNvSpPr txBox="1"/>
          <p:nvPr/>
        </p:nvSpPr>
        <p:spPr>
          <a:xfrm>
            <a:off x="5583901" y="3514896"/>
            <a:ext cx="1126809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algn="r"/>
            <a:r>
              <a:rPr lang="de-DE" sz="1200" dirty="0"/>
              <a:t>Temperature</a:t>
            </a:r>
          </a:p>
        </p:txBody>
      </p:sp>
      <p:sp>
        <p:nvSpPr>
          <p:cNvPr id="22" name="Textfeld 55">
            <a:extLst>
              <a:ext uri="{FF2B5EF4-FFF2-40B4-BE49-F238E27FC236}">
                <a16:creationId xmlns:a16="http://schemas.microsoft.com/office/drawing/2014/main" id="{426A94BC-5EA6-4F7D-86AB-2AF2F325A92B}"/>
              </a:ext>
            </a:extLst>
          </p:cNvPr>
          <p:cNvSpPr txBox="1"/>
          <p:nvPr/>
        </p:nvSpPr>
        <p:spPr>
          <a:xfrm>
            <a:off x="5305232" y="3793490"/>
            <a:ext cx="1417794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algn="r"/>
            <a:r>
              <a:rPr lang="de-DE" sz="1200" dirty="0"/>
              <a:t>Special Function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241116-F7EE-4DD3-A686-F762A52DE0FC}"/>
              </a:ext>
            </a:extLst>
          </p:cNvPr>
          <p:cNvGrpSpPr/>
          <p:nvPr/>
        </p:nvGrpSpPr>
        <p:grpSpPr>
          <a:xfrm>
            <a:off x="700740" y="2501571"/>
            <a:ext cx="492393" cy="1441779"/>
            <a:chOff x="700740" y="2501571"/>
            <a:chExt cx="492393" cy="14417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87330B2-DC94-4F21-9E26-2DC6ACA29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740" y="2501571"/>
              <a:ext cx="492393" cy="1441779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C03FFB0-8C8B-40EF-8D60-FA94F34D7B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0790" y="3179997"/>
              <a:ext cx="296523" cy="0"/>
            </a:xfrm>
            <a:prstGeom prst="line">
              <a:avLst/>
            </a:prstGeom>
            <a:ln w="76200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851C929-925B-4624-B410-19C08398D3F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95271" y="2544701"/>
              <a:ext cx="0" cy="133718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6CB04B-2FF6-45CD-AEF7-515578C8827C}"/>
              </a:ext>
            </a:extLst>
          </p:cNvPr>
          <p:cNvGrpSpPr/>
          <p:nvPr/>
        </p:nvGrpSpPr>
        <p:grpSpPr>
          <a:xfrm>
            <a:off x="1353799" y="2538449"/>
            <a:ext cx="644825" cy="1407178"/>
            <a:chOff x="1537553" y="2544943"/>
            <a:chExt cx="644825" cy="140717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E55320-2E1B-4EA9-8E04-7FBAA0D60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37553" y="2544943"/>
              <a:ext cx="644825" cy="1407178"/>
            </a:xfrm>
            <a:prstGeom prst="rect">
              <a:avLst/>
            </a:prstGeom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FD8C9E4-02AA-4FC6-9AB9-54B439CB92E9}"/>
                </a:ext>
              </a:extLst>
            </p:cNvPr>
            <p:cNvCxnSpPr>
              <a:cxnSpLocks/>
              <a:endCxn id="5" idx="3"/>
            </p:cNvCxnSpPr>
            <p:nvPr/>
          </p:nvCxnSpPr>
          <p:spPr bwMode="auto">
            <a:xfrm flipV="1">
              <a:off x="1676212" y="3248532"/>
              <a:ext cx="506166" cy="3078"/>
            </a:xfrm>
            <a:prstGeom prst="line">
              <a:avLst/>
            </a:prstGeom>
            <a:ln w="76200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944053-7DEF-4E72-B5F4-03296C53CBE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811905" y="2574208"/>
              <a:ext cx="0" cy="133718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D52AC0D-0E49-43D4-83AB-3850A76908F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010670" y="2574208"/>
              <a:ext cx="0" cy="133718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feld 55">
            <a:extLst>
              <a:ext uri="{FF2B5EF4-FFF2-40B4-BE49-F238E27FC236}">
                <a16:creationId xmlns:a16="http://schemas.microsoft.com/office/drawing/2014/main" id="{E5AB8EDE-0AE0-4DE7-AA46-2EE0CA68594C}"/>
              </a:ext>
            </a:extLst>
          </p:cNvPr>
          <p:cNvSpPr txBox="1"/>
          <p:nvPr/>
        </p:nvSpPr>
        <p:spPr>
          <a:xfrm>
            <a:off x="2517264" y="4413030"/>
            <a:ext cx="4109472" cy="276979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de-DE" sz="1200" dirty="0"/>
              <a:t>Upto 96 Digital or 24 Analog Signals in 55 mm Wide !!!</a:t>
            </a:r>
          </a:p>
        </p:txBody>
      </p:sp>
    </p:spTree>
    <p:extLst>
      <p:ext uri="{BB962C8B-B14F-4D97-AF65-F5344CB8AC3E}">
        <p14:creationId xmlns:p14="http://schemas.microsoft.com/office/powerpoint/2010/main" val="39026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r>
              <a:rPr lang="en-GB" dirty="0"/>
              <a:t>         Smart Elements     </a:t>
            </a:r>
            <a:r>
              <a:rPr lang="en-GB" dirty="0" err="1"/>
              <a:t>AxioLine</a:t>
            </a:r>
            <a:r>
              <a:rPr lang="en-GB" dirty="0"/>
              <a:t> I/O </a:t>
            </a:r>
            <a:endParaRPr lang="en-GB" sz="2000" b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80BF28-14F7-44E3-930A-DC56B27EC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1243394"/>
            <a:ext cx="6429375" cy="2667000"/>
          </a:xfrm>
          <a:prstGeom prst="rect">
            <a:avLst/>
          </a:prstGeom>
        </p:spPr>
      </p:pic>
      <p:sp>
        <p:nvSpPr>
          <p:cNvPr id="9" name="Textfeld 55">
            <a:extLst>
              <a:ext uri="{FF2B5EF4-FFF2-40B4-BE49-F238E27FC236}">
                <a16:creationId xmlns:a16="http://schemas.microsoft.com/office/drawing/2014/main" id="{08818455-6356-4144-A24B-E7564165959B}"/>
              </a:ext>
            </a:extLst>
          </p:cNvPr>
          <p:cNvSpPr txBox="1"/>
          <p:nvPr/>
        </p:nvSpPr>
        <p:spPr>
          <a:xfrm>
            <a:off x="1371600" y="4035736"/>
            <a:ext cx="5486400" cy="461645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You can Freely Integrate anywhere with Standard AxioLine Modules !!!!</a:t>
            </a:r>
          </a:p>
          <a:p>
            <a:r>
              <a:rPr lang="de-DE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03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3" y="776029"/>
            <a:ext cx="8063917" cy="468312"/>
          </a:xfrm>
        </p:spPr>
        <p:txBody>
          <a:bodyPr/>
          <a:lstStyle/>
          <a:p>
            <a:r>
              <a:rPr lang="en-US" dirty="0">
                <a:cs typeface="Arial"/>
              </a:rPr>
              <a:t>Complete Ecosystem – From Control to Cloud Integration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0041" y="253296"/>
            <a:ext cx="8063917" cy="323849"/>
          </a:xfrm>
        </p:spPr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Picture 8" descr="A picture containing sky, star&#10;&#10;Description generated with very high confidence">
            <a:extLst>
              <a:ext uri="{FF2B5EF4-FFF2-40B4-BE49-F238E27FC236}">
                <a16:creationId xmlns:a16="http://schemas.microsoft.com/office/drawing/2014/main" id="{24DBC5F5-C97E-4E7F-A3C0-4288B3CE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3832"/>
            <a:ext cx="9133878" cy="30093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2B4B39-7813-4D44-8824-C5ADE50ACFD2}"/>
              </a:ext>
            </a:extLst>
          </p:cNvPr>
          <p:cNvSpPr/>
          <p:nvPr/>
        </p:nvSpPr>
        <p:spPr>
          <a:xfrm>
            <a:off x="1981200" y="1809750"/>
            <a:ext cx="1741238" cy="22098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334352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r>
              <a:rPr lang="en-GB" dirty="0"/>
              <a:t>  Engineering </a:t>
            </a:r>
            <a:endParaRPr lang="en-GB" sz="2000" b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endParaRPr lang="en-GB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8F2575C-9580-4FEE-8857-FAB7E9E43F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3821" y="1200150"/>
            <a:ext cx="5791200" cy="30546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B16523-BC4E-410E-BED2-F1ADD92B4EA0}"/>
              </a:ext>
            </a:extLst>
          </p:cNvPr>
          <p:cNvSpPr txBox="1"/>
          <p:nvPr/>
        </p:nvSpPr>
        <p:spPr>
          <a:xfrm>
            <a:off x="6622181" y="1200150"/>
            <a:ext cx="2444817" cy="28007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Standard IEC61131:</a:t>
            </a:r>
          </a:p>
          <a:p>
            <a:r>
              <a:rPr lang="en-US" sz="1400" dirty="0"/>
              <a:t>ST</a:t>
            </a:r>
          </a:p>
          <a:p>
            <a:r>
              <a:rPr lang="en-US" sz="1400" dirty="0"/>
              <a:t>FBD</a:t>
            </a:r>
          </a:p>
          <a:p>
            <a:r>
              <a:rPr lang="en-US" sz="1400" dirty="0"/>
              <a:t>LADDER</a:t>
            </a:r>
          </a:p>
          <a:p>
            <a:r>
              <a:rPr lang="en-US" sz="1400" dirty="0"/>
              <a:t>SFC</a:t>
            </a:r>
          </a:p>
          <a:p>
            <a:r>
              <a:rPr lang="en-US" sz="1400" dirty="0"/>
              <a:t>SAFETY PLC</a:t>
            </a:r>
          </a:p>
          <a:p>
            <a:endParaRPr lang="en-US" sz="1400" dirty="0"/>
          </a:p>
          <a:p>
            <a:r>
              <a:rPr lang="en-US" sz="1400" dirty="0"/>
              <a:t>Integration with:</a:t>
            </a:r>
          </a:p>
          <a:p>
            <a:r>
              <a:rPr lang="en-US" sz="1400" dirty="0"/>
              <a:t>C#, C++, Python</a:t>
            </a:r>
          </a:p>
          <a:p>
            <a:r>
              <a:rPr lang="en-US" sz="1400" dirty="0" err="1"/>
              <a:t>MatLab</a:t>
            </a:r>
            <a:r>
              <a:rPr lang="en-US" sz="1400" dirty="0"/>
              <a:t> Simulink</a:t>
            </a:r>
          </a:p>
          <a:p>
            <a:endParaRPr lang="en-US" sz="1400" dirty="0"/>
          </a:p>
          <a:p>
            <a:r>
              <a:rPr lang="en-US" sz="1400" u="sng" dirty="0"/>
              <a:t>Synchronous</a:t>
            </a:r>
            <a:r>
              <a:rPr lang="en-US" sz="1400" dirty="0"/>
              <a:t> Execution of High Level Languages</a:t>
            </a:r>
          </a:p>
        </p:txBody>
      </p:sp>
    </p:spTree>
    <p:extLst>
      <p:ext uri="{BB962C8B-B14F-4D97-AF65-F5344CB8AC3E}">
        <p14:creationId xmlns:p14="http://schemas.microsoft.com/office/powerpoint/2010/main" val="98916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Based Management </a:t>
            </a:r>
            <a:endParaRPr lang="en-GB" sz="2000" b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B16523-BC4E-410E-BED2-F1ADD92B4EA0}"/>
              </a:ext>
            </a:extLst>
          </p:cNvPr>
          <p:cNvSpPr txBox="1"/>
          <p:nvPr/>
        </p:nvSpPr>
        <p:spPr>
          <a:xfrm>
            <a:off x="6400800" y="1428750"/>
            <a:ext cx="2444817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Advanced Access:</a:t>
            </a:r>
          </a:p>
          <a:p>
            <a:endParaRPr lang="en-US" sz="1400" dirty="0"/>
          </a:p>
          <a:p>
            <a:r>
              <a:rPr lang="en-US" sz="1400" dirty="0"/>
              <a:t>Passwords</a:t>
            </a:r>
          </a:p>
          <a:p>
            <a:r>
              <a:rPr lang="en-US" sz="1400" dirty="0"/>
              <a:t>Firewall / VPN</a:t>
            </a:r>
          </a:p>
          <a:p>
            <a:r>
              <a:rPr lang="en-US" sz="1400" dirty="0"/>
              <a:t>I/O Diagnostics</a:t>
            </a:r>
          </a:p>
          <a:p>
            <a:r>
              <a:rPr lang="en-US" sz="1400" dirty="0"/>
              <a:t>Web Services</a:t>
            </a:r>
          </a:p>
          <a:p>
            <a:r>
              <a:rPr lang="en-US" sz="1400" dirty="0"/>
              <a:t>Firmware Updates, etc..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335538-9C28-4EA5-8223-6C9F2B5A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03213"/>
            <a:ext cx="5602406" cy="302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6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Complete Ecosystem – From Control to Cloud Integration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8" name="Picture 8" descr="A picture containing sky, star&#10;&#10;Description generated with very high confidence">
            <a:extLst>
              <a:ext uri="{FF2B5EF4-FFF2-40B4-BE49-F238E27FC236}">
                <a16:creationId xmlns:a16="http://schemas.microsoft.com/office/drawing/2014/main" id="{24DBC5F5-C97E-4E7F-A3C0-4288B3CE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6" y="1036438"/>
            <a:ext cx="9136754" cy="35067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2B4B39-7813-4D44-8824-C5ADE50ACFD2}"/>
              </a:ext>
            </a:extLst>
          </p:cNvPr>
          <p:cNvSpPr/>
          <p:nvPr/>
        </p:nvSpPr>
        <p:spPr>
          <a:xfrm>
            <a:off x="3505200" y="1816976"/>
            <a:ext cx="1741238" cy="22098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400478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E3054-DE46-43CB-A254-F43232439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Repository, Apps, Free and For Fee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9759E63-505E-4B69-994D-27FF7D127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341" y="3599544"/>
            <a:ext cx="607219" cy="6858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BD0928-9B2A-41C1-8D99-B13A5FE6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A7E36571-CE9A-474F-86A6-DBCBC65BD6EF}" type="slidenum">
              <a:rPr lang="en-US" sz="750">
                <a:solidFill>
                  <a:srgbClr val="000000">
                    <a:tint val="75000"/>
                  </a:srgbClr>
                </a:solidFill>
                <a:latin typeface="Arial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37</a:t>
            </a:fld>
            <a:endParaRPr lang="en-US" sz="750">
              <a:solidFill>
                <a:srgbClr val="000000">
                  <a:tint val="75000"/>
                </a:srgbClr>
              </a:solidFill>
              <a:latin typeface="Arial"/>
              <a:cs typeface="+mn-cs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4B9761D-9AA4-4BB0-ABFD-775E9D59EF7A}"/>
              </a:ext>
            </a:extLst>
          </p:cNvPr>
          <p:cNvSpPr txBox="1">
            <a:spLocks/>
          </p:cNvSpPr>
          <p:nvPr/>
        </p:nvSpPr>
        <p:spPr bwMode="gray">
          <a:xfrm>
            <a:off x="539753" y="361734"/>
            <a:ext cx="6237812" cy="3239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700" dirty="0" err="1">
                <a:solidFill>
                  <a:srgbClr val="000000"/>
                </a:solidFill>
                <a:latin typeface="Arial"/>
              </a:rPr>
              <a:t>PLCNext</a:t>
            </a:r>
            <a:r>
              <a:rPr lang="en-US" sz="2700" dirty="0">
                <a:solidFill>
                  <a:srgbClr val="000000"/>
                </a:solidFill>
                <a:latin typeface="Arial"/>
              </a:rPr>
              <a:t> Store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59584C-B75B-475C-89D6-A72DC43D4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131888"/>
            <a:ext cx="6858000" cy="18765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502D66-2F52-4218-ADE3-C231206AD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560" y="3720988"/>
            <a:ext cx="1121569" cy="2214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A175F6-187C-4F8D-9E4C-7736676BA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9769" y="3008482"/>
            <a:ext cx="678656" cy="671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8CDDDE-1849-45AC-854B-D740AE51E2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8425" y="3079919"/>
            <a:ext cx="1300163" cy="200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4B3078-87F7-4E45-8190-DC681D015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166" y="4228137"/>
            <a:ext cx="592931" cy="3857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9C4394-74D1-4FAD-AB6B-9E63A02E90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9097" y="4360069"/>
            <a:ext cx="1278731" cy="2714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274496-75E6-4D27-B369-263055308F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5864" y="3899525"/>
            <a:ext cx="650081" cy="6572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C390C8-B35E-4A3B-9EB7-1785C3C55E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5945" y="3978106"/>
            <a:ext cx="750094" cy="2500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68498C-6299-45AC-BE35-BB5A733113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8106" y="3224721"/>
            <a:ext cx="628650" cy="614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C101452-86B1-4AEA-8F67-A4AE378A2D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3497" y="3246519"/>
            <a:ext cx="1450181" cy="4500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E8F678-0D24-4271-B82F-3E4BD926D7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17319" y="4078854"/>
            <a:ext cx="614363" cy="60721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131A6C-6922-47B1-B396-D88B6D3CC33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31682" y="4146947"/>
            <a:ext cx="935831" cy="2071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81F141-D9D3-4135-806A-1575C26637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2086" y="3406379"/>
            <a:ext cx="621506" cy="6143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2FAC30B-1F77-43B7-9298-BB6F3A40A2F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9387" y="3561159"/>
            <a:ext cx="1471613" cy="20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97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Complete Ecosystem – From Control to Cloud Integration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" name="Picture 8" descr="A picture containing sky, star&#10;&#10;Description generated with very high confidence">
            <a:extLst>
              <a:ext uri="{FF2B5EF4-FFF2-40B4-BE49-F238E27FC236}">
                <a16:creationId xmlns:a16="http://schemas.microsoft.com/office/drawing/2014/main" id="{24DBC5F5-C97E-4E7F-A3C0-4288B3CE1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6" y="1036438"/>
            <a:ext cx="9136754" cy="35067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2B4B39-7813-4D44-8824-C5ADE50ACFD2}"/>
              </a:ext>
            </a:extLst>
          </p:cNvPr>
          <p:cNvSpPr/>
          <p:nvPr/>
        </p:nvSpPr>
        <p:spPr>
          <a:xfrm>
            <a:off x="5105400" y="1885950"/>
            <a:ext cx="1741238" cy="22098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179545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r>
              <a:rPr lang="en-GB" dirty="0"/>
              <a:t> Community</a:t>
            </a:r>
            <a:endParaRPr lang="en-GB" sz="2000" b="0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PLCNext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671AB0-571C-45C5-B51E-DF655C991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14" y="1131888"/>
            <a:ext cx="5867400" cy="3386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3BD96FC-5344-49C1-AEFE-74E9DBEA0D50}"/>
              </a:ext>
            </a:extLst>
          </p:cNvPr>
          <p:cNvSpPr/>
          <p:nvPr/>
        </p:nvSpPr>
        <p:spPr>
          <a:xfrm>
            <a:off x="2362200" y="1161098"/>
            <a:ext cx="2590800" cy="220662"/>
          </a:xfrm>
          <a:prstGeom prst="rect">
            <a:avLst/>
          </a:prstGeom>
          <a:ln w="34925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9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54" y="695352"/>
            <a:ext cx="8317083" cy="485887"/>
          </a:xfrm>
        </p:spPr>
        <p:txBody>
          <a:bodyPr/>
          <a:lstStyle/>
          <a:p>
            <a:r>
              <a:rPr lang="en-US" dirty="0"/>
              <a:t>What is so Revolutionary 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CAAFEA-82D7-44D1-A72D-9B59E2863CF3}"/>
              </a:ext>
            </a:extLst>
          </p:cNvPr>
          <p:cNvGrpSpPr/>
          <p:nvPr/>
        </p:nvGrpSpPr>
        <p:grpSpPr>
          <a:xfrm>
            <a:off x="7036727" y="1172148"/>
            <a:ext cx="1078457" cy="3241665"/>
            <a:chOff x="4988234" y="1551126"/>
            <a:chExt cx="1438275" cy="43232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526085F-87CC-4AC0-94F3-6437C20A6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8234" y="1551126"/>
              <a:ext cx="1438275" cy="387667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0B87D4-6455-420B-8F78-2EA8E75CA50F}"/>
                </a:ext>
              </a:extLst>
            </p:cNvPr>
            <p:cNvSpPr txBox="1"/>
            <p:nvPr/>
          </p:nvSpPr>
          <p:spPr>
            <a:xfrm>
              <a:off x="5054437" y="5415527"/>
              <a:ext cx="1305870" cy="4588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34969" tIns="67484" rIns="134969" bIns="67484" rtlCol="0">
              <a:spAutoFit/>
            </a:bodyPr>
            <a:lstStyle/>
            <a:p>
              <a:r>
                <a:rPr lang="en-US" sz="1350" dirty="0" err="1"/>
                <a:t>PLCNext</a:t>
              </a:r>
              <a:endParaRPr lang="en-US" sz="135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F2301E-D3F2-4244-8305-F80BA484B395}"/>
              </a:ext>
            </a:extLst>
          </p:cNvPr>
          <p:cNvSpPr txBox="1"/>
          <p:nvPr/>
        </p:nvSpPr>
        <p:spPr>
          <a:xfrm>
            <a:off x="5638800" y="2247900"/>
            <a:ext cx="853597" cy="920422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4800" dirty="0"/>
              <a:t>=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AD4292-F156-45B1-9F68-29A04F88A076}"/>
              </a:ext>
            </a:extLst>
          </p:cNvPr>
          <p:cNvSpPr txBox="1"/>
          <p:nvPr/>
        </p:nvSpPr>
        <p:spPr>
          <a:xfrm>
            <a:off x="1676400" y="2247900"/>
            <a:ext cx="853597" cy="920422"/>
          </a:xfrm>
          <a:prstGeom prst="rect">
            <a:avLst/>
          </a:prstGeom>
          <a:noFill/>
          <a:ln>
            <a:noFill/>
          </a:ln>
        </p:spPr>
        <p:txBody>
          <a:bodyPr wrap="square" lIns="180000" tIns="90000" rIns="180000" bIns="90000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92749C-E114-4091-B00E-B2B9CF771976}"/>
              </a:ext>
            </a:extLst>
          </p:cNvPr>
          <p:cNvSpPr/>
          <p:nvPr/>
        </p:nvSpPr>
        <p:spPr>
          <a:xfrm>
            <a:off x="1785257" y="2420983"/>
            <a:ext cx="522514" cy="557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1A7228-EE11-4AA0-ACFB-0060D926C0D6}"/>
              </a:ext>
            </a:extLst>
          </p:cNvPr>
          <p:cNvGrpSpPr/>
          <p:nvPr/>
        </p:nvGrpSpPr>
        <p:grpSpPr>
          <a:xfrm>
            <a:off x="2529997" y="1670447"/>
            <a:ext cx="3048000" cy="2777555"/>
            <a:chOff x="3256222" y="-188349"/>
            <a:chExt cx="4657725" cy="40163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AA070E-5F39-4107-A04E-D5A66E68C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6222" y="-188349"/>
              <a:ext cx="4657725" cy="302894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1FBC0E-1F77-4F3A-B22E-DF6718004756}"/>
                </a:ext>
              </a:extLst>
            </p:cNvPr>
            <p:cNvSpPr txBox="1"/>
            <p:nvPr/>
          </p:nvSpPr>
          <p:spPr>
            <a:xfrm>
              <a:off x="5122223" y="3330494"/>
              <a:ext cx="1501876" cy="4974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34969" tIns="67484" rIns="134969" bIns="67484" rtlCol="0">
              <a:spAutoFit/>
            </a:bodyPr>
            <a:lstStyle/>
            <a:p>
              <a:r>
                <a:rPr lang="en-US" sz="1350" dirty="0"/>
                <a:t>Linux PC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A477C9-527C-436A-A260-B34601BB0702}"/>
              </a:ext>
            </a:extLst>
          </p:cNvPr>
          <p:cNvGrpSpPr/>
          <p:nvPr/>
        </p:nvGrpSpPr>
        <p:grpSpPr>
          <a:xfrm>
            <a:off x="597943" y="1206206"/>
            <a:ext cx="1078457" cy="3241796"/>
            <a:chOff x="1826101" y="1563225"/>
            <a:chExt cx="1438275" cy="432339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1B993E1-C823-4636-A9E0-E52D26C6B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6101" y="1563225"/>
              <a:ext cx="1438275" cy="385762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4FD517-8E5E-4245-874B-38E2AE555731}"/>
                </a:ext>
              </a:extLst>
            </p:cNvPr>
            <p:cNvSpPr txBox="1"/>
            <p:nvPr/>
          </p:nvSpPr>
          <p:spPr>
            <a:xfrm>
              <a:off x="2055711" y="5427801"/>
              <a:ext cx="979054" cy="4588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34969" tIns="67484" rIns="134969" bIns="67484" rtlCol="0">
              <a:spAutoFit/>
            </a:bodyPr>
            <a:lstStyle/>
            <a:p>
              <a:r>
                <a:rPr lang="en-US" sz="1350" dirty="0"/>
                <a:t>PLC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0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08642E-6 L -0.15625 -0.000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-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35802E-6 L 0.19184 0.002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BDAFF-EF30-4ED7-BE18-1D960532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Landing 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EC11F-DF2A-40EF-A6FD-8E77ACAA2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46A899-4EEB-47EF-8CBA-621B5DADE8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39750" y="1123950"/>
            <a:ext cx="5632450" cy="2916238"/>
          </a:xfrm>
        </p:spPr>
        <p:txBody>
          <a:bodyPr/>
          <a:lstStyle/>
          <a:p>
            <a:r>
              <a:rPr lang="en-US" dirty="0">
                <a:hlinkClick r:id="rId2"/>
              </a:rPr>
              <a:t>http://www.phoenixcontact.com/OPEN</a:t>
            </a:r>
            <a:endParaRPr lang="en-US" dirty="0"/>
          </a:p>
          <a:p>
            <a:pPr lvl="1"/>
            <a:r>
              <a:rPr lang="en-US" sz="1400" dirty="0" err="1"/>
              <a:t>PLCNext</a:t>
            </a:r>
            <a:r>
              <a:rPr lang="en-US" sz="1400" dirty="0"/>
              <a:t> Community (Developer, other customers)</a:t>
            </a:r>
          </a:p>
          <a:p>
            <a:pPr lvl="2"/>
            <a:r>
              <a:rPr lang="en-US" sz="1100" dirty="0"/>
              <a:t>Developers and Other Customers</a:t>
            </a:r>
          </a:p>
          <a:p>
            <a:pPr lvl="2"/>
            <a:r>
              <a:rPr lang="en-US" sz="1100" dirty="0"/>
              <a:t>How-</a:t>
            </a:r>
            <a:r>
              <a:rPr lang="en-US" sz="1100" dirty="0" err="1"/>
              <a:t>Tos</a:t>
            </a:r>
            <a:r>
              <a:rPr lang="en-US" sz="1100" dirty="0"/>
              <a:t>.</a:t>
            </a:r>
          </a:p>
          <a:p>
            <a:pPr lvl="2"/>
            <a:r>
              <a:rPr lang="en-US" sz="1100" dirty="0" err="1"/>
              <a:t>Vidoes</a:t>
            </a:r>
            <a:endParaRPr lang="en-US" sz="1100" dirty="0"/>
          </a:p>
          <a:p>
            <a:pPr lvl="2"/>
            <a:r>
              <a:rPr lang="en-US" sz="1100" dirty="0" err="1"/>
              <a:t>Etc</a:t>
            </a:r>
            <a:r>
              <a:rPr lang="en-US" sz="1100" dirty="0"/>
              <a:t>…</a:t>
            </a:r>
          </a:p>
          <a:p>
            <a:pPr lvl="1"/>
            <a:r>
              <a:rPr lang="en-US" sz="1400" dirty="0"/>
              <a:t>Direct Links</a:t>
            </a:r>
          </a:p>
          <a:p>
            <a:pPr lvl="2"/>
            <a:r>
              <a:rPr lang="en-US" sz="1100" dirty="0"/>
              <a:t>Hardware Spec</a:t>
            </a:r>
          </a:p>
          <a:p>
            <a:pPr lvl="2"/>
            <a:r>
              <a:rPr lang="en-US" sz="1100" dirty="0"/>
              <a:t>Software Specs and Downloads</a:t>
            </a:r>
          </a:p>
          <a:p>
            <a:pPr lvl="2"/>
            <a:r>
              <a:rPr lang="en-US" sz="1100" dirty="0" err="1"/>
              <a:t>PLCNext</a:t>
            </a:r>
            <a:r>
              <a:rPr lang="en-US" sz="1100" dirty="0"/>
              <a:t> Store (Free and for Fee) Functions/Function Blocks.</a:t>
            </a:r>
          </a:p>
          <a:p>
            <a:pPr lvl="2"/>
            <a:r>
              <a:rPr lang="en-US" sz="1100" dirty="0" err="1"/>
              <a:t>Github</a:t>
            </a:r>
            <a:r>
              <a:rPr lang="en-US" sz="1100" dirty="0"/>
              <a:t> Links..</a:t>
            </a:r>
          </a:p>
          <a:p>
            <a:pPr lvl="2"/>
            <a:r>
              <a:rPr lang="en-US" sz="1100" dirty="0"/>
              <a:t>……. Much More…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8306D-2811-40CD-8CBB-10D9363A723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5B879-ADFE-43DD-8441-6754B9881A9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40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668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B5516619-E1D0-450E-B3CA-43F432575FAA}"/>
              </a:ext>
            </a:extLst>
          </p:cNvPr>
          <p:cNvSpPr txBox="1">
            <a:spLocks/>
          </p:cNvSpPr>
          <p:nvPr/>
        </p:nvSpPr>
        <p:spPr>
          <a:xfrm>
            <a:off x="431467" y="451644"/>
            <a:ext cx="8317082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70000" lnSpcReduction="2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dirty="0"/>
              <a:t>Phoenix Contact – Automation	                       	 Visual Display Options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B3C7C03-1A27-41A8-AC8D-43116CE7633C}"/>
              </a:ext>
            </a:extLst>
          </p:cNvPr>
          <p:cNvSpPr txBox="1">
            <a:spLocks/>
          </p:cNvSpPr>
          <p:nvPr/>
        </p:nvSpPr>
        <p:spPr>
          <a:xfrm>
            <a:off x="671366" y="1690668"/>
            <a:ext cx="3050303" cy="2197399"/>
          </a:xfrm>
          <a:prstGeom prst="rect">
            <a:avLst/>
          </a:prstGeom>
        </p:spPr>
        <p:txBody>
          <a:bodyPr anchor="ctr" anchorCtr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25" dirty="0" err="1"/>
              <a:t>PLCnext</a:t>
            </a:r>
            <a:endParaRPr lang="en-US" sz="1125" dirty="0"/>
          </a:p>
          <a:p>
            <a:pPr lvl="1"/>
            <a:r>
              <a:rPr lang="en-US" sz="900" dirty="0"/>
              <a:t>Ethernet/Serial Coms</a:t>
            </a:r>
          </a:p>
          <a:p>
            <a:pPr lvl="1"/>
            <a:r>
              <a:rPr lang="en-US" sz="900" dirty="0"/>
              <a:t>Communications </a:t>
            </a:r>
            <a:r>
              <a:rPr lang="en-US" sz="900" dirty="0" err="1"/>
              <a:t>ProfiNet</a:t>
            </a:r>
            <a:r>
              <a:rPr lang="en-US" sz="900" dirty="0"/>
              <a:t>, Modbus, </a:t>
            </a:r>
          </a:p>
          <a:p>
            <a:pPr lvl="1"/>
            <a:r>
              <a:rPr lang="en-US" sz="900" dirty="0"/>
              <a:t>Ethernet I/P (Slave Only)</a:t>
            </a:r>
          </a:p>
          <a:p>
            <a:pPr lvl="1"/>
            <a:endParaRPr lang="en-US" sz="900" dirty="0"/>
          </a:p>
          <a:p>
            <a:r>
              <a:rPr lang="en-US" sz="1125" dirty="0"/>
              <a:t>Applications:</a:t>
            </a:r>
          </a:p>
          <a:p>
            <a:pPr lvl="1"/>
            <a:r>
              <a:rPr lang="en-US" sz="900" dirty="0"/>
              <a:t>Medium to Large machines</a:t>
            </a:r>
          </a:p>
          <a:p>
            <a:pPr lvl="1"/>
            <a:r>
              <a:rPr lang="en-US" sz="900" dirty="0"/>
              <a:t>Web-Connected Machines</a:t>
            </a:r>
          </a:p>
          <a:p>
            <a:pPr lvl="1"/>
            <a:r>
              <a:rPr lang="en-US" sz="900" dirty="0"/>
              <a:t>HLL Needed/Wanted</a:t>
            </a:r>
          </a:p>
          <a:p>
            <a:pPr lvl="1"/>
            <a:endParaRPr lang="en-US" sz="900" dirty="0"/>
          </a:p>
          <a:p>
            <a:r>
              <a:rPr lang="en-US" sz="1200" dirty="0"/>
              <a:t>Programming Software:</a:t>
            </a:r>
          </a:p>
          <a:p>
            <a:pPr lvl="1"/>
            <a:r>
              <a:rPr lang="en-US" sz="900" dirty="0" err="1"/>
              <a:t>PLCnext</a:t>
            </a:r>
            <a:r>
              <a:rPr lang="en-US" sz="900" dirty="0"/>
              <a:t> Engineer (Free) –</a:t>
            </a:r>
          </a:p>
          <a:p>
            <a:pPr lvl="1"/>
            <a:r>
              <a:rPr lang="en-US" sz="900" dirty="0"/>
              <a:t>SFC / </a:t>
            </a:r>
            <a:r>
              <a:rPr lang="en-US" sz="900" dirty="0" err="1"/>
              <a:t>MatLab</a:t>
            </a:r>
            <a:r>
              <a:rPr lang="en-US" sz="900" dirty="0"/>
              <a:t> Add </a:t>
            </a:r>
            <a:r>
              <a:rPr lang="en-US" sz="900" dirty="0" err="1"/>
              <a:t>Ons</a:t>
            </a:r>
            <a:endParaRPr lang="en-US" sz="900" dirty="0"/>
          </a:p>
          <a:p>
            <a:pPr lvl="1"/>
            <a:endParaRPr lang="en-US" sz="900" dirty="0"/>
          </a:p>
          <a:p>
            <a:r>
              <a:rPr lang="en-US" sz="1125" dirty="0"/>
              <a:t>Visualization:</a:t>
            </a:r>
          </a:p>
          <a:p>
            <a:pPr lvl="1"/>
            <a:r>
              <a:rPr lang="en-US" sz="900" dirty="0"/>
              <a:t>Pair with Traditional HMI with </a:t>
            </a:r>
          </a:p>
          <a:p>
            <a:pPr marL="342900" lvl="1" indent="0">
              <a:buNone/>
            </a:pPr>
            <a:r>
              <a:rPr lang="en-US" sz="900" dirty="0"/>
              <a:t>	External Software</a:t>
            </a:r>
          </a:p>
          <a:p>
            <a:pPr marL="342900" lvl="1" indent="0">
              <a:buNone/>
            </a:pPr>
            <a:r>
              <a:rPr lang="en-US" sz="900" dirty="0"/>
              <a:t>	*</a:t>
            </a:r>
            <a:r>
              <a:rPr lang="en-US" sz="900" dirty="0" err="1"/>
              <a:t>Visu</a:t>
            </a:r>
            <a:r>
              <a:rPr lang="en-US" sz="900" dirty="0"/>
              <a:t>+ Express (free)</a:t>
            </a:r>
          </a:p>
          <a:p>
            <a:pPr marL="342900" lvl="1" indent="0">
              <a:buNone/>
            </a:pPr>
            <a:r>
              <a:rPr lang="en-US" sz="900" dirty="0"/>
              <a:t>	* </a:t>
            </a:r>
            <a:r>
              <a:rPr lang="en-US" sz="900" dirty="0" err="1"/>
              <a:t>Visu</a:t>
            </a:r>
            <a:r>
              <a:rPr lang="en-US" sz="900" dirty="0"/>
              <a:t>+ (Paid License) ILC</a:t>
            </a:r>
          </a:p>
          <a:p>
            <a:pPr marL="342900" lvl="1" indent="0">
              <a:buNone/>
            </a:pPr>
            <a:r>
              <a:rPr lang="en-US" sz="900" i="1" u="sng" dirty="0"/>
              <a:t>OR</a:t>
            </a:r>
          </a:p>
          <a:p>
            <a:pPr marL="342900" lvl="1" indent="0">
              <a:buNone/>
            </a:pPr>
            <a:r>
              <a:rPr lang="en-US" sz="900" dirty="0"/>
              <a:t>- Use HTML5 Thin Client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55258D-0AF2-4CC6-991E-4F952CCDD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730" y="967586"/>
            <a:ext cx="1754951" cy="1587813"/>
          </a:xfrm>
          <a:prstGeom prst="rect">
            <a:avLst/>
          </a:prstGeom>
        </p:spPr>
      </p:pic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FAD89CAB-64E8-44E1-A498-7E1D9FBE8E52}"/>
              </a:ext>
            </a:extLst>
          </p:cNvPr>
          <p:cNvSpPr/>
          <p:nvPr/>
        </p:nvSpPr>
        <p:spPr>
          <a:xfrm rot="17754799">
            <a:off x="3731863" y="2791054"/>
            <a:ext cx="670952" cy="28227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BF2E6DFA-84B9-45CB-B6BF-3AE4BE318470}"/>
              </a:ext>
            </a:extLst>
          </p:cNvPr>
          <p:cNvSpPr/>
          <p:nvPr/>
        </p:nvSpPr>
        <p:spPr>
          <a:xfrm rot="10800000">
            <a:off x="5513356" y="1259192"/>
            <a:ext cx="1676330" cy="28411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D6F4653-4C2D-42ED-B8EA-5B16AD13F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249" y="3041374"/>
            <a:ext cx="2007305" cy="1108895"/>
          </a:xfrm>
          <a:prstGeom prst="rect">
            <a:avLst/>
          </a:prstGeom>
        </p:spPr>
      </p:pic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24910E33-C5F8-44B2-82F6-76FC994E40BA}"/>
              </a:ext>
            </a:extLst>
          </p:cNvPr>
          <p:cNvSpPr/>
          <p:nvPr/>
        </p:nvSpPr>
        <p:spPr>
          <a:xfrm rot="6640006">
            <a:off x="7641652" y="2542419"/>
            <a:ext cx="702425" cy="28411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E23B1E-6278-41C0-8730-507C4B5BF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255" y="1198660"/>
            <a:ext cx="597495" cy="13951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031A76A-3A78-4AAF-91CD-3E95693AA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231" y="1201770"/>
            <a:ext cx="664940" cy="1368489"/>
          </a:xfrm>
          <a:prstGeom prst="rect">
            <a:avLst/>
          </a:prstGeom>
        </p:spPr>
      </p:pic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3756F1F9-9ECA-4851-A1C4-9834E24F9436}"/>
              </a:ext>
            </a:extLst>
          </p:cNvPr>
          <p:cNvSpPr/>
          <p:nvPr/>
        </p:nvSpPr>
        <p:spPr>
          <a:xfrm rot="13569345">
            <a:off x="4505397" y="2756612"/>
            <a:ext cx="736279" cy="27570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53797C7-E3D1-4680-A516-2524029A0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7626" y="3159899"/>
            <a:ext cx="1273296" cy="12306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583407-6F69-43E3-A969-ED1861D67BE5}"/>
              </a:ext>
            </a:extLst>
          </p:cNvPr>
          <p:cNvSpPr txBox="1"/>
          <p:nvPr/>
        </p:nvSpPr>
        <p:spPr>
          <a:xfrm>
            <a:off x="5305386" y="2799582"/>
            <a:ext cx="10132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8"/>
            <a:r>
              <a:rPr lang="en-US" sz="1400" dirty="0">
                <a:solidFill>
                  <a:srgbClr val="000000"/>
                </a:solidFill>
              </a:rPr>
              <a:t>HTML5 Web Panels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01B066-DDE3-45D5-9A4F-1BC4943FB3CB}"/>
              </a:ext>
            </a:extLst>
          </p:cNvPr>
          <p:cNvSpPr txBox="1"/>
          <p:nvPr/>
        </p:nvSpPr>
        <p:spPr>
          <a:xfrm>
            <a:off x="6355952" y="2502401"/>
            <a:ext cx="38874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8"/>
            <a:r>
              <a:rPr lang="en-US" sz="1400" dirty="0">
                <a:solidFill>
                  <a:srgbClr val="000000"/>
                </a:solidFill>
              </a:rPr>
              <a:t>OR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D9175A67-F835-4522-909C-E5EEF16464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89246" y="3316697"/>
            <a:ext cx="1886198" cy="99489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09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20" grpId="0" animBg="1"/>
      <p:bldP spid="22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42</a:t>
            </a:fld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2025DD-CEAB-47D4-AE7E-CC44C1878136}"/>
              </a:ext>
            </a:extLst>
          </p:cNvPr>
          <p:cNvGrpSpPr/>
          <p:nvPr/>
        </p:nvGrpSpPr>
        <p:grpSpPr>
          <a:xfrm>
            <a:off x="501679" y="1937918"/>
            <a:ext cx="2229292" cy="914188"/>
            <a:chOff x="657226" y="2228349"/>
            <a:chExt cx="2973078" cy="12192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A8B055-6C5D-454E-8737-62AF531D6B27}"/>
                </a:ext>
              </a:extLst>
            </p:cNvPr>
            <p:cNvSpPr/>
            <p:nvPr/>
          </p:nvSpPr>
          <p:spPr>
            <a:xfrm>
              <a:off x="657226" y="2228349"/>
              <a:ext cx="2973078" cy="1219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 dirty="0" err="1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6E182CB-5582-4063-B1A6-1A6265526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5000" y="2601776"/>
              <a:ext cx="2077529" cy="50919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3D4D376-694F-4E59-8561-4A4A65CEF481}"/>
              </a:ext>
            </a:extLst>
          </p:cNvPr>
          <p:cNvGrpSpPr/>
          <p:nvPr/>
        </p:nvGrpSpPr>
        <p:grpSpPr>
          <a:xfrm>
            <a:off x="516112" y="1401498"/>
            <a:ext cx="563201" cy="529201"/>
            <a:chOff x="657223" y="1522584"/>
            <a:chExt cx="751108" cy="70576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4C60A0-894A-45D8-AC17-9AEC0C4D7332}"/>
                </a:ext>
              </a:extLst>
            </p:cNvPr>
            <p:cNvSpPr/>
            <p:nvPr/>
          </p:nvSpPr>
          <p:spPr>
            <a:xfrm>
              <a:off x="657223" y="1522584"/>
              <a:ext cx="737199" cy="705765"/>
            </a:xfrm>
            <a:prstGeom prst="rect">
              <a:avLst/>
            </a:prstGeom>
            <a:solidFill>
              <a:srgbClr val="FF97CB"/>
            </a:solidFill>
            <a:ln>
              <a:noFill/>
            </a:ln>
          </p:spPr>
          <p:txBody>
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 dirty="0" err="1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3CCBEF9-1452-41C5-AE25-AC5EA822A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605" y="1550438"/>
              <a:ext cx="748726" cy="661744"/>
            </a:xfrm>
            <a:prstGeom prst="rect">
              <a:avLst/>
            </a:prstGeom>
          </p:spPr>
        </p:pic>
        <p:sp>
          <p:nvSpPr>
            <p:cNvPr id="24" name="Circle: Hollow 23">
              <a:extLst>
                <a:ext uri="{FF2B5EF4-FFF2-40B4-BE49-F238E27FC236}">
                  <a16:creationId xmlns:a16="http://schemas.microsoft.com/office/drawing/2014/main" id="{782EBC4B-4C3C-403B-A35E-176B97C056F3}"/>
                </a:ext>
              </a:extLst>
            </p:cNvPr>
            <p:cNvSpPr/>
            <p:nvPr/>
          </p:nvSpPr>
          <p:spPr>
            <a:xfrm>
              <a:off x="668637" y="1522584"/>
              <a:ext cx="714370" cy="705765"/>
            </a:xfrm>
            <a:prstGeom prst="donut">
              <a:avLst>
                <a:gd name="adj" fmla="val 4956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 dirty="0" err="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40591C3-58C7-4EFA-9450-AEF322CBE422}"/>
              </a:ext>
            </a:extLst>
          </p:cNvPr>
          <p:cNvGrpSpPr/>
          <p:nvPr/>
        </p:nvGrpSpPr>
        <p:grpSpPr>
          <a:xfrm>
            <a:off x="1450240" y="1401360"/>
            <a:ext cx="552771" cy="529201"/>
            <a:chOff x="2663790" y="1839383"/>
            <a:chExt cx="737199" cy="70576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0A8CBC9-C6DA-46B4-815B-219929FCF9D6}"/>
                </a:ext>
              </a:extLst>
            </p:cNvPr>
            <p:cNvSpPr/>
            <p:nvPr/>
          </p:nvSpPr>
          <p:spPr>
            <a:xfrm>
              <a:off x="2663790" y="1839383"/>
              <a:ext cx="737199" cy="70576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 dirty="0" err="1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B5613A1-6F16-460B-82D4-8258B8D5DBEB}"/>
                </a:ext>
              </a:extLst>
            </p:cNvPr>
            <p:cNvGrpSpPr/>
            <p:nvPr/>
          </p:nvGrpSpPr>
          <p:grpSpPr>
            <a:xfrm>
              <a:off x="2711165" y="1839384"/>
              <a:ext cx="642448" cy="705764"/>
              <a:chOff x="1413989" y="1888352"/>
              <a:chExt cx="642448" cy="705764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A3E6651-12BC-4EE3-80E6-A2C432502628}"/>
                  </a:ext>
                </a:extLst>
              </p:cNvPr>
              <p:cNvSpPr/>
              <p:nvPr/>
            </p:nvSpPr>
            <p:spPr>
              <a:xfrm>
                <a:off x="1478187" y="2019534"/>
                <a:ext cx="564168" cy="46841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800" dirty="0" err="1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BD10FFF-F0C9-467D-BBDD-5A247FF03E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534" t="1356" r="5646" b="2502"/>
              <a:stretch/>
            </p:blipFill>
            <p:spPr>
              <a:xfrm flipV="1">
                <a:off x="1413989" y="1888352"/>
                <a:ext cx="642448" cy="705764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EA33AB-6A91-4C0C-B5A0-79F996F1AF3D}"/>
              </a:ext>
            </a:extLst>
          </p:cNvPr>
          <p:cNvGrpSpPr/>
          <p:nvPr/>
        </p:nvGrpSpPr>
        <p:grpSpPr>
          <a:xfrm>
            <a:off x="2145436" y="1409307"/>
            <a:ext cx="552771" cy="529201"/>
            <a:chOff x="2893105" y="1890814"/>
            <a:chExt cx="737199" cy="70576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7CFF57F-29E7-4CA5-9E5D-F06FCF9FD780}"/>
                </a:ext>
              </a:extLst>
            </p:cNvPr>
            <p:cNvSpPr/>
            <p:nvPr/>
          </p:nvSpPr>
          <p:spPr>
            <a:xfrm>
              <a:off x="2893105" y="1890814"/>
              <a:ext cx="737199" cy="70576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txBody>
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 dirty="0" err="1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A3E80D1-ECD2-4B74-A8CA-989726FF7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3859" y="1901694"/>
              <a:ext cx="455689" cy="681666"/>
            </a:xfrm>
            <a:prstGeom prst="rect">
              <a:avLst/>
            </a:prstGeom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3602D296-9D54-495A-97AF-19B3DD8FA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8164" y="924707"/>
            <a:ext cx="834849" cy="1949425"/>
          </a:xfrm>
          <a:prstGeom prst="rect">
            <a:avLst/>
          </a:prstGeom>
        </p:spPr>
      </p:pic>
      <p:sp>
        <p:nvSpPr>
          <p:cNvPr id="45" name="Title 2">
            <a:extLst>
              <a:ext uri="{FF2B5EF4-FFF2-40B4-BE49-F238E27FC236}">
                <a16:creationId xmlns:a16="http://schemas.microsoft.com/office/drawing/2014/main" id="{AD2211B3-7C11-4239-A3FF-27647B7F699F}"/>
              </a:ext>
            </a:extLst>
          </p:cNvPr>
          <p:cNvSpPr txBox="1">
            <a:spLocks/>
          </p:cNvSpPr>
          <p:nvPr/>
        </p:nvSpPr>
        <p:spPr>
          <a:xfrm>
            <a:off x="431467" y="451644"/>
            <a:ext cx="8317082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70000" lnSpcReduction="2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dirty="0"/>
              <a:t>Phoenix Contact – Automation				Use Cases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5E59711-DAEB-47A8-8258-2C517622FC2B}"/>
              </a:ext>
            </a:extLst>
          </p:cNvPr>
          <p:cNvGrpSpPr/>
          <p:nvPr/>
        </p:nvGrpSpPr>
        <p:grpSpPr>
          <a:xfrm>
            <a:off x="494458" y="2859327"/>
            <a:ext cx="5235158" cy="914188"/>
            <a:chOff x="657224" y="3447549"/>
            <a:chExt cx="6981825" cy="121920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3584EFA-D9FF-46CA-806D-A8C96CD4D5F3}"/>
                </a:ext>
              </a:extLst>
            </p:cNvPr>
            <p:cNvGrpSpPr/>
            <p:nvPr/>
          </p:nvGrpSpPr>
          <p:grpSpPr>
            <a:xfrm>
              <a:off x="657224" y="3447549"/>
              <a:ext cx="6981825" cy="1219200"/>
              <a:chOff x="657224" y="3408070"/>
              <a:chExt cx="6981825" cy="121920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36FDD4A-6B4E-4992-AFFE-D4A6385B497B}"/>
                  </a:ext>
                </a:extLst>
              </p:cNvPr>
              <p:cNvSpPr/>
              <p:nvPr/>
            </p:nvSpPr>
            <p:spPr>
              <a:xfrm>
                <a:off x="657224" y="3408070"/>
                <a:ext cx="6981825" cy="12192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8"/>
                <a:endParaRPr lang="en-US" sz="1800" dirty="0" err="1">
                  <a:solidFill>
                    <a:srgbClr val="000000"/>
                  </a:solidFill>
                </a:endParaRPr>
              </a:p>
            </p:txBody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B72918E-EF28-40B4-83E2-C8F2B12449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531" b="3025"/>
              <a:stretch/>
            </p:blipFill>
            <p:spPr>
              <a:xfrm>
                <a:off x="1623740" y="3408070"/>
                <a:ext cx="1040050" cy="1182127"/>
              </a:xfrm>
              <a:prstGeom prst="rect">
                <a:avLst/>
              </a:prstGeom>
            </p:spPr>
          </p:pic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04D7BED-820B-419C-9588-E170E78C1B44}"/>
                </a:ext>
              </a:extLst>
            </p:cNvPr>
            <p:cNvSpPr/>
            <p:nvPr/>
          </p:nvSpPr>
          <p:spPr>
            <a:xfrm>
              <a:off x="3182528" y="3849400"/>
              <a:ext cx="3786528" cy="4925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378"/>
              <a:r>
                <a:rPr lang="en-US" sz="1800" b="1" dirty="0">
                  <a:solidFill>
                    <a:srgbClr val="FFFFFF"/>
                  </a:solidFill>
                </a:rPr>
                <a:t>Linux Operating System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60B9C14-CA2A-402D-83D2-7AD8CA50CCCE}"/>
              </a:ext>
            </a:extLst>
          </p:cNvPr>
          <p:cNvSpPr txBox="1"/>
          <p:nvPr/>
        </p:nvSpPr>
        <p:spPr>
          <a:xfrm>
            <a:off x="6149220" y="1268003"/>
            <a:ext cx="2086343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8"/>
            <a:r>
              <a:rPr lang="en-US" sz="1400" dirty="0">
                <a:solidFill>
                  <a:srgbClr val="000000"/>
                </a:solidFill>
              </a:rPr>
              <a:t>Use Cases ?</a:t>
            </a:r>
          </a:p>
          <a:p>
            <a:pPr defTabSz="914378"/>
            <a:endParaRPr lang="en-US" sz="1400" dirty="0">
              <a:solidFill>
                <a:srgbClr val="000000"/>
              </a:solidFill>
            </a:endParaRP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~60% Use Only PLC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~10% Use Only Linux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~30% Use PLC/Linux</a:t>
            </a:r>
          </a:p>
          <a:p>
            <a:pPr defTabSz="914378"/>
            <a:endParaRPr lang="en-US" sz="1400" dirty="0">
              <a:solidFill>
                <a:srgbClr val="000000"/>
              </a:solidFill>
            </a:endParaRPr>
          </a:p>
          <a:p>
            <a:pPr defTabSz="914378"/>
            <a:endParaRPr lang="en-US" sz="1400" dirty="0">
              <a:solidFill>
                <a:srgbClr val="000000"/>
              </a:solidFill>
            </a:endParaRP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The PLC/Linux Space</a:t>
            </a:r>
          </a:p>
          <a:p>
            <a:pPr defTabSz="914378"/>
            <a:r>
              <a:rPr lang="en-US" sz="1400" dirty="0">
                <a:solidFill>
                  <a:srgbClr val="000000"/>
                </a:solidFill>
              </a:rPr>
              <a:t>Is Quickly growing and will most likely be our Largest Segment in 2-3 Years.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171881D-E20D-461D-87CD-ADE72CF876CA}"/>
              </a:ext>
            </a:extLst>
          </p:cNvPr>
          <p:cNvGrpSpPr/>
          <p:nvPr/>
        </p:nvGrpSpPr>
        <p:grpSpPr>
          <a:xfrm>
            <a:off x="494458" y="3773515"/>
            <a:ext cx="5235158" cy="936255"/>
            <a:chOff x="657225" y="4666749"/>
            <a:chExt cx="6981825" cy="124862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B728DE5-EF38-41AC-AB5C-51446A2248CF}"/>
                </a:ext>
              </a:extLst>
            </p:cNvPr>
            <p:cNvGrpSpPr/>
            <p:nvPr/>
          </p:nvGrpSpPr>
          <p:grpSpPr>
            <a:xfrm>
              <a:off x="657225" y="4666749"/>
              <a:ext cx="6981825" cy="1248629"/>
              <a:chOff x="657225" y="4638675"/>
              <a:chExt cx="6981825" cy="124862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C6045DE-B6DE-4DB3-B606-2AF65C9A769F}"/>
                  </a:ext>
                </a:extLst>
              </p:cNvPr>
              <p:cNvSpPr/>
              <p:nvPr/>
            </p:nvSpPr>
            <p:spPr>
              <a:xfrm>
                <a:off x="657225" y="4638675"/>
                <a:ext cx="6981825" cy="1219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67484" tIns="67484" rIns="67484" bIns="6748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800" dirty="0" err="1"/>
              </a:p>
            </p:txBody>
          </p: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5BE87717-C866-41D7-9701-8BB9E08BF2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5261" b="25546"/>
              <a:stretch/>
            </p:blipFill>
            <p:spPr>
              <a:xfrm>
                <a:off x="1113903" y="4668104"/>
                <a:ext cx="2059724" cy="1219200"/>
              </a:xfrm>
              <a:prstGeom prst="rect">
                <a:avLst/>
              </a:prstGeom>
            </p:spPr>
          </p:pic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536B239-C056-4173-A5A3-1E9A166EDE7D}"/>
                </a:ext>
              </a:extLst>
            </p:cNvPr>
            <p:cNvSpPr/>
            <p:nvPr/>
          </p:nvSpPr>
          <p:spPr>
            <a:xfrm>
              <a:off x="3182529" y="5068599"/>
              <a:ext cx="4117892" cy="4309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500" b="1" dirty="0">
                  <a:solidFill>
                    <a:schemeClr val="bg1"/>
                  </a:solidFill>
                </a:rPr>
                <a:t>Axioline Industrial I/O Hardware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229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2">
            <a:extLst>
              <a:ext uri="{FF2B5EF4-FFF2-40B4-BE49-F238E27FC236}">
                <a16:creationId xmlns:a16="http://schemas.microsoft.com/office/drawing/2014/main" id="{A40A36D4-C1A2-43D4-A1FD-D148F854B9E5}"/>
              </a:ext>
            </a:extLst>
          </p:cNvPr>
          <p:cNvSpPr txBox="1">
            <a:spLocks/>
          </p:cNvSpPr>
          <p:nvPr/>
        </p:nvSpPr>
        <p:spPr>
          <a:xfrm>
            <a:off x="431467" y="451644"/>
            <a:ext cx="8317082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70000" lnSpcReduction="2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783" fontAlgn="auto"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Phoenix Contact – Automation –  	  Integration- Ignition/SCADA/Other</a:t>
            </a:r>
          </a:p>
        </p:txBody>
      </p:sp>
      <p:sp>
        <p:nvSpPr>
          <p:cNvPr id="35" name="AutoShape 2" descr="data:image/png;base64,iVBORw0KGgoAAAANSUhEUgAAAlgAAAFSCAYAAAAuFaEnAAAgAElEQVR4Aey9h1fU59r+m7/lt85Z7061JGrsCEjvvffOADP03nsHKTYEsYuKXbH33sAejb33mJiefM66n+8MoDH7l33Wzrt/5z2TtZ4MmslAHsj4Wdd13df9Af8H/TX0wdD/QV+N+Usx34D5Bsw38N9zA7//Dr///ju//vorv/zyCz///DM///wLP/30Mz/++BM//PAj3//wA2++/57v3rzh2+++49tvv+X16295/e13fPP6W15985qXr77hm9far+Xj5y9e8eTJUx4/fsKjR495+PARDx485P79B+rcvXefO3fvcfvOXW7fvsMtde5y9/4jvr5xi6+/vsn1619z7dp1vvrqOle/usaVq9e4fPmqOpcuX+XipSvI46Ur1xg6f4lzQxc4O3ies+fkXOD0mUFOnTqrzsmTZzhx4jTHT5zm2PGTHD16nMNHjnLkyDEOHz7KoUNHOHDwMAcOHGb//oPs23eAffsOsmfPfnbv2ceuXXvZuWsPO3buZmBgJ9u372Tb9h1s27aDLVu3s3nLNjZv3srGTVvYuHEzGzZuZv36jfT3b2DdOjnrWbO2nzVr1rFmTT99fetYvXotq1avYcWKVSxbvpKlS5ezZMkydXp7l7G4dymLFy9hUfdi7SzqYWFXN/MXdLGwaxHz5y9k7rwFzJ07Xz12ds6nvb2D9vZO5sxpHz4trXNoaZlDY2MzDY3N1NU3qlPf0Ex9vfy6mZ6+AVo7e6mpaaG6upmq6hYqq5qprGqiorKRyupmyivqKC2roUROaQ3FJTUUldbRNG8FxRXNFFe2kFdYQ2XDPEprOsgraaC4upOc/BqKqtrJyKkgq7iejNxyUrOKKSyrp6qhg5T0fJJTc0g2ZJOkz0SXkoEuOZ0EXSrxCSnExemIiU0kOjpBOzEJREbFExkZT1h4DOFRiYSHJxAWFktISCzh0clExOoJCo8nJDKJwLA4AsMS8AmKJiG9mCNX7pKUW4V/uA7fkHiCo/V4B0Th4ROKh08Ynn4R+IYb8I/OxNktEGe3YJxcg3B2CcA/IpXMsjac3UMJiDBga+eGnZMX1jbOOLgF4OgZzKxZdljMssXCwhYLKwc8QnTYuwfj5hvJ9Jn2WNj4YOkcxuQZzkye4cLkmW5Mn+3LpGlOeIUYiEmrYsJUFyZMdWLsBBu+mO7ONMdIJln7McU+lEk2wYyf7sGnkxwZM9WdTye78skkRz4cZ80/xlrxj7HWfPDf8/bx1z7LTzd/+mtPND/LfAPmGzDfwP+wG/gd+PXX3/jll1/fBqyffuLHH/8csL797o0CrBHIeq3A6vmLlzx7/nIEsB7/E8Aahqs73Lp1h9t373Hj5m0FWRpgfT0CWFe+4vKVUYB18TJXvrrO9a9vcW7wPOcGL3D23BBnzg5y5uwQ585f4sr1W5w8dVadE6fOcuz4KY6dOMXRYyc4cuSogqxDh49wUODq4CEOHDg0DFh79+5nj5w9+9i9Zz87d+9jx85dowBrpwZYCq62KcjauGkzGzduYcOGTQqw1vdvon/9ZgVZa9cKZGmnTyBrTT+rVvWxfMUqli9foQCrd8lStLNMwZWCrN6lLOrW4GrhwkUKsBYs6GLe/AUaWM2dT0fnXDo756lHE1y1trbROqcNeWxpbaOxqVkdDbCaaGxspampjYaGVprndFHfOJfamlbqalupqmqmpr6TqppWI2Q1UFZeR2l5LaXldRSX1lBUUk1xRSPVzQsVYBWVNVFQUkd2bhk5+dXk5FeRmV1OVk4VmVllZOVWkVVYR1pmMYb0QgrLG6iobSXJkKMAKyU1B31qDkkpGSQNA5aeWCNgCWTFxCQSHZOoACsmVkdklAZWYeHxhApghcYREp5ASIR2wqKS8A+JwT80gYCwROLTS+hYsYWk3Gp8QxMIik0jNr2M8KQ8EnNqCUnIxjdcT2hCHkmFrfhFZuLmHYmrTwwunhHYOPhjbeuFvaM3QVEGrO08SMyuxNEzhPnL+mmYv4wpU2ZhYeWIla07M61dmGFhx/SZdkyZNpuZ1h5Mm+nMVCtPptr4MXmmK1OtvflymgOTptgxdvwsPh03i4lTHPli0mzGT7Rhsm0oX8z05osZHsxwDGOSdQDjZ/rwyec2fDTOmo/G2/Dx57b846Mp/OOjqfzXp7P+zwKs/2Hvl+b/HPMNmG/AfAN/+QYEsH777Td++VUA6xelZP3088/8+NNP/GACrDff8/333ysl67UoWN9+N0rB0lSsF0q5esnz5y94+uw5T54++6cK1l1RsEyAdUsA6zY3b95+D2Bd4+rVa1wRwBpWsK5w8dJlLly6wvkLlxkcusC5c0NvAdYZUbKGLhoB6wwnTp7RAEsULAGso8c4cvS4Uq9MgCWPSsHaf5C3AGv3PqVgDewwAdYOtm3fydZtA2wxqlebNm9lkyhYm7ayYYOmYG3csoPNe4+wrn8Ta9du0ABrTT8CW6JirVxpAixNwRK4EhVrce8Sehb30tu7lO6exSxS6tUiFizsQoOshcwzqlcmsGrv6KStvYO2tg4NrOYIWM2huWUOTc0tNDW30dDYQn19kzrysUCWAFZ9XYtSr2pqmqmuaqaqqomWuUupqWtXClZ5RQOV1U2UVdQrBUsAq7i0luKyOgpL6ygsa6CgpJa8wmpy8yvJKagmO7+aLFGt1KlUsJWeWUpaRpF2BLQyCjGk52NIzyUlLRd9Wi66pDQSdQYSk1KJ1xmIjUtSCpY8JiTqlYoVFZVIZHQiEaJeRSYSphSseCKidASHJxIckUhwWBwBQZEEBEfhHxqPf0g8EXGpeAXGEBiVgl9oAr5hOsJ0uUSllhCdXol/VDo+YamEp5QRYagkPKWCsKQS/KKyCU0qISAmCwf3UGxs3bGyssfRPRA7F1+sbd1w8QohQl+ElY0rFtZOWFi7EKLLw941gClTLZk+fTbTZjgxbaYTUyzcmGLlwwwbH6ZYejJpij0TJsxiwkQrvphow8Sproz93IovZ7gzyyWSL6a6MtHCh88tfJloHcT4GZ58PGYmH42x4MNPZ/DhOCs+HGvNP8bM4r8+mm4GrL/87md+ovkGzDdgvoG/6QbEHvztNzm/KRVLAOvnX35hGLBGWYRiE75580aBlahXJotQFKyXr17z4uUrBVfPnj3n6dPn/1sFSwDrzp27Cqxu3Ra4usXNW3c0wBKL8OsbRotQAOsrBVgCWWIVXrp0hYsXL3Ph4mWGLlzSAGtYwRIVa4jTZ85xWj0OcuLkaXWOnzilWYRKwTpmtAiPcFBZhJqCtW+/2IMH2LffaBHu3seu3fuUhXjw8FG2D1uEGmCJPShgpcGV0SIUBWvDJjZs2saGbbtY17+Rtes2sGbN+mGLcNWqNaxYuVpZhMtXrGTJ0mUKqASyTIAlcNXdvZiurm4FVmINCmSJPfg+wBJ7UCBLKVfD6tUcmptbaW6bR2Nzm4KrpqZWGhtbNLhqENWqmdqaJupqjRZhVZOCLGUTVjYigFVV00J5ZaNmD5bWUFJeR1FZHUUVjZRUz6Gkup38kjoNsPLKycktJ0tOjqhXlWRklZORXU56Zglp6QUYUnPV0aflkKzPNNqEWeiS0hVgCUyJRagUrJhEYmN1Sr2Kik4gKiaJuIRUouMMhEclExahIzQ0FlGywiOTCInQERgcRWBQFIEhMQSZVK1IHb7BMcoa9A2KxScwGr+wJILisglLKiIwJhufkGS8glPwjcjELyqLCEMFPhHphCUX07JiB4kFzfhEpuPsHc7s2Q7MtnXGxsGTWdbOzLB0ZLZLAHbekcyY7UFcRgkegbFK1Zo+w5ZpFi5Ms/Zmykw3pli4M3mmC5Om2vPldEcmTLRmyjR7BVtTZ7rz+SR7JlkGMGmmO19McWTsJHsFWBOsgxk31YNPxtnw8bjZfPiZQNZMPh5vxz/GWPFfH5sB6296uzS/rPkGzDdgvoG/fgMaYP3GrwqwfjWqWD+PZLCMCpaoVyMZrO8wAZYGWd+pDJYCLLEHFWA9GwGs92SwJJclOSylYN26Pfx46849bt25z41bd7g2nMF6G7BExXoLsM5fZHDwgspgnTt3HlGuFGCdPsfZwYvq1xpgncEEWJLDEvVKMlhiER46NGIRaoC1X1OwxB7creWv9h84hADWjp172D6wS2Wwtkr+yqhcKcDaKBbhZmURajbhJvpVBmuDUq0UYK1dr/JXK1f1sWLlKg2wlr8DWIuXKIuwp6f3rfyVgJbA1VuANXc+Kn9lVLDEIhTAamvvVNag5K9EwRrOYTU0K7AS9aq+QRQtDbRqa5uoqW6iutoIV5K9qmqisrJJAVZ1w1wqalqVRVhSVkuRKFiVTRRXtaj8VXFVKwVljeTmC1yVkZNXQVZuBZk55WTlVSu4yi5rIj2rlNS0fA2uDNmkGC1CgawUQxa6ZE3BUvmr+GQFVjExCepRVKzoGLEG44mK1inQCo/UKaiKSs5BLEENsBIJDokmLCJeA63gGAJDYvEPjFSAFRSTSkCkHi//KLwCovENS1a5K7+INDz9E/AM1CnI8gxJwSMwCVf/ePyis0ivWkB19ybSqhbiHZbC7NmO2Lv44egVioW1MzNnuzLLwQ9r1xCs7LyY/OUMpk2fzfSplli5B2PtE8dUC0+m2wYx0z6YL6c5KsCaOMWWCRMsmTBxtrIHJYM1bqIAli+fT3Fm/BQXJtuEqMexkxz4bKIDH4+x4GMFWbZ8NNaKDz+bxT8+mm4GrL/+9md+pvkGzDdgvoG/7wbeVrB+5bfff9cULFPI3WQRGtWr74whd1GtBLK+/e57lcOSYLsp3P5MLMKnz962CB+9HXKX8PuwRXjrtlKxJPB+98Fjbt0VwLrNtWvGkPu16+9YhFdGAOvCJYaGLjAoGaxhi9CkYA1y6rSWv5IclliEJsDSMljHOCyAdUjLYCl78IAp4H7ACFgSct+rgu6Sv1I5rF172b5jtwKsLVu1cLtJwdIgSzJYEnTfxvqNW+nv36QpWJK/WtOvbMLVq9ew0qReLV/JsuUrVPZK7MGlomQZs1g9i5fQtaib7u4eFi1azAKVwVrI/AUjCpYWcl9IR8dcpV7NadMAS0BLLEL5tShYjU0CUhJ0b6GpaQ4NDUYFq74FgSsNsBq1kLsE3CsbhkPuFZVN1DYvpLyqRdmEZRV1KoMlClZJVYtSsIoqW8gXwCqoIie3hOz8CrILasjOr1H5K1GvMnNryMyvJy2j2KhgSe4qV4FVcnI6KYZMUvSZJKVoKlZcfNIwYKmgu4BWXDJxunQVcg8PjyUyMpGICB0KsES9Ck0gODSO4OBogkKiCQiKwl8+Do1VdqFvUDQhcRkEx2XgF6rDLywZ78A4vIIS8ApKUoDl5huLV5AOV68IXDzDCNUVkpDXhG90JrrCZlLKO3D2jsB6tiO2Tj44+kbjEZpCTE4dKWXt+MRkMd3ClpkzbZgxczbTp1liMVvsvnAsnMKYYunN5FneKuQ+caojX0535osJlkyabMdUaz8+n+zIFGs/pjtGMH6qO59P91C/N2bcTD4bZ6nB1RgLPvrMgo/G2fDRGCs+/GQG//hwKv/14RSzRfj3vWWaX9l8A+YbMN/AX7uBYQXLOEWoTRLKNKFksX5VVuH332tThG/efM93AlUqgyWA9T2vjUF3DbA0m1AB1j/JYN27f1/B1buAdVMyWLfvKotQ7MG3pgiNFqGWwRLAuqxZhO8FLC3krqYIz5zj1OlznDylZbDUFOGxE8aQu0nBOspBUbAk4C6ANZy/2mcMuBtVrJ272CEZrB2731awTBahKFlqknArGyTovnEr6zdspr9/owq5a1OEMknYz1uAtWIly5atYOmy5ZpN+I5FuGhRt4IsASzJX0nAfTRgSQarUwXd5w0DlknFUhkssQdbxBIU5apZwVVTS6cCLJkiFNCSRwVYNU1UVzVQVamdSqOKJYAldmFZRROlAlUSci+upLCkmpLqFsrqOiiubqWwopmiqlZyC6tV2F3lsETFyi4jI6uUzGwJujeRnl1Jalohqam56A1ZSMA9RaYIk9NJSklTU4Qqg5WQPBxylynC2NhE4nQZZJU1ExOXTFh4LOHh8UTGGEjOKCc0NJ7Q0ARCZDowJJbAoGhlEQYEx+IXEIl/SBxBUXoCogz4hqUQEpdNYFQG3kFJ+Ibo8Qkx4B2kw8svBs+ABDz843DzjSbCUEa4oQzP0BR8otJx8AxTYGVj74G9Zyi+sdkE6ooINZShK5lDqKGcmbMcmDnLnpkzbZk61ZJp0+yZ5RjGLKdwptkEMNXan8kzPZk2y4PJszyZNFVTs76c7srYiY64hmair+rmcws/ZReOmzCbMZ9b8emYmXwyzpqPx8zio09m8PF4ez4aO5sPP7HgH59Y8F8fTjMD1l97+zM/y3wD5hsw38DfdwPvApbUNAhkSQbLlMsaAaw3GmAZ81emKUJTTcOwRagULGPI/cnTt2sajFUNd+/d4+5draJBbMLbd+6NymDdeaemYcQiHA65mzJY7wKWTBCeOacmCYcBa3iK8BzHT2qThEePGS3Co6aaBoGsIwqyJH+lBdxHAGvXrj3slIqGHTsZGNj1FmBJyF3ASlmFw1UNI0F3Aay1UtGgznptenB1H5pFuJrlRgVLlKslRuVKMlgqf6UsQlGveuiSo2oaFmo5rAULmTt3gcpoSRjeFHIXxWqOWIRtnbTOaVdwNaxgNTarYHtL+yKamjupq2tC8lgCWDWiYtXJBGED1dWNVFc1KhWrtraV8opGBLLKq1opq2ykVCzC4iryiyoorZlDbVsPVS1dlDfOp6xhPgXlzUrBysouJTOnjMysUjIyS8jIkixWJRm5Ncoy1BtySNFnoU8vVIAlNqHUNOQWlFJeWUdMnM4IWFpFg+SyYhP0RKlpwgREwZITm5iFIbeWsPBEQsN0SsUKElswKIawmDRCRbESsArXERiZQnBMGuG6AiJSSknObyY+sxb/6FwCovPw9I/HwycKd/94AmNzCYjNwSMkGWffGDxD9bgFxGHj4IWtgw92LsF4hOnxCNVj7xGOpYMv0y1dsPOMxNreSylYFlYu2LgEM2u2N9NmujPNypsZtoFMtwthmk0QU618mTTdiUlTHJgw2ZGJMzyYNMuHybODmOoQyRSbYDVdOP4LKz4bO1MDrDGz+PizmXw8xoqPx9ny0aeWfPjxLD6d6MZHY23NgPX3vWWaX9l8A+YbMN/AX7uB9wGWqFcCWD+pmoaf3urBUgrWd9/9sQfr5Sst5K4qGowW4ZNnPBbAevxE68F6+JD7Dx5w756mYEnAXcHV7TvcUYB1eyTkfuMW169rIXexCqUL64qxouHyZem/Mk4Rvg+wzg6qLqwzZ89rXVgmBUtswtODHD8zyNGjUtNgVLAOSQbrqAqxKwVLAGufsZ5h916VwRoGrAEBLK0Ha2DnXrYN7GLzFk25GgGsrWzcqKlY69eLPajlr1TIXU0PSv9Vn6pokAyWAqxlK4bVKxNkyRSh1DPIkSyWBNyVgrWwS6lYppC79GfJ66gJwvYOZQlKNcMcmSZsbVNThAqwGo3qVfNcmlvn0dwy11jVMIe6umZqagSs6jUFq6pRhdxra1sQFauiooHy8noFViWldaoDq7iklgqZMqzvpF4mDtt6qJ+7nOq2Xgor55CdV05WdjFZ2SUIaGVklSBThOmZFaRnVZGaWYbBkEtKSiYGQ7aqaJAJwqTkNNIyc8nKLiBegEpNESYQHZOgpgkjo+KIiIghIjIWCbyHh8epgHtIsITckwiLSCEkLIng4DiCwnSExmYSGpdFcKR0Y+nUNGFwTCYxqWVEJJdQ0rqChf0HCIwrIjA2H8+ARHxDDfiGp+ITmoJ3mEBVAk5e4Th5ReLsHY2zTzTe4WkE6YrIrl+Mb0w2du5hWM12xdLaCY+wVKxsfZhp4cCkLy1JL22lYs4yJk51ZpqVD9OtfZVNOFVsQgtPLIMSmDTDhS8k2G7hzVTbECZY+DDBwhcLpyjGjrdizHgrPhszk0/HWvHpOBs+GWPNJ2Nt+XiMLR9/ZsvHY0XJcuDDz+zMgPXX3v7MzzLfgPkGzDfw993A24Cl1TSIivWTKYM1eopQLMI33/OtVDS8WzSqAOslL94CrKcaYL0Tcn8fYA3XNdy5pwLuUjYqgPXVV9eMmaw7CFiZjmYRXuLCu4Clclha2agCrLNDmkVozF8pi/DkmT8ClnRhGW3CYQVLsle796DgatdudkoHllKwdioFS6YJt24dUP1XmzZvGRV236YB1gbpwJKy0Y3GKcKNxglCrWBUOrBkitCkYMkUoals1FQyqoXcNeVK4EodNUnYrXqwVNmoFI2KRfhOBkuC7qaaBgm4NzfPobGplabmdpoaW2lu7tCmCJU92EhtbSO1dRJwr1cqlqZkSci9kfJy6cESwKqjpKSG4uJqCouqWLB8I1VN8ymvn0dX33baFvdT07aEktq5ZOdXkpVTSmZWEZlZJWRklJCeUUxGpihYtaRlV2Mw5KHXZyvIEtBKEsBKMqg6hoTEFPWoZa8k1B6HZLIEsAS2BLAiIjQFS4OsBAVYoaGJhIQkEiyPUQaCo9IJjs0iLD6b4Og0AiJS8A9LITA8hcDIDAKjcwlLLMErQKfyV96hqfhHZeEbkY67fwyuXmE4eYbh6BasVC1nn1i8QlNJLO0kuWmpCr87+8ZiaeeNpQIsZ1wCdFg7BCjAmjHDhtn2fti5RjFNAu5SGGrhzZRZXkye4caX092YauvPpGnOSsGabBXALJcYPp/iwudT3Bg/yYlxX9gyZvxsPhs7i0/HWPLpWBsNrgSsxtjxyThHPh7ryEef2fPhZ/ZmwPr73jLNr2y+AfMNmG/gr93A24ClZa+UgmVUr0Y3uY9ksN4BLAm4C2C90Dqw1BShKYP1rkV4X1OwBLJMCpb0X2nnznAGS2tyv8FX165zTYGWpmCJciVw9WeAJYWj0uJ+dvCCsaphiFNnhrSi0ROnOC5Fo0dPaIA1aorQZA9KDksBlihYeyV7pQGWBN21/JVJwdqBTBCqkLspg7VpK1u37WTT5u3DZaMCVxpgbXqrpuGtDJZYhKJgScBdcljSg7V4iVKteqSmoWexymBpCpZW0bBgwSLmSZO7miCUDJZWMiodWKaQu9iDAlgCV9ppo0kgS3VfScBdwu5tKpNVW6fBlahYCrAq66moqDOeegVYAlmlpbUKsEqlJLSqicLiGmR6sLCyhbU7DrFw9XZK6uYqBSunsEYBVpZkr8QezCgeVrAycmpJy6rCkJqPXp+jIEtC7gJYyRJwN1Y0JCZqGSwBqujoeKKi4ogU5SpK2twTCI+QkLuUjYqKJRBmIDRUR0iIjtDwFILDUwiJyVInLLFAZa6CotIJCDcQEGbAL1CHb1AKnr4JePnG4yPTg4EJaqLQwz8WF49QnD3CcHINwM03Bo+QdNwCDfhE5RCUWIJ3RAazHf3UsfMIx9oxgFnWnvjFFWLvFsHMmU5YWHoyw9KbqdOdmWHlzbRZXkwVlcran+l2wUyxDuDLGZ7ao6Uvkyz9mTDNk8mzg/limhfjJzoxdrwN4yc4qI/HfO7IZ+PsFGCNnejOZ5+78tkETz793I2Pxjjw4admwPpr737mZ5lvwHwD5hv4G2/gj4Alq3JGKVijahr+FLBkVc6/CFimDqy3axpMgKWtyhmpaTCuyrlylStXv+L6jVvvhNzPa1OECq6GVC3D2aFLRsCSSUIJuZ/VVuUIYEnI3QhXsi5Hrco5cly1uWshd60HSwOsvcMKlmpx3yHqlazIGWDrtu0aZBmLRsUi3LZjD5u3bB8uGh0GrHViE2pFo31r1rG6by1aD5ZW02AKuUuWSvJXixf3KsASuBIVy9SDZQq4q6oGY9hdKxqdpzJYak2OmiLUJgmlwV0dqWpQ3VcSdpdyUWPhaJ1WOlpX10hNbQPVNfVUVddTWVlHZWU9lRX12iRhRQNlZXUaYJXWUVLWYFyVU0tReSMFxTXkC2xVt5Ff1kBucZ0xg1Wi1CuBrKysMtIz5ZSTllGmjsGQT0pKFikp2SQnZyCQlaiT/qtkEhKSiU9MRpSsuHipZhDlKl49ijUYERmvTmSEAFY8YWFSOCp9WImEhOoIjUgjKCSZkKh0dQLC9PiHJOEfZiAgIgP/EAGsJPxCUxVk+Yam4+WfgLefBNs1uHJxCcDZJRBHJ188fGPxDErD1S9ZPXqEZGLjFIK1nSe2zoE4ByTh5BOHlZ0/tu6x2HokYDnbHwtLL2bMdGf6DDcs7IKZbu3PNMlX2YQwwymSWW6xTLMPV7+e7hDOZLswptpHMNkmnC+meTNhijvjJ4iK5cS4CW6MneDOmM9d+XScE1Ps4hj3pS+ffe7BJ2Nd+XiME59NDTIrWH/je6b5pc03YL4B8w38pRv4c8CSNTmjmtxVD5ZpilBa3GUf4Wu++eY1r96nYElNw7u7CB8+4v6Dh9y7/0B1YMkuQlU0eltTsNQUoSoaFcDSpggleyU2oRzJYAlgaUWjMkX4fotQOrDULkJVMioW4eAIYKldhKeGAUvtIlRdWJLBGrUmZ1jB0gBLlCwJuatdhDt2vQewtFU5mzaZ7EHjLsJhi9CkYMkewrVa0L1v7XAHlgKspcuH6xl6lyxTTe7KIjSG20dPEMo+QqVgzVugJggVZHXMpXNBt+q/0opG21UGq7W1nZYWUapkNY6AVpuCLNWDVd+EwJWE3aur69QRBUvBVVW96sSqb2ynsXnuiEUogFVSi2SwysobKC6rV43u+YUV5OaXkVdYRU5BBdm5pWqSUMGVVDRI0WiWwFUpaenFpKZJVUMRAll6AS2lZGWikwb3hGSSkrVdhIlJ6SQkGpQ9GBufQmRkHFFqF6FAljS5JxMekUJ4lF49inIVGmEgPDqDILECQ5KUHSiAFRiWQmhcHsExuQQIYAWl4OOnw9svCd/gVLwDU/DwjjpQmZcAACAASURBVMPVMxxXjxBcZAehawhObmG4uofj4BSCk3ssDs4ROLrFYe8aiZ1bBLYe0biFpOPkE4+1XRBWdqHYuidgZRvIzJkuWNkEYG0foizCGTbBTLOVE8YUuzDco3KZ7a1j7YYB9f/U119/zbMXz/nm9TdILYr89f2b7/l8sifjJ3kwbqIH4770ZuxELz77wpPPvvDis/HufDrOnc+mBDLOOs4MWH/p3c/8JPMNmG/AfAN/4w38EbC0hc8q4G7aRfj9D8aVOT8aaxrEInz91wFLdhGO6sF6F7BMKpYA1o2bt7QMlnHZs1iEAldak7vsIRxtEV4eyWAZV+WoLqyzWg+WZLDOnLswYhFKDuv4aY4dk2XPsirnOEeOnuDwkRMcOnxM20c4ahfhsIK1W4Msk4I1IArW9h1KwRKLUK3K2SKPUjq6nU2mVTlqH6FxF2H/Zk3BUoue144Ujao9hFoPlqmmYYmAlnFVjihYpglC1eIuqpUUjRoftWXPC1TRaEeHqFjzVLjdtI9wzhwJugtgSRdWG83KEpT9gy00NkkmS/qwZIKwgZqaeqprGqmqblAKloCW2ITNrfOZv3CZyl9pFmEtpWWSx6qnsLCSouJqtTansLiavPwycvOkZFSOhNy1gLusyxHAysypIiOzjLS0YtLSSzCkCmQVo9fnkZqaR5IuDZ0ulcREg7YuJ1GPLiWTZH2GAqy4BL3W5h6TTGR0EhHRKURES5u7gbBIPWEResJjMomMzyM4PJWwqDQCQ3QEBCUQHJlKUEQ6wVHZBITq8Q3U4eMXj19gCv6hmfiFpBIYmUtARCbunqF4eIXj7hmJs2sYrh5xODpH4ugcgZuPHkfnaBycorFzjMbVL5WyznV4RxQw2z6C2Y5R2LgmYO0Yia1zNJY2AVjZBTPbOZqZNkHYeCczwy6UGY6RTHeIZIZzNLM8kjh8/ByF5Y18Pt2b5LQCSsprmGHlz8DAbvUOMMkqnM+n+DF+si/jpwUxbnIAYyf6MOYLH8Z9Gch4i1jGWyUwzjrRDFh/43um+aXNN2C+AfMN/KUb+CNgvd8i/EGpWT9p5aJG9UpTsL4xKlhawF32EA43ub9vF+F7Faw7qFU5Alg3bhp3Ed40ThHKBOFowDJBlnFVjoTcz18wrsqR/JUGV2dVo/sFTssk4bkLnDw9aLQITyrAkqXPAlfDCpaxbPTAAeMuwn0HVAZrBLL2qEXPO0whdwEsYwZLAEvgaosE3iV/tUk6sDarVTnrlYIlkLVFBd1l2bOyCFdrFqGUjWrLnkc1uYtNKBkssQkX92qrchZ1qylCtSZHWYPShaWpWPPmaXUNCrDUqpxONMDqQAOsDlpbOmhu1iBLW/CslY7KXkJRrwSwauXUNQ8DVmVlrVHJ0lblqB4slcGqpUxUq+Iaioqq1RHLUELvuXmlGmBJ0ajAVVax6sCSpc9S0yBThDm5VaSnl5KeIYBViMFQSHJyLsnJ2SQnZSrA0iVlkJCYSmxcInHGqgbJYMXGak3uUdFJRMcKbKUQHq4jPEKmB3WERUiTewqhkakEh+sJEvUqOIHAkEQCghMJDDMQGJqCX0ACvkHJ+Prr8AuW+oYsvP0S8QlIJjg2D1c3Ua9CcHEJwdk5BCeXCJxdY3F0ilBw5eQcg4NzNLPtIohMquLEzRcUt6zG0j4GO89kbF0Tme0QjuXsQGZZ+zPT0o+ZVgFY2Edg4RzLTOdYZjhFM90ugukOUVi6J3LwyGkyC+qZ7hRH57weNm3ZjoVNKFMsA3n5zTdMmh3NhFkRfDEjlC9mhDF+ShDjJvgx7stgxs9KYLp3ATaRtUx0yTQD1l969zM/yXwD5hsw38DfeAP/FLCMy54l6P5GykbVFKHsINTswRHAesXLl38ELNlH+PjJk5EerIdam/u7CpYp5C67CBVg3TBZhG/vIrx8RVuRo1blXL5q3EVobHIXBcuYwVIh9yFtRY5SsM6e1wBLKVgaYJ06e34EsA4b29ylqkEBljGDtWcfe/buZ5fYg7vEHjQWjaqahh1qJ+EWgSyVwTIpWGIRak3usotQahpUDmv9Ztb2bzIue9YWPa9SkDUySSgThKYGd8liaYC1BJko1HJYPcaaBq1sVCzC+fO7mDevS/VhyRRhe/tc1X8lYGU6ra2iYglgiU0o9qCWxxLLUOxBFXCvbTTmr8Qm1OoaKqRstFrqGhqQjyukC6tCmygsLq6lpLSBoqIaCgurKCysJj+/nMLCCvLzy8jJKSJbKhqySsjMLFYh92xlExrVK7EHDQUY9PnqMSUlT8FWclI2SUlZJCamqRMfn6KgSvqvZAF0tOq/SkKWPUdHSy5L4EpW5ugJD5fsleSyUpSSJQF3UbWCguMIDIonICgO/wBZlyNQlYyfAFaADr8gvQIrL+8YPL2i8fSKwNU1GBcXOQJaYbi6ReHinqiOk7OoWQJYMdi7xBOqq2b+ukOkVXQz2ykBO1cdsx1jsLYJxdI6mFlybIKZZR+BpXM8Fk6xWLjpsHRLYIZjLDOcE5jhHMfBw6fIKWrAwjmOVX1r2bRpgLjkMiZZRnDj69tMso5l0ux4vrTRMckqni9mRPLFzBi+sE3iS9d0pvgWMCuyBuvERjNg/Y3vmeaXNt+A+QbMN/CXbuCPgGWyCH9WGSyVw1KAJYueTRmsdwHrPVOE72awHj3mwZ9lsIxThCbAkvyVgJY8XnuPRTjcgyXLnpWCdfEtBUsmCLUMlmYRioo1vItQhdyNFuGRY8omPDwasA5qCpb0YJm6sHbJLsKdWk2DmiQc2MH27TvZsXv/OyF3WfosHVijFSxRr6QLSzJYG1mjgu4b6FN9WP2s7lvHqr71SsUSwFI1DUuXG5c9S9mototwVV8/S5auGG5yl7C7nIULuxGbUDW5d8xTwLVzYLeahJSJyJUr+6isrKG1tZOe7qVs37pT2YUNDdqy52HAqpMlzuUsX76CI8eOsn/ffpYuXUFZWQVlZTVUlNepkLsoV6XSgyWBduMR9UqUrPz8CvLyK1TDu1iF+QXlZOcYVSxRrnLK1CSh2IPp6cWki02YWoQ+RYLuYhEWkpCQTmNDO6tXS9v9OpYt6WPZ0j4ERuXXzY1tCq5iYpKIjNQREZFITKxkr2Ths2SxZFVOPCGhiQSH6aipaVEAKCqWn18EAcFJBIalKwXLXylYcfj4JeDtG4enAJZnFN7eUbi7h+HuLqAVjotLGK6ukbh7JpCQUklpaSsOjhE4uSXi5J6MnWMcdp4GnAKysHdPxt5TrxQsa9twrGaHYmkbgaVtOLPso5jlEIulqw4LtyQsPZLVo4WLjpmuSRw8coaCslamOSVT19DJ0qUrmWwRSlBUpir/neygZ4pTGpPt9Eyy0jHZOZPpgaVMCyjGIrwKi8g6pviXY6VrMQPWX3r3Mz/JfAPmGzDfwN94A38ELJNFqIXcTYD19rLndwFLFCypaXjBWxahKeQuRaOjAOu+saph9CShKYelwMoIV9qqnHctQmMX1hWjgmXqwRpWsEw1DaJgaRbhqTPGkLvqwjozksEaBqyjqmhUdhGqdTmyKkcAS2oa9hinCEcBlkwRqrN9h6pp0BQsrWzUtPBZ20W4RdtFuGEL65SCtZk16zaxZt1G+tas1+Bqlewk7FNdWEtV2aixpsFkE/bINOESepcsp6dnqWpz1+BqEfMXyBEFawFzO2Xh8wKWLVupflquX7vGmdNnePL0CdeuX1OTgVu2DKh/1t4+T2WwJIclgFXf0KxW77x4+ZJnT58yODTEpStXefrsGffu3yMxMYXy8lrKy6W2oQEpGlUh96JqlcEqrWihuKSe/LxyCou0HFZOTjGmk5lZpNU0pBsfVQarhLS0ElIlg2UoJCVZA6zIyBQ6OjsZGhxSX798wb/+8iunT51maGgIUfaionRERYmKlUxEZJJmEYpqFS5ThImqriFYVuIEx3L1yiW279qnVub4+UfhHxiPf2ACfv7x+AbE4+Mbg39gogZYXjEKrDw9I3B3D8XNLRw3twicJNjuFI6zSzSdnct59foVto4RuHgZcHRPxtElAQc3Hc4BOTj5ZuLok4mtcyLWthHMdojDxi0ZS5sIZtmEY2kfjbW7Hiu3ZGa56ZkpcOWsY4ZLMgePnCUtr5bpTilEJhbR07uMorIWHj16pL5v092zmeKUwWTbVGb4FGId34itvh2blHYsohuwS5qDV3EPVkntZsBSN2b+m/kGzDdgvoH/4A38OWBpCtYPwzUNYhHKqpzvtF2EKuT+rXGKUAMsgaz/HWA9MK7KGe7BGtXmLlahCrmb1Kvrsuz5/YB16ZK28PnCxcsMnTcpWFr/lShY585fQqoaTqui0UFOnj7HiVNnOX5CAEumCI35q8PGmobDRzl48MjILsJ3pghNFuFw0agx5K5yWKNqGiR/JQrWRgm6bzIue964lXUbtrK2f7NmEa7dQF+fKDSmqgYthyVwJB1YyibsXao+Fmuwu1s7i7qXsLCrW6lWolxJF5aqbZi/iHkLupVNuGz5KvXTNG9+F42NLdTU1qkWfal96Fu9Fvl+t7XPVcF2U/6qob5Z/Ttbt2wnP7/IWDRaT0lJJfKctLRsKirrFGBpVQ3yz6QPq5ZiYwarsKiGgvwKpRaJkiXLnrOyisjLK0cDrCKlXslEofRhSfdVVHTKSMg9pYAkXS41bSvJKxWVSqzBNE7JmqOTZxRUSR2DLHaOjk4eASyVuRLlShSsJGNNQzwhRsAaHDyn7j0wOFZVN/j6x+LnH4evAJZfHN6+8ut4PL2jjPZgNG4eUbi6RyrAUhkspxBcXSJxcomhdU4vN2/fws4hChfvNBzdknBxT8bZw4BzQC5O/jk4eKZj66zDRuDKWYetmx4r22gs7aKxdkvByt2AjXc6lp7pWLrpsfTMwMItjdPnrrJm/S5SctuZM08D5dFvDdNds5nhno9laLUCK1tDJ3bp83DI7cIueyEhzWtJ7h1gVvwcM2CNvjjzx+YbMN+A+Qb+EzfwR8AaZREaM1jf//ADomD9EbCkpkFC7v8EsETFevKUh4+e8ODhY+4/ePROTcO94XU5w1OEKoOlhdxNKpaqZxhelSNBdy2PJRbh+QuXGDx/kXMCVmIPyhm6xLnzV7QpwtPntElCWZOjAMtkEZpW5cgeQg2wTEWjw23ue6Vw9MCwRTiwfcfwqhzVhTWcwTLuIty0hU2bt7Fx84C27HnjFvoFsNaP1DSsWaNlsASw5JiC7lqLuyhYMkUoQXfJXi0xAtYSBLC6uqTVfYmCLAEsyWDNF7iav0hNEi43ApZMIopS1dQ4hyuXLqmc2KpVa/ntt99pbxsBLKlmOH78uFqsXVRUrlblaDUN0oMlp5aKilqaW9qorKpVqplkyyoqBbLqVAYrJ7dMZYZOnjnDou7FZKTnU1paw5YtO8jMKsRUNLp2zWbq6ttU39XQ0CCHjxxj27bd6A2iXhWRll5KUfVCCivnk5RUiE6Xp608OjNEfFwacXGpxMTo1dez/8AhNmzaSkxcqrGeIVnBlwwX7Nt/gPLKWoJCYjl39gybtwzQMb+Lgd17SdFnExiUiK9fDLIGKC4xld4lK2hu6cTJyR9Pz0jcPSLQJeWowYV9+w5SXtaAnV0oLq7xtLUv59adWyp75eyeQkBIBqv7tnLo8GkWLFqNrVsCDp5p2LvqcXHXkVfYQH5xE1m51YREZdKyoB/vkGxme2dj5Z1FXdtKkvPbsfTOo7all0uXb3Du3CXODV7hzNnLnD4nP9vX2LP/OBYBFdjEteCQNg/7tLk45nThlNeDU34vzoVLsUtfhENOL74N/WbA+k+8mZo/p/kGzDdgvoHRN/B+wNJ2Ef44CrDeqB6s0QqWqQfLNEX4Jxah2kX4lKfPXiqb0NSDde/+Q+4/fMzd+w+5ffsut27fQfVg3dRULNWD9WcZLCNoXZQM1sXLnD9/UalYEnLXAOuiAixNwTqvFY1KF5YCrFE1DUe0Rc+yn/DM0CVlD5oswmHA2iNt7ntVyH3Xrr3sO3j0LcAarmnYvI3Nm7UM1qYtA0bA2sL6DZu1JndVNLreGHLvH2UR9imLcMWKPpV5ErhSgCVKlhGyuo2QtWiRVDb0KriSj02AZZoinDt3IcuNFuHe/fvp37ie06dPK9WqsaGV9es3DwOWKFNyCvJLeP3NN6xdt44aCbpXy5oc7WhThFqb+949e9W/u3plH1LO+uz5MxVmLyis4tDhozy4/5BFXYt58PCB6vaS7NW9u3eVIpioy2RN3zr1Y5eVWciiRcvUa926eYdr126Qos8lRV+AIbUEvb4YfWoFSclFCrDOSafZ2fPEx0u7e5bamfjdm+/oWdSrvi/nz19Q63EiInVqmOLwkSMK9vbv24enZyjHj59ALOnK6nr61m1Q1SLh0ekEBMSqr+fo8eMsXbaSF89fsGzFKtzcwigqqkR+3vv61rN48XJef/sdvb2rcHZNoLl1CTdv3cLVI5Ww6GIeP37Mjp176Ojs5tr164gdbe2iIyGlGumz2r5jL99++5oTJ08SHlfIxYtX2bptD7a+BQTFFKuvISG1AZuAMqy8C7D0LmSWewHTHbJxSWzAr3ghM9xycU5qxTljAY5ZC7E3zMM2ZT62+vk45fbiVr4Kp4JluBatIKh5E6Fzd5gBa/SbnPlj8w2Yb8B8A/+JG/hTwDLtIjRahH8OWO8vGpWqhieqpkFb9vzosahYJgXrIU+fv+Lpi2+49+Axt+/cU4B165ZA1h1uDE8Rfq1W5Wg1DddUyagoV2qaUC17vqJC7qJgiU14bugCg+cvcW7ootEi1HJYKoMlNQ2nzqF2EUoP1rGTxoD7UVXjMHT5OqKKaIClrcuRioY9JsDauVspWScGrzCwYzfblUU4YAy5b1cqiapp2DKgVuWIumKqauhfv9kYct+AqFdKwVozYhFKBmvFitWoDJYCLLEJRwBLU7EErmRljrS6i4rV8zZgGasali9frX6MZKrz0cPHnDp5irnzFtLaOk8F8zUFq1PBVVNzG4VFJXz35g1r1qyhtraJarUqp44qUa+qGtQRterg/kOcOnOa8ooGRLF6+uwpy5atprCgnJ9/+pm09GylIFVUVPPDjz+gN2RhMOQo8JJ7Ffu4tETqGYrJzCrl/v37FBeVD08R6iWHlVKIXl9CckoRSUkFJCbmcfbMEOcGLxIfl0FsjIErl6+qCgsnJy9s7V1VAWdxSQ3Ll63ixtdfExAYS3BwAm7eUfiFGjg/NMS6/i1qF6FPSLKadi2vbsPbN5Jff/uNjMwCvH2iKC6t5MnjJ3h4hHLrxk3aOrrw8tXj5haLLjGf3/kdP78Uqmu6lEXo4pXBzl2HOHL0JM5eGTi7Z2Dnmsirly/JLmhh46adbNyyB3uXVHRJBZw6eRZ733xik8sV8Nr6pLN54BAHjxzH0iMHu6BK7AMrsfYrxz6sEefYDhzjmnFPa2eaQzZJ8/oJqFmFfeoCdRwyurHL7MarZi36vmOkrT5KSNt2Yrr2Edy5gw9uWNz4T7yfmD+n+QbMN2C+AfMNGG/g/YD1x1U5fwSsf140+kyWPr94qSDr0R8swoc8ef6Sb777nnsPHnH77n0jZN01AtZNrhub3EemCKXJ/St1tJqGK1y8dFVTsC5IDkvASgOswfOXOXf+MmeNR/VgnTJmsEZPERrLRg8Z6xkkgzW6B2uv2IMCWHv2aetypMl9x24GBnYpwNIswgFUVcO2nWzZvpvN23Ypi3CDmiQ0KlgScF+3UZsilElCZREaJwhNIfcVq0YpWMu0LJaqZzBZhL0aYHV1Gx97WNDVo9U0DFc1dLF8ZZ/6zi5bvpKOjgV0dCxkzhwBrLnq61aA1T5f5bOktkFsPzWVeeWKAizZRWhSsSqrGpEjFQ0H9x3iwKHDlCnAKuHrGzdYtqyP3NwCvn/zhk2SQ9u6nT279in7Nr9AWt0rleIkX9C6devJUCH3UhITMxVgSR2E1uIuYFVEamoZekOpsgeTdPkY0qsYHBS77BIJ8ZkEBERy++5tjhw+gtzv+o1bufLVDQqLKjl58rSaMpQ1OaHRmazfd4alWw4xeO4s/RsHCEnIxzs0mQePHlBZ1YqXXzQ//fwzSSmZeHlHkpNTwv17D4mMTFMZw8hoPe7ucbi6ROPoGMmtW7dISMyjsrqLm7du4uhhUOuaGluX4xdTh7NHFu4hZRw8dJyeJWtoaO5lcOgKYRE5bN9+UKl+Dj6F2LhkcvrcRfYdOMyz58+JSq7C1r8Sh7AG7AJrsfGvxTO1m5CyNVgF1WHhVY51QA3WwXVYhTQyO7oVp+zFuJWuxFVO2SoCW7eS3necou3nSeg9TEC7WcEyv8Gbb8B8A+Yb+I/fwJ8D1vtW5Yy2CAWwTCH3d2oanr/g6bPn6jx5+hwFWI/fzmCJPfjmp194+OQZt+8+4M7dB9y6c0/ZhKMVLNlHKOtyrl7VAEspWMb81cVLVxRgjQ65i3o1eOGKAiyBrMGLVzkzeHEk5D4MWCc5ckTLYKldhIe0ScIDEnTfLwrWQTTA2q+sqF27jKtyduwatgilqmHrVtlJuEPB1dYde98GLGMP1gbJY23Zwdq1ol71q9PXt84YcpcMlkwRrlIK1rLlq9Ga3E0Ln6WqQYMspWB1aeH24ZD7wsXMn9/NvHmLmDtvESYFa8XKfgVX7e0CWPNVTcP27buUNSfFok3NHcZ9hM20Ns9RP4dz581X04ICPtJ/VVZeR2FhmVp/c/jgEQ4ePkJpeb3quBLIWL5ijcpY/fLrL1TXtVBQKBOElaSnF1JQWENaehF3bt/jxKmTylKsqm5SAffExAxlrZWVVasJQoNamVOKwSCnnJSUMqKjc5nTtYGvrt/i9OkLxMflqGnBGzdu0Ne3keiYdAVDYREGgoISOH7iFIeOHFP1DLEZdVy494KLD18zeP48G7ftIzghD78IPQ8fPaSiqhWfwHjEAtenFeMXkKgqJR4+fIy3d4yanKypbcXDIx43V9lxmMlvv/1GQFAq1bU93Lx9EzffXA4cPMmO3Ydw8ynA1TsfOxe9AsfmthXYuemVujV49hxbt+3Fyz8VJ98yPMIbCE8oU/ct9SCzvYqwD2nEIbIF+9Bm7MNasItqxS6yHYeEediEt2Cf0IlVUAO2sXOZHddJWMNmvAtXY6PrwiFjMQ45y/CqXU/ZrgvE9x4iYtF+s0X4H39nNX8B5hsw38D/72/g/YD1Cz+ZLMIffuR7U8nod6MBSzJYowDr1SteyBShKFcKsF4gcKVsQmMOS3qw5Dx89BTJYD17+ZpHT55z595D7t5/xK0791WLu6kDSwu4y6ocI2BdvabUEVPA/eIlLYMlgCUK1vmLVxi8cFkB1tDFqxpoXbjCmcFLnDojXVhn316VowDrOKoHS1blSJu7Uc16F7B2797Hzl17RilYO5XlpgHWTrYO7GHbzn1s3rZTC7kbLUIpGd226yAD+44Z7UEBLAm596tlz9LvpABrxSq0fYQrlJLV2ysWoewjXKpC7po9KEWj3SxYuEg7C7pZsGgJ8xf0KMDq7FxI37ot6md6dd96OjoX0d7RpQCrrW2eUrDkH548dZojx45x7MQJZO1PRkY2sqha/jpz9oxWQTGwg7Nnz6rMUlxcMsePn+TA/oOUV7WQnVPMN69fs3HTdgoKKjl27LgqlJUJRlHqZAl2TIyOr65f5/TpM6QYcumav0i9fkNjB+mZJWqvpADuwoU95OYWkaIvUupVclIJuYXtzFm0GUN6HVeuCFjfIDGxWFmGTU2d6nX61mxgQddSjp84SW6uZLby+PX33xjYtpO2jm7WbNxKRFIeX311le27DxOqK8I/JpOff/mF6po2tSpHXighMRe/4DRKimvVIIevbyI11U38+MOPdHZ0U1rZrDJc2wd24+aVwdz563n93bd4B5ei09fzww8/sHrtFhVmlzVMN2/cws0zCzdvAw8fPCA9vRwru0ScPQtw8i7DNagO14BCfvvlVzJLunAOb8M1YR5OcZ04xszFMX4+jnGduKUvxlnfjUPcfByTFmCvW4ijvgfHjCU4ZSzDwbAUm4RFzI5byOz4LuwMvXhVriemez8LT940A5b6KTH/zXwD5hsw38B/8Ab+CFimHixjTcNowHqrpuEdwJIeLAVYr94BLIGs55gyWI+fveDZq2958Ogpj54+VzksUbBU2P3ug2GL0LTsedgiVMuevxoBLGlyHwVYAleXvrrB0IUrDF36ivOXrhmVrCucu3BV5axOqCb3UyM9WKqqwQhYhwSwZOGzVDXI0udD7Nt/iD17NAVLAGvX7n1vAZbsI9wm6pXYgwN72LpDAEssQlmXsxXpwlJN7hu20C81DUZ7UOWw1m6gf+N2Vq3SQu6yLmckg2WaJFxOz2KTetWjOrAEsGTps/YoOaxuo4LVTWfHQlat3cbg0CUWdS+nY263Cl+3tS2grX2hUpxOnTrD4OB5dYaGLig4kl2EdXUttDS3c+jgEa5du8bVr66qPFp9Qyu5BeWsXN1P79LVlFU2IcF2mcxbsLCXotI6lbUSkJSi2LNnztHS2kFBQTlHjp5S63Gyc8pJTSuiv38Ly5euVSpWfmG5gq9Tp0+TniXLnkvQG8pI0ZdRUDaPtu4t6JJK6ekRRW8jyfpq4uPziY7Opqa+HQm3C2hv2rabmLgsouNylZp27NgJFTYX+HN1C6drcR/17UsJ1ZUQlFTIyjVbSE0vx9c/gbXrthMWlYVfcAZJaRUsX7kFH68U3NwSKSlp5tiJUwwOXaR97lKcXZLw8iskO3cePUu34e5fhE9oFTHJ1ezae5jLV66zrn83Hl6ZOLjmMH/BCu7fu6dg9vyF86zr34lbQAWuwc10L9+q1kDZBzXiHtuFu2EJbqmLcUnuxkXfg4uhG7e85bikLcE5rRen1MU4ZSzFJX8lTtkrcExfjm1SL7a6xdjqsBBHfwAAIABJREFUl2Cb0qse7TJW4Fu1kXVDD8yA9R98TzV/avMNmG/AfAPqBv4IWKNqGmT/oAmw/lDT8A5gvfpmBLBGqVhPn79UgXYBrCfPXqjc1bOX3yjAevD4KS+/fcP9R0+5c/+hUrBu3r6n7SI0LnvWAOsdi1BW5kjI3ThFKFUN8gfh0EUjXF2+hlKwlIp1lfNXvjYC1llkB+HwsucjsvD5xCgFywRYh9l/8Aj7Dh1jz54DKLjaJYWj+9ihcliSwdqp4ErswYFd+9m28wDbduwfAayNRsBSU4SbWGfKYBlD7tLovm79FqViDVuES1eoCUJpUJeQu7YiRwBrZOFzl+rBEiVL4Eo7mkUoNmE3He0L6Zy3mI65PXR09jB/0XLmtHfR1bOKjnk9NDW1q9PYKGtzZNFzC/X1UjjaQm1tMzU1zVTXtFBZ1URldRPVDZ1U1rRSUTuH8qpmBVhiExaX1lJcWkdRSQ1FxTUUFtdQIG3uBbKPsJKcXO3k5deQm19DZmYZuVJZUN5BWkapqmRIyyjDkFaCIb0MQ3qFUrD0hnKSkkqUYqXTlZCSUkpSchk6Xbn6vfjEEpJTq4mJzSEiIo3ImFyi4/OJisogPCqLiJgcIuILCY3IIjKxlOisFmJy5xCdXkuYoZygmAICglPxC9TjH5SGX2A6fkFZ+Afn4heUR0hSOf5hRfj65+Hjn4d/YBG+AUX4BVfgG1CBt38pvqF1+IY24BfRgG9EI95B9Xj6VOLhU4m7VznJhkb1/5a7by4eIY1K+ZLfyCntximgmh9+eENVUx9uMQvx0PXikbEc96xluGUuxT1nOR4Fq/As6cM9bxVuuatwy5HH1biXrMUlvw/n3D4c01dgr1+KnRzDMuzTV2CXsRL/ms30nb9vBizz+7v5Bsw3YL6B//QN/L8DrO+UPfi2RTgCWJpNKCH3V+oIWD168oynL17x/U+/IIB1/+ETNUH46tvvefTsJXfuSQbrPjdv3+XGrTt8feOWcdnzKIvwyigF65KE3EetylEW4VWu3brHxas3lHp1/vJ1hi5dUxks2T0oU4RyBLJU0agKuUsW6wSHxCI8OAJYmkV4QFOw9sg+QgGsvWokX8byRwPWoRND7Nx3lK0De9m8dYemYCnAGgm5D6/KMU0RmixCo4K1QoXcNeVKAVbvO4DV3cOiRdr0oKZeSRarR6lIGmAZbcK5i+havZHOrmW0d3TTsXAZ7Z09zGlbQHvHQpqbO2hq6kAAS9blNNS3Ul8vOwk1wKqubqKprYvahg4NsgS2auZQIae2nfLqOZSWN1Aiy55L69SC58LCStXgLhms/MIa8vKryMmVkHs12bmVZGaVk5VTRVZONZk51WTk1JCeVUl6VjVZhc1GwConxVBCil5OGSmGSlL0FaSkCHCVoddXkpBYSlx8EbFx+cTE5hEVlUVMbC6RUdlExeURHV9Ecm4rUUmVROlrSCyeT8emo5R2byU6s5HorDrCkioJDMslIDiTgOAs/AOz8JMTkE1AaDGROe0EJ9ThF1CEf0g5foGl+AVWEBDWgF9wDb5B1fhHtOAfOQe/iBb8IlvxCWnCy7caT99qPHyrCAqvUYMDA7uOML97I+s27FFt+gHx7XQv3cmzZ89wDGrCVdSrlKV4567Bp3gtXvmrcc9ZhU/lBvzqNuBRvA73grV4l23Av2ozrvlr8Shbj1vROlzy+3HMWIld6jLs01Zin74Ku/SVhLfuoP3w1//DAOtaM1M+mELztf/02+W/8Pm3xvDBBzFozvu/8O/9f+2p17ay1fR9+avfp3efN/o1/tv++6/RPOUDPvjgz84/+d797d/bf/K1xfwbf6Le/T78t939v/qJ/sl9vPW+oD1vyl94o7jWPOWd7/3f8/7yR8ASi/CPGay3i0bfA1gvX/Hym9e8+uZbnr/8hhevvuGl8WMBrMdiBz5/xfNX3yprUCxCCbo/evpCnbsPHnPrwBK69wtg3eXrvYWM/2A8ebveCbmrDiytxV0pWKqi4RJDFy5z/vI17j5+zuXrt5SCJXClykYHLyKAdfLMEKfOXhgFWFLVcJLDJsBS+SuxCA+zb98h9i5L5uMPPiFhyT529yaqj+MXG3NYew4guZxt23aybcc+BvasIvajD/hHTA+qB0sAa+NW1os92G/cRSh7CFXIXctgaU3uph6s1WrNjcCVVjQqIXdT0ehio4olFQ2LlXqlPfYqyJpfHsD/+uD/wqd8MXPnL2Fez0o65/Uqe7BzbjftHYuY0zaf1jlz1TRhY2M7Tc1zFWg11JsUrFZVvFlZ2cDc7lU0t3dTUdVEVe0cKmuNgFXTRnltB6UVzcj+QaVgFVVRXFyNanIvqtEAq6CWnLxqcnKryc6rJSunkhx5zKsjM7uajGwBrGoycuvUoyGtFH1qCYbUUlLEJkytJFlfQXpWA3pDFUn6anTJVSQklBIfX0JcXBFxcQVEx+QRE1tAdFwhMboyohNLSc5tI7d+OdlNq9GVdtG2/ghlXVsIT64lPKOeyLRGQqJLCQ7OIzA4F//ATPz8MggKLyU0qYXgmAaC41sIiWshNLaZgNAaAkJqCQhrJDC8kaDoOQTFzSUwpgP/qHb85IS34R3YgHdAA14BjXgFNeMX2kRL53q2DZylY+56/EJq8I7rYdGKoxRUi3q1CNfExXimr8SneD1+FRvwzOvDu3Q9IW0DBDZtxbN0Pd4VG3Ev6MclczVuAljlm/Cs2IRrwQbcCtfjmr8Ol7x1OGb1YZe5mqCGAWp3XDYD1r/6Fv5vf/7f/ofwv/0r/tdf8N/xB/S/4zX+9a8c+Ot/GP/h5f/27+2ffW1G0JjSjIlp//C1/Y/8jT+7D9BAyQTDf/68kWt5/x2agOvfya/yOd8PWCM1DVrZ6E+qePHtJvd3LEIjYH375ge+/f5HBVcCWMMq1vOXqppBMlgCVQ+fPOeeNLs/eqIUrEfHK5nwwUQKD97XAEsULCkavX5jJOT+roJlKhoVyBLAuvSVyl8NXriq5bAuX9OqGmRlzrmLCrBOnBrk2IkzHD1+WsHVkWOnOHz05B8UrP37D7PPCFiJS/eza7EA1sfEL96r5bB2iIq1SwHW1m272LpjOTECWLGL2bRlpwqAb9i4zQhYxh4sNUW47u2Q+7CCJYA1UtUgAfdhwFJThGIVLjEWjUof1lIWdi1lwcIlzK8I5H998H/jU97LvPm9dHb2qIB259zFyBlWr1o6aW7u1BQspWK1KxVLswhbqakVFUvswUYqq5sVXFWJglXdSkV1q6poKK9pp6ymnWIFWPWaPVhUpezBwuJa8gvEEqwmN6+a3Pw6snOryMr9f9h70+fGrjPNE39Ff+8J21UxUd1RdlU5ypqY6Gl39cx0dJdtSblnMveFmSSTmdz3DQRBEgAJkiCJjVgIrgABkCABEtz3LcncNyklWbJkWZLL2jcvHb+Jcy7ABJHMZEpWdUme/HDi7ueeey547sPnfc7zaiXQKigxkF/SkACwDFIPJcKDl7M1XM7ScCmrhktZtWRKYKXlYqYAW3VkCEYqXcOFNA0X0sVMwxouXKjgzLlyLlyq43RqJafPC5BVw5mMespNQYoavBy/3MSpHCMnLuo4nWfkdH4Lx9P0HDtZxZEjJRw+XMTx83UcSzNy7HwTx1ONnMho48QlO8fOt3P0bCtHTjZx+HgTKadMnMrvIeV8B0fO2TmS2sHh8w4OnbWzP8XE/iMt7EtpYd8JK/tPOzhwysahU2b2pbSxJ8XM3vOd7E3z8MJpBy+c72Rfvpe9xX4O1UU4VBtmT1mAQ4YIp+zTHNRH2K8fYZ9grvIHlFIU4IUqAbBGeF49zIuVYV6sFMxWkH8u9vPf8n0c1I1R5L/2DGA9HFD/jdb+1T/C/0bPlXjbbwIcfRN1JLbpqdef5mP8mMr+1d/tk9oW4axKxTcNBB7zpN+S3U/bH086T3mUyFkVqscAVAmyHnPs63bErgArpsMSPlg7ASzhcv3hRx/Hkj1/yO8++JCPPvmMT7/4kvc//AShwRIhwd99+DHvf/wpAmC9+9v3EforIWyXIOs37/HrVTV/r/oHyubfUkKEv/wVr7z2Og9efZ2XX3ntoU3D/Ze5K2wapNFozMld+GCJEps5KGwahNBdlOu370uQtSmtGgS42mRNzCa8ck0BWILBkgBrTYYIFxZXJYMlRe5xgOWZY6oznf9dACzXVMxoVNFgCQYrMjZFJNqlAKyzboZHojGAFWOwpNHoCP4kBkvMIFRE7l5pNKrkIowL3JVZhHGQpZiNCpAlEj534XD20uHoocPZi11zRAFYahftZlHctLV20NbmwGSK2zRYJbgyxpgrwWKJYjC0oNcpInedvkWCLKHBEsBK12hGK/RXNQ1yKbRY1XUm1NpmqrQtVFQ3SO1VmQBYZVokwCqrlxqsomKtZLEkwCrQkJevkSHC/CIdeYV6cvLryMmtJTu/nuy8OrJytFzO1nIpu5ZLWVouZdWRealOitszMsVSR/rFOjIydaRn6riQVkNaTh1phQ2cO1/N6bPlnMuo50xqNafPaUjNauJ8fhtnc02czmniVFYTZwpbOV3UzulcM6cvGEhJqeRkhpFzuRZOZ7ZzPLWF42eMnEgzczLTyamcTk6kd3A83cnRCw6OnrFxNM1NygUXKeddpFxwk5Lu4fCFTg4etXDgqJX9J6wcPOfm4LlO9h+zsfdwG3sOtrH3iIW9qZ3svdjLnlQ3L6SL0GCA/RVDHKob5VDtKAe0YY63T3LSNs1hY5SDDWPsrRrmFwV+ni8K8vMCAbBGeFET5gVNmOcrRtijHmVf3Rg/Kw7y3/J8HNKNk+5Y/jYCLGXwexiSif/XKciEWAgwIpYPQzZbH5H4caMIu+1wXIx+8pyHx8R5W6GC+PWPq1+Onknt27p5fGhNOv5I+E/58Cntew6jbGvCM8areWSZVO9u9008vttz7XZ8p+d+5Lke076k/pZ9Hb/fA+Warf6PPfMW2xA/L+l9iPPlBzDxGeWrfQ5V0r5HuvEr79i5jTtXs9u7TTounyvx3Sf14SN9nHzXJ7dN9uO2/nhc/TvX88h72KLDkurZdg/RxqTjuz7HDtck1il/B2cxboXrEvsssU92fg7ljETA+aTzxNmJ5ybW/7TrSc+f+CyyikePbwGs+w38RPUTDCEDP0kYw04NKTYNn9+q5x9V/0hdoI4fJxw/EfxcAVhS5H4VzT8kjnEn8H38qQRbAmC99y9XqUo8fqRbgqw3l6r4u4Q6f1Q2z6sz5UqIcOqXvDxVyg9FuLCjjB8mnLfX+hJ37r0s7Rlu3bGyZ+vYD8kzF/G3qv203nlZemFJs9FYiPDOgze4cvUWS0trLHuz+Jut65S2/01Gv/TB2mKwPHNMdqbHGCzFaDQanWJ8YoZRAa4kg9WthAjPeRSAFRplaCgs09M8DBG2c+KvEvvnv1LoDdDXb+LoD1R8P6Vpy2xUMFi6w99HpfovZLt7cLkaOfS9xGt/ymXBYtm7sFYnAKx2Jx11Z/iHf/fvtn2L/o9UBWA1NVuU8KCxnYZG4YXVsiVyF3kChf+TAFi19SbJXAmxu1ZrpE6ECqUWy0RVTTPq+nYqa5qpqIppsSrqKS2vp6SsnmLBYpXWU15lRK1pJj9fJH+upaBAS2FVM0VqE7n5IjyolHJ1O1m59VzOqSWnQE9Jeass2TkGLuUIxquZ9Ew9F9IFk2UgLaOWzMw6MnIbyCho4nxGPZk5jZxLryM1Q6+UrCbyqlycEyCr0ExqkYVsjYtL2i4ytF5Ssy2cvGji1CULpzPMnMlycCa9jczLHVy45ORiUR8ZVUFO5/ZyLKuH04UDnMzq41SBn/TSIGeyezma3kVa4QBnsvtIvdjNyfNuDp11cSjVw4HTTval2Nh31MaeIxZeTLFxoniQgzk+9qZ382JmP/vEds0Ih3VjEmQdM01yumOWE9YZDhrGOaiP8mJ5iBdKhni+IMgvCuMAK8IL6jDPV0V4XrBYVREZMny+fJgU/QQHtaPfNoAVG3gSBqRt/y3GP9YJ/z1ufQTEwLXb8R0Gzq92fXL7kgfi5OOx0MRWe5XzHwIKZXt3DVZyvbvdN+n83fplt+PxD+bj3ssjx5PaJ+tP0K4kbG97vwkfn+1ALP5uE+p4hB1SnjmhiU/7NdzlPKXeh+/scafv9m53O570zuKAceu3s9N9d2mb6KOt659c/1O/h93e9SPHk/8GHv8cD8FxUlvjv89dX+7j+0MC8i2g9/jzZOsSfp87tfbJ+5La/siYk3w8vh2WJop/kgBLheonBu7GNFh39P+ISnWKwS++4DMJsFSoflzPjU8UDda12h+jUp3AJ/RWH16jRoCnY17+RbBW73/AVe2PUf2kkTt//BO/ff8qlX+vQpXSy9vvvMevf9PLYZWKw563eeNXv+aNhQp+pPo7yubelEL3V2fF9o8onnqNlycFwFKh+lEFU6+/ya/efo/x4h+hUh3E8tKr3LprY69Kxd/mR7kukzzHwdY+TLfubYnchQ5r4/ptOaNQpMpZXTfxC5WKnxmusLi8jmCvei/+DSrVz6ibW2SmK2NLg7UNYEk3dwG0phgV/lfjs4xO9D7UYEmbhtEEDVaIQMCsgKv/WkLcZLTp2F+h+sEJmvp8NB79AarvH8fQJewa+unqa+HI91V8/3AT7s4mBVz95zxcbsFceag9+H1U3zuCxtaJVXOE76l+wD61m56Wy8xOztMZGGM0Oo5O30hrxX7+vfiHPtWMsUkUCw2N7QijTyFwV0TuzdTrW6jXmRSAVdeMtrZZhgprtEbJYOnqm+juGUCtbaG+yUnfQJDyKj1lFXoqNc2UVzZSUqajpKIBtbaVtY1r0q6iobkNh7ubhmY3BeVN9PuC1OrsFJfVydyMfn+Izq4+6dzu80eYmlrA3N5J5uVypmYWSU2tpLTaQSg6S5WmjX5vhKrqViyWTs6l1WOxdiNCl6kZBi5kmyiuaqW3P8BAcByt3sTh81U0t3XgHRqjxx+iwe7jgrqTxZVrXMy1cC7bgdEcpErdgsXqY/PaXcan1imu7aTUOExodI5zZUOcLu6jzeGlPzCBzeXjyPE0bM5Brl67T3h0keyCFo6kdUkG68AJJ4dOODl4soN9J+wcTO3kYO4Ah/IDcrknZ4CD6jCHtKMcqh/laNMEp+2znHLMcrx1mgP1UY6aZthXPcrzRYP8PNfPz/MDSliwIswLlWEJrn5eOsw/Fwyyr2aMw7oJ9qgj/Lxk6FsGsB75aIqhLOFjHRtot42ziYPhrscfPKpJ+UrXxxi0rf/kk4ba3dq/w/FtAC+puq3NxDZu7UxY2aFeEvft2i8KI/jYfk2sa+u2ye8lAfxsnRNbSW5/4nbiujg9cftx67LahPtvXfc4ZiPWjq+1iH0Ak/67jjOkW8Brhz7a9m6/xvFtv/0d2660basNyeck3jNxfeu8hD5M7GtxPHH7cetb9SSs7HafhFO3Vne6JnGfvP/ThDuf9K4Sfxu79Ju8X+L5Wy3dfSWxr3Y6O/G54sdj+8L/838SB1inQ8KmIZbs+a5eslb1t79AYbBUnAh8yicxgPXxNcFm/Rjt1Y/4wHccleo4/e9/EDMb/YAPPw5wRqXi9PCf+O1GDX+v+nsqlt7h12+/I1PkCP3VW9Jg9C1en1MAVumsSPb8Bq/FtosFgxUDWAc63uClV34py/0JhdUqnHyN29YDqFT7abvzkhS6i9BgKO+HqFT7aL5xh83rt6TIXQjc1zauS2uG1bVNNobH8EqRuxImXFhaY77vEn+j+hvSe5eZ7c2UACtNhAg9GUqI0D29FSIci04zMbNEdGqBscne7SHCkbEYwBLJnocJlPw/qFT/N0U+Pz5RvMLJvYR/Uqn4pwIvvY3H+L7qBxwx9CoAq/G43D6s68WV9VNUqp+S5VRChA6Hhw5HHv9JpeL/zHDRbzrHf1T9HfuqPQQd5Rhr2khtttJudhAMBmlpttHQ0ExDYzN6gwmjsYUqtZZ6vYFafSN1dQ2IxM6XMnNoajbRYGyRwnWRi1BX30i52oCusZW+fi+hwQhVmma0DR2S5TO121BrGyguq5azBSur6iipMKLVW5maX0Jda8LldtPp6cHpHqS6pp2JyVksHQMIYFVS1sSly7V0OLy0md34fGEcHQOUlDaTkVnB0sqyTLicV2ZmdGoRrdbK+PgSaWk6WpqdBIcjtFrdpF8WTFYjOcVWBociXCqzkl7h5lxhK5U1OlptXZwrd5Ja04HH66etJ8Lk5Dx9/QOcz3PS5himpq6Hcxdd+IcmKK4Z5FSxH5O9j/nFFc7m2TG5RjC5whwtGuBkfi+HLrSRcrGbUGSRC9mdHD7fyaHzHg6edSMA1oGTTvadcLDvlIMD5zs5KMBVfpD9+X72lwxJgHVQIwDWGGfsc5xyzHHSPsch3QSHDJMcqBtnT1VYAqxf5Ab4eZ6fF0pDvFgR5kV1hOfLw/yiXIQKw5xqn2d/zRj7a6LsqQx/uwCW8kFKpF8frj/CaMQHp8QBLXF9p+PxfXJAe1i3Kj7DaLfrdxoc43XGGYcnfIgfZQniH7JdBvNd7ivB1BZTEWtQ4rMkrsfbm7gvcX2H47u+l93al1z/tu3tH7ttfZR4XuL61iM+DAnK67YhxPiD/LnL7e17XG3b2h0/SbZZebdPdfwJv514lduXu7RNvJfY70Le/4n1b69rW3sT+36Xd737fbY/gdxKaOfW0cR7Jq5vnbDTyvZn2OkMZd8u5z31/Xa4wy7987i/VREWbHw5DrB+guHuH6XbtcjT9mUCwBIM1o9FiPDmZ3zy6WeKTUMcYF37WGGrHvOef1x/m/f6jqFSHcMjwdVvJMAS4ErYM8hchPMxBmv2DV597ZexWYR/hwRYEyVKiHD6de699IpSxpV9hROvEin8IaofFhOOGYxKk9HRIv6jah+mm7EZhJs3uLJ5g7UrV5VZhDLZs0j6vMGS4flt4TSVAFg9D2cRpnXNJwAsocGaZnxyThpMCnuGsUnhgdUVCxF2Eo7OEJIAS4jcFYDVevKvk+7x8Dvwg2Mt9PQ2KYzVEREm9GI4IhitY9S7u6k/JEKFD89PXP/f9utx1h/nB6q/Zl91F4FghG5T6db5Bpcff2AI38AA3V0eWpvbGRwcoriojKGhEL19XqwdHRibWmgztWGzOvD2+6moUNPb14enq4tWsx2H3U27xUEwMCLZqboGO9GJKVra7RIQWq0uuWyzOCmpFFotK3fu3JcgSjBVPf0BZmcW8Xj62bx6g25fVBqX6ixDlGgc5BXpaTA209s3yNT0AsaWDi5mltHU2olBb5difofDR22tndGxBTKzTeTl6WU6Jk2dg4wsM2mZrZRWOfEODJNe0MmlGh+Z+gGMLW3k61xcbPBRYB+gzuYhNL2C0eKlpNpN70AES8cgdYYgZzK7CQzNklMTJr1EgKtV+gajuLqH6PAMkm0IcUYd4Zx2TC5PFg8yNLrC5YogKdkDpGT2cfCUAq6EDuvAGRf7zrnYm9HN4ZIQh4qH2J/nZ29+IAayIhxvniK1a5kT1jlOmudIaZ4mpXVWAqy9VRH2lIV4Pj/Iz3IG+Fl+gH3VYxysm+SkeZFzjlVy/dcoDd1iv3aM/dWj/KLoW8ZgbRvUdxi7tv1XHT+eOBgmru90PMaGbQEqcU7iNYnrO12/y+C5W/t3PC7v+R0AWMkALt4/YrlLv2zr4+Q+j18v60/68CW+j8T1+L23+k657sn4SmFrEgfF7euPewdJbYrfO2m527v9WseT7vHo5pPblqhT2/H+yRVuAZ2kehP7fpd3/VT3eex9Ew4k3jNxPeGUR1eT2v3oCbE9u52XwOztWIc4/hjGdpf++WYBVsymIRlg/YOWDeF9JcxFhaloTOwuRO6/7VcYri4xc/Dtd6QP1ptviRyESqLnN+IAa+4NZKqc6VIlRDj9Oi9PKmCqaPI17ol0OaLEAFZB9AHhgh+i+tsiRu68FLNneJlb0WKpwTKJGYTComHzhvTAEuJ2wV6JEOHySpMMEapU/4FM7xW2MVjdIkQYt2mIa7D+BmHTMDGzyMziFclejU8vyRBhZKzz4SzCyDghkX9Q6LCGRwkOjiAB1l+dpkXYNIjZhMERvMILS6TK6fchfLC68/4pFiaMga3DjXImYZ0AWN87TJ2YRdghZhIqInenq0/OJLRrUmIid7d0S19eXqa7S8xKtFJ1Po0XXnwBl6ubMp2B8+fT6ez00NvjIxAcxOXpJTg4hKZGR7vZilajJxIZp7JKjcfTJZmvak0t7WYber2JwUAYdU0L9UYnkeiEZJ083T5KKmvZvHqN4vJGSipb0BldjEYnKa5so6i8hcHQKK3mPorKTAyHxzE2i1mQHuxuHyZrAO/AIFqdmcGhcRwOP+Xl7eQX1uHuDnI5uwVTSwevvvIqGrWV8YkVygwuadKaXWKkp9tLTZOfzNIuLpa6cDo8OHqj1NqGKahppsxgZ2g0Sot/FLN3kJ5+H1pXAO9glPPlAfIrTLz/u/fRtQxzNsdLKDJPQf0ordY+eocWMfs3CUam0NYZ6A1GqbJMojEPcaHCyRnNKNHZDfJ0YY7mBUjJ8ioM1rlODl7oYv85N/vOeziQ7eNEbVRhsPIC7L3kZV9+kEOaMc45FznVschJ6zxpPWsUDN8gO3CNg7XjCmNVHOKfs3wSYP1ChAOrx9hfO86xtnnOOlbJ8V3jvGuVQw1T7FWP8t9zAt8uBkv5UD9m4BID3U4DbeK+xPX4wJi4b+sDEj8YBwexeyaeGz8lcV/ievx44lIOrk9o/06D7077EusU61/nvon17nR94r7E9fi9E/ft9lyJ58avT1wmH0/elsD3OYzJou/E8xLXt+pWPpRnjSLE+TiAtHXy11zZ7WMcqzaxv+N3StyXuP7Y40/47cSv2bZ8UtuSQMJu71DWGwMOX/k9JDTqqe6TcL5lMPQlAAAgAElEQVRY3emaxP7a8d0n1SE3n9Qfiefvft6TgKI89rjf225tfcKzPgwRxhisHUKEigYrxmDtECL8cOAEKtWPqbkqzEUVgPXBx5/w8WdfSP+r325olRDhshIiFCBLAVhv8cYbb7IFsESI8LXXeXU65oO1pcH6EUUTMfZKAqxiyWrlR1/iZvs+GQ4UIUKZJufeA27JsOFBTLfvs3H1pmLRsHldYbDWYwCr8QVU/yGLfuHmLjRYS2ss6AWbJRispS0frLSuBaZ7Lik+WJ3zTM4uMzm3ytj4DBHhgyXS5Ix5tgBWWKTLCY/LmYSDoYgEWIHS/xeV6q85YRrCHxxW0ub4hySw6O8XIMtPd08RPxVhwtyjfF/1X8jp7MPt7o6FCL/Pobou3O5ebFY3wfAswfAMZrMLawLA6ujoJhyOMjQ4hKezm6YmM6aWSxSkpFDU0IlarcXt9mBsaqWhsQW3pwubtYOWdis1dfVUaYSmyUVBQTlNLRY6nF3UNdrQN7bhcfdianVQVdOGus6CqdVGd6+XWr2VekOrZJnKqkyUqdup1lppbHZQprFRVG5Cp7egrXdQWNKC3mCjSmMlN9+A3dZLT2+QCnUTecVmGps8+HyjODq8ZGXVUFHZRlZuOxcvNWM0esjLb0WjdVJUoievoo1cbZC8agfaph4uVQcUhqmgnZaOPnqGo2jbnZR0hjAFRvGOjtM1NEJjcAxtcJpaez/pLcOk1w5T0+ihSBcgvW4EjclPZqWPIrWNE/k+zlaGKTQOclnnIV/fhcMbxewOkq7u43RVhBp7mHR9hBMlIQ4LDdZZN4czejiU1s3B9B4OZvRyMNvHcW2UlLJh9mf52JPWy968ICebpjjnWeZUxwJnOpa45Nsko+cKl/s2yO3d5IRxhucLh3ixIMgLhYO8WD4iQ4QHa6PUjt6jLHSLktBtjprmSXWuctQ4zX8vCH7LAFZcIJvIliQOSDsNXon7Etfj42nivsS6xHF5TFC+Twmw4u3bokqUgfoRce7j2h9n0LauVz6CX13k/pj7btWbdDyxD3bql92Ox5/7sc+VdL/4+VvtSfrY73A/RYSs2j4LcNt5SXXEnkP52CVdF3/Gb2SpPNtjdU5b94i9y6RnfvhuleMP64mdv/WhjvXhY/t460YJK49r2w51xd/JLvXv/h5idW8952O2d7lPwkOIP0TFzPVxdW77HWy/cvuWUs/DPt5+9OHW05wXa1Pic8ghQzEe3Wrqw0pja7s8y2OfNVHkngCwRLLnWIhQJzVYOmUWoQgR7gCwpMj9xypU/6BlPQaw3vcJ0PWPVK+/z7vvrW+J3KUG69fLVPydCtVhjwKw3ujkkErFQWccYMUYLGE0GmewJl7l3n2FwborGaofkj/2Erfv2RWRe+GEZLBu3bPHZhSKWYQvbYnc1wXAWr8qrRoEg7UiAJbqP5LpFU7uayz0X47NKNweIrzQtcBsX5YCsDwLTEzNE50URqPTjAovLDGTMM5gnXXEchGOxgBWWAFYQasicv+r05gCQ4THJpnQ/kyCrmNNfvr9Q3T39pPz01go8Kd5eDx9dHb24nbHZhB+L4V6Vw92uwdXzn9FpfoB+zXd2GIAa7+mB9vlf0Kl+k+kCRf3dhdtbU5aKw7y71Xf4/kSc8wHyyxF7g2NZnQ6A/39fQx4A2hqW9AZ2jE0WKlrFMWGtr6dhvZeGs191NSbqa41U2/qplpnl0Crqqad0soWnO4uKjQmyqstlGsslNc5Ka91UaqxU1zRTnGFmeKyNoorLBSWtlNQIhiqVgqK2sgvbCev0ExBsY38QgG8zOQVWsnJs5BTYCcn3052XgfZOWLpIjuvk6wcF9lFPeRqh8jRh8mtD5OjHyGvdZSshgg5rVGKuyfQh5cwji5ROzRH5cAU6sAMhvAirZPr6MPLZDnGyaiLcOayl9Q8H2mVITKM41xsmSS9cZzzNRHOlg+TWhXmonmB800zpNaNKyHCqghn6yZIbZrhdO24BFhHMvs5nN7NofNdpGR7OSLE7Je9Utx+pHyEg3lB9l32sjfHz8HSYc45ljjtXOaUY4kzHcuc7ljmYtcVSgI3yHCscd6+xGnTDM0Tt9lXOsz/yPLx84IgB2qiNM08QBO9R2b3BkeaZyWjdaRlnp+Xfcs0WMoIFRugtmLdCf/V7zTQJu5LXI8PfEn7tj4gsn5Rd8KHO+lcWcUj+5La98hIm3Q8Dt7i7YmDrPj9/1faNCSK8xOfK3E93s5H9u32XEnHk/plq9/F/kfqjrMYSULmpPO21bGtnUnXxY99I8uk59r6Xca1GAm/z13fbRxUxUD9I+8++V6Jde/0MMnnx9uUYD2y7bLk83eoX/4TktSfSe9hCxDF+yLpXT9y/JG/gW2Nim0ktS2xzkfuv9P1Yp9Sx9MCrO0hYqXvkq/d+s3Fn/XPfRbZ9Eef9RGbBqHBis0ijAOshyL3xzNYH8RnEgqQtdXmH1Nz7RPp4i5yEb7z7poCsuLHBbj61Vux8ibOQ7FrDzp5NR4inHyFlycEW/VDisYfcE+Yjd5/wN2osGFQAJZI9HzzdnzmoKjjR+QV7JfCdwGwbtwVhqP3pdBdzGwTXlhKiHAdw/OJ7f0PZPQ18M8qFf+jfuEhg9W78hBgueeITswQHZ9hVMwiHJuULFZ41M3Zv06s6+H6X522EwiG8PtjMwnjz6/6ESfaRiR71dvrpacnFiZUqfhpTrcCsNwCYPXicjUk2TT8gAMCXNm7ESHC70mj0S4s1i7a0/9zwjsQ7fgeeyocNDVZED5YRqMFY7OdRqOVRqMNY2snDU1OdA029EYHhmYXdQ1WOVNQhPpqdFa0Bge1jS5qjZ00WAZiAMtMVa2Nar2LqjoHlTU2yqutlGvslGs6KK9xUiaWtR5Kq+yUVNgoLrNQVGqmqNRKUYlFJk8WCZTzBcAqtFJY6qKo1EVuvo1yXZAywxDF1QPk5ol9HvKKesgr6iMnv4fsoj5y1UMUmibJN01SYJkg3zZOcecMGu8sxvFVmsdXqQ8vUT20QPXgPJWBOWpHlmme3KB9/ho1oVXSasKcLw2RWjpEalGQ81WCkZrgYusMed0rZDoWuGido6R/HbV/k/ONU6TWjnOuNsoF0xznW+c5UzfOybJhjpcMcbwkRErRECn5QQ7n+Dmc6yelfISUyjAH8wIcyPVLLZZ1/i7pXaucsC1wxr3C+c5VMrrXqZ2+g27uDuqJG5SGr1MSuskJwxQvlITYWxlmb9Uo+2snuNh5hYtd6xxrXeCgfgYBrg63zrOnbuLbxmA9buB8tv9ZDzymB+TH918rPPiYe35TuwWYSWJIvqmqn9Xz3eqBLYD1pz/xxz8qiZ63AJYwGf3ySz7/4gs+//yLmNFoAoP18Sd8JNLjCHD1wYdbyZ5/975Y/0imzBFGo+/99ncIgPWbd97j7d+8y1u/fps33/o1v3rzLanBelPMJHzjV/zydTGD8HVFg/Xqa7zyyqsoyZ4f8NJLL3NfgisBsBSz0Tv3XuL23fvcuntfSfQcCxHevPOyEiL8YQmR+68q+Qhv3uPqzXtcu/0Sa5s3Yk7uCcmeF1ekVcPi8hWkyejsAjPCqmF+hZn5VaZEWHBmUc6Ai05MS5A1s7guQZbwwQpHJgiHxxkJjzE8MkooFGYoJHIRCgYrluw5OIxI8jwQCDE0PEZ4bJoB/zD9/QFFg9XdJ32wuoRVQ1d/jMHqx+0SPlii9OJ09uBwdONwCv2VYLO6sdmEo3s3FosHs3Bvb3fLpWSv2hwyVY5Il9PUJLywLDQJcNUkAJadBqOdRlMnDS1u9AJkNXZQp7dSZ7BT1+ikrtFFfYNDLuuauqg39aAxuNHoOqiu70Bd70Rj6ERt6KKqXgAtF1X1bso1DsqrnZRrnFTUdVOmdlJS0UFZlZOSUmHR0EFRsZUCCawsFBTaKCx2UFjspKisi/wSD+6x21jDtyjTh8kr6CGvsJeC8gHySwbIzusnvzoktVKFzROUuGcp65mjtHcO/fg19IOzVPvnqeyfp9gzQ3HXrFwWemYo7Z2n3LdAdWgF5+odLhomSK+JkKEJk1Ed4ULFMOl1UdJ0k5yvn6DAtUjbyn0qg5uU914h3bLIBcMUaa3zpFmWSGtf5EzdBCcrw5ysinBCHeFE9SgnqiISZB285OVg4SBHxbYIIxYNcbAkRH7nMhecy1z2bVARvUHF+A3KJ65RM3uDouGrFPqvcdG9Tn7/NdJsK6TUT3BEP8kx0xyHG2Y4a1vhaNOcBFf7ddMcNs1zpG2eA02zzwDWd2sYftba5B4QIcJk1iH5nG/FdnJ4+pFQ0beilc8a8W/UA18dYCXYNCQDrJhFw/sffizBVVzsLvIQCoAlwNWv3/5NDGAJgbsAWG8piZ53AFgPXnmVlx+IZM9xgPUS9+699BBg3b3PbcFeSQ3WD8mL3Of6rbtcvxUl729VqPbauH77pS0nd+mBdeOutGpYWY+lyhEJn1eVVDmLS+ssXbnO/NIas3OLzC2uMbd8hdnFNenHNDk9z8TUHOOTs9KqQbJYgsGKmY2GIwJgRbdChCIXoQBSQuQeCIQQCZ8lwBIgyz+Ezx/C6xtCaLAEgyWc3EUuwq4usfTi6RQhwn46PV7c7r4YwOpG6KwcDuGHpRSrVWGuBHtlNndugSzh5C4TPre7pHbK2GyjucWBsdlBY6OVxqYOGowOGk0eugZnaTR1oWt0UC80VUYXdUY39U0edM1d1Atw1dJLXUsfdS391Lb0om3uQ9PQhcbgQWcdQtPUj8EWor1vRvpWlde4KK9xU1btorxaLDspU3dSVqWU4lIHxSUOikocFBaJpZuiEg9FpT0UV/sxdK1QZ58nv8RHQbGPwooghWUBcvO8VJkGKTNPUNg2Q1HrDOWeBbShNdSBVYo65yjumqfAOUeec5Y8xwy5HTPk2KdlEfvyu+cp8S9T2LVElmmWTMMkFxsmyWmZ5nLTFBkNk2Q2z5JjWSTftUSBfZHzDTOca5gmvW2ejLY5LrTMkda6IEGWCBWeLB/hlABXlWGOl49IkHWqZoyTVWEK7POc0o1zUjfOudY5ztqXyAlskjN8TZaS6A3yhq9SMXaTstBNzpqXOGVa4Gz7ItndGzJkeNo0x4HqMfZpopxonedS3ybHTPMcMMxwwDjDUfMiJxzL7G2cfgaw/o3G02e3/XN7QDJXj09n8udW/69x/ZZeLB6aSAyD/Wvc8Fmd35ke2BlgPcxF+MUXCoOlpMr5nE8/TWKwPv4kwcldGI5+zIcff4pgsUTSZzGbULJX7yrs1UOApTBYb/zqTV5//Q3eSAJYMg/hg1eSGKw4wIqnylEA1q3b9xgRMwnjv2+x3GNGSZnzQIIs4eQuAJZI+Lx6JZaLMGbVIBI+Ly6tKqlylteZX74iy8LqVeaXN5hZWI0BrAWFwRqfURI9j4l0OTsALCFwFzYNQyMMDg7Hkj2LEOFgzFhTgCthnTBIvzeIV7i59/m2chEKkNXd7ZWWBp0CZHm8uATA6uzH6ezFIVLkxMCVYLDs9l5s9j5puGk2e2QuwrY2l9RgtbYp4KrF5KCpRRQXxiYHDY0WGpudNLa4aWhyYWzvpaHZg6G5E12jC31LF7qWbgms9KY+DGY/9S196Np86NsD6M1Bapv60Ri6qNZ30ewZp7Y1QLXRh6bJT2VdF5W13VTUdFFeI9Z7qKzto7ymlwptPyVlbkqreigp7aS41ENxiYeSsh6KS3spLvNSohmioCpAYaUCqgpK/BTXjFBQNUxRwzjVnhmKmibIa5xC3bWGNniNUs8SFf0CYC1Q5FqkwLZAvn2Bws4F8hwCaAnANU++e4HCviXUoQ0KOhbJbp/jkmGSjHqhxxqXwCq7Y5mSvg1caw/I96yS3jLHJesSac2znDdMkWFZ4qJlkYv2FdLMi5ypGeNU6TCnqiKcrhnjbP04qSKUaJrlkmuZtvn7XHAsc6FzlfPOFc7Zl8kNbnLZd4X0njU61h+Q6VimwHud7O5NLndtcLxplpSGaU40z3GmdZ5D2ijHGqY43jzH+Y4Vcvqvcs65QpbvKmc610nt2+CEc5W9hplnAOs7MwI/a+izHnjWA3+xPbAzwPojvxci99//XhYBsp4EsD4STNYnn8oikj0LewaRk1AkelbCg+/xm3fe5e3fvMOvRf7BhBChBFhv/OqREKGS6Pkhg3X/JREaFADrvmSxRD7COzEGS2iwbsk8hPdiDNY96eh+7dY9bt17hRt3Xpbu7cLJfX3zhmLTsLaBSPQswNXSygYiNChtGpbWWVy9ytL6DRZWNpldXGd6dkkCrKkZAbDmGBchwujU9mTPUug+HQsPRggJ9koArJgPlqLBGpKJnkVOQt9ADGD1C3AlGKwBenq9MfZKMFh9MYDVL93b3ZLJ8iGsGQR75XD0SZAlwoM9vghD0RXazSJEqCR7FgBL5CRUAJaLFpOT5hYXTSY3TaZOGo0dNDYJgNUpmauGli4JrgzNHvQCaLX2oWvpxdDaT6M1iKlzFH3rAPp2PwbLIPWmAWoM3Wgbe6lt8qJp6KOmoZ9qQz9qgxe1ro+q+j4JqipqetEYh6iq91Ou6aPaGKK8up/S8m7KynsksCop91IqSsUApdoQ5bVhStVDlNQMU6INU6yLUtw4SXHzNBXdS5R0zFNomqFAP0Fx2wyl1gUKjNOo+9YpcS+T3z5PYccShbZF8q0L5DsXKehckqWoe4Vi7yplfetkt82T0z7HRQGuaqNk1ETJbJymYuAq1qXXqPBdI9uxTI5rhSznKlmuVTLtS2Q7V8nt3SCn+wppLbOkNU+T1jJDhmWBDNsi6QKM2ZZJty+RaprjuH6KEw3THKuJcqQ8zJGyYU6Z5jgmQFTtBBdaZjjfukBe7zXyujaoidzlnGWJow3TnGtf5HDtBMcaZjjZNEuGe42a6H3yB66TNXCd6om7FIRukjdygwz/JinmBVSv/V+v/cUOWs8e7FkPPOuBZz3wXeiBxwKsP/wBYTb6+z/8kS9//wepw/r0s8/49FMRIvxEMRoVwCrGYCkA6zM+/vRzRIhQFGHX8N5v/4V33n2P3/zmHd7+zW8SQoQJDNYOAOvVV19DhghFePDll4kDLJHkWYCsu/de5s7dmAbrjpLs+YYID968I5mr67EUOVdv3OH6LZHw+T4b1+8kGI1uSB3Wytomy2tXWZLlOktr15Syfp355U1mF9YUgDW7yOT0gvTAmpia3Q6wxqYQ1gxCh6WECJUZhEouwhiDFYgxWAOCxVLCgj7pgxWMhQh99PQIobsIFcY1WGLpRYArl1sUwWT5cDj7cbi8dHT0YLP3YO/op8PpkwJ3qcGK6bAE4GptEyCrk9b2LppbPbIYm10YWzoxNrsxmroxtvfR2NpDQ0s3jW39NLT2Y2j1ojf102gJ0uwM0+walaxVvcknwVVdk49aYz+1TT60Df1odD1o9b3U6PqoaQpSbRigujGIWuenUttHrSmCxjiMui5AhdZPebWPimof5Wo/5VWiBCmrClKuC1OmDVOmGaG0fpQy4xRlbbOUWxcoa5+n0rNEZe8SpR0LFLfPUdw+T4F+nOySIPn1UfJ1UQrN8xRYFymwLlDoXCHfviRLQecKBZ41SvuvUNS9Sq51kZy2BbKbZ8gyTJJeMkRm7RjZ5nmK3Gu0Tz+gpHuDzLYFLjbNcLF9gYv2ZfIDVymL3KRq7BbdV1+juH+TS+5VzjfNktowzVnDFGf0k1L4fqomygn1KKd0ExzTjHGoaJDDBYNS8H7OJgDUDEc0UQ7rp8hwrlE6cIPyWMmwLnOkboJj+in2q0dJqZ+S6/n9V2lbeZ38wHVS3WukeTbI6N6gNHKLrKHrHLcsPmOwvguD77M2PuuBZz3wl90DjwIsReiugCvBYj0sn33+BZ9IgBUzGo2BK+Hs/sXv/8hnX3zJx59+JgXuH3z0iWSw3n3vX3jnnXcVgPX20wOseIhwm/7q/kvcvXtPFmE2evf+A27ffQkRIrx5W2iv7nD95m2u3bjNtZt3uHbzrrRoEOHBOy//kpv3XpHhwdW1DVZW1llZE6HCq5LBWlq9yvK6ArAEcyVCgwJcCYH79JwQuC9IgDUpLBomlBDhmLBoED5YAmBFxqX/1MjIGKJsMVgyRChyESoaLMle+QaZnFuR5ptC4K4wWMJsVAFZ3Vsi935kiFAArE4Brrw4XV4c7gEcbr9ksuwdvUqI0NYlc/Ntidwt3ZLREuCqzdxDa1sXLa1dmMx9NLd202Tqoqm1WwFYbQrAarIM0GwfpNkeksDKaB2irWucVs84za4xDNYQOpMIFQ5Q1zQgAZUAVVpDH9oGH7WNA2h0XjQ6H9V1Xqp1ftR1ftT1Aap1Q1Trh9E0hKmqHaJSGys1ISqqQ5SrQ1TUhynXjVKmH6O8ZZrytjkqLAuU2xcp71ikyrNMVf8KlT3LlDuXKLEuUNw6S0F9lLyaCNnFAS7nD5BbPUKRbZFCxwpF7lUJsgrtyxSL7a51Sn2bFAkWqmmGXAGwGqfIbZ7mkm6cS7oJMvUT5JjmuGya45JxhsvNs5wpCaH2LFM/eot87ya5PVfIbJ8nx7YoRe5CmyUc3s9qx2SI8JR6lDO145ysiXJSWDhUj3JcEyWlMiJnFJ7UT3KqZZbDVRGOaMc5YZonq2eTkoEbnBOzAQXTpYlyqHqM53P90sl9T+kwh2onqBi6hWHuAScsixxqnOWkdZkzjhVOWJc51DzLHv3UM4D1lz1sP3u6Zz3wrAe+Cz2wM8BSchGKMKFgsET54svf8/kXX/LpZ58/9MFKYK8+++L3iPCgAFZyBmHM0f3d9377EGCJEOGWyP3JDNaOAOvefe6//Ar3BbgSLFYMYN28dZcbt+4QZ7CuXr+lAKyERM/vvP8Rb777O1aFk3vMpmFldZPVKzdY3bjJsmCuVq+yuLIpQ4MCZIkiwNXMgiJyFwJ3kUdvPAlgCbNRMYNQziIcGWN4ODaLcCiizCIMPmSxFJF7iEh0RubM83qDWyHCvr4BenpEShuvTKos0sp4PF4pdHe5+nGK4vbh8gRxegYlm9XRIWYT9mO19WCxdGGWpQeLzUu7tY+2ti5a2zy0tvdgau+l1eqjpb2PJlM3TW29CsBq7cXY7qPZPkSbJ4q5e4LWziit7ihW7xztPdO0uKI02EbQtw2iNwWpb/ajre+l1uCl1uCj1jCAVuejVjeAptaHpj6Api6AukYkh/ajrh1EYwijaRxFbRhFY4yi1o9SXjNMhWaYSmOUqpYpKkwzVJrnqLTMU9E2R6V1kUrXClWeFTQDa6j716jqXafcuUJxyzRFDZOUts5SJFisogDZhX6yivwScBXZligS57nXyLcskmdeoCAGugSoyjZOk9s2T65phiLHMlm6cdJKh8isGeOyflKGDS9qo1woH+ZsfgC9/woVXauSpbpkWSRVG5Wi9zTLMultC6TqJjhdPcppTZRT1WNS7C5mEh4XuQLrJjjTNMNx7TgpxSFpOHpMzApUj3FUP0WqY1X6WZ1tXSSlJsqBijCHNFH2V4R5PsfPzzK9/CLHzzHDFMWDN6kYu0tKy4IUuJ+wLklH9xero/yicowDhmcA67sw9j5r47MeeNYDf+E9sCvASmCwJMj68vcPcxEK3VUsTCiYqw8/joOrDxQ3998Jg9EYwBIarKdksEQuwkctGhT9lQBX0qbh7r2YBuseEmDdvC3Zq+s3bnP1+k2uXb8l2SsRIty8cYe3/+Ujfvnrd6VFw9qV6zGbhiusX73F2uYtBWCtXWNB2DQsXZFs1zu/+4ipuWUJsqZmlqTBqJxFODErRe6SwRLaK8FeRcalH9bIyGgMYAkNVoTBwViy57h7+4CiwxJpcoRFg883KAGWYLF6eoTQfYDe/kEJtDydCsCKhwjdnX4FXAn2yjWAqzOA0zWALQauLFYBrPqw2Pox271Y7F7a2gV71U2rpY9Wcz8mi5cWs1JM1gGazT6a2n2YHMO0ucdo757A6p3FPrCAtX8Oq3cec+8cLe5JGizD6FsH0RkHqNP1UacX4GqAWr2PWr2f2npRAtTUBajRhdA2RtDUh1DXBNHqh6mpH6a6boRqXQS1YQx1QxR18wTqtkmqrbNUmucVcGVeoNK6oAAsxxJVXato/RtoBzfR+K9Q3btOiWmWkqYpSlqmKWmYoLB2TIKq3MphGS7MKRsktzpMvnGa/NY5CmxLFNiWybctk1sf5XJ1hGzdBHlCq+VYJt80R6ZmVIYJMypHSFdHyFBHSKsc4XzJEJcNk1zuWCateY503QTnykKkNUyRYV7gom2Jix0rpNZPcEY9Kt3dTwsDUuMMJyojHBfWDYLJqp/gWPWYtGk4VBBEAixNVOqwUl2rUrh+pnWBo9pxDlRGFIBVNiIZrH++5OXFokFOCQ1WxypZ3mucsi1L76sLXRucsiyxRz3GSfMC+4zPRO5/4cP2s8d71gPPeuC70ANPAljSD0tqsIQflsJgxZeffPo5H3/yWQxgfSrXP/joY+mF9S+/ez8GsD5AhgjffU/qsJ4KYIlEz08AWPEQoVjeuXuP20J/JdgrAbBu3OKaKNdvSpAlmKyr12+zKcHWXQm0rlwVQncxk/C6FLmvbYj1GyyubEjt1ermLWnPcPPeq1y/+0AJEc6vKLMIp+a3GCyR8FkALOHoLn2wJIMV5SHAEiyWSPYclrMIgwJg+YUOSwFYImQY12KJmYR9fUH6B4bp7Q1I9qqry7clcne7hQ5LFAGwBnF2BreWHU4/dns/dnsfVluvBFfWDh9mmwBYPtot/QrIsvRL9qrVFkAUAa5a7UHaHCFaO4ax9k5h981h7p2mI7CE3b9Ih18sl2nvmcXUOY2hLYS+OYjOGETXGKRelkHqG0QZoq4hhLZ+UCmGEbQNo9ToRqiuDaE1jFKtHUZdE0KtHaZKN0ZlyyRd83dp9K5QaZ6l2jZPlXmOKrWaDB0AACAASURBVOuCBFtqxyKa/jVq/RvoQlepC12lJrBJhW1RMlzqjkUK6scoqBsjv3aU3Kph8tUj5JQEySoKkFXgJ6dqhNy6KIWtc5LBymudJ7MoyOXyEHktM+S1zZNtnCFLPykZrAtFQdJKBslUR7hYPUp6dYS02nFy7ItkO1a4UBMlVT3KudIQaYZJMgW4si2RZl3mpHqMM1URCazOGmfIFP5YQoOlGeOYsG3QjMnw4MFcP0dKQhytjXJEALCmWU62zHGsflKGCw+Vj7CvOCRDj8drx3k+z8/PsgfYXxnmWMM0B2vGOdO+xKn2RY62zHPatsJ+3RQpDVNc6lrnRcMzm4bvwtj7rI3PeuBZD/yF98ATAdYflVBhHFQJs1ERJhRaK6G7EkUwWIK9EmBLAVgf8Tvhh/XBRzENVkKIMJHBejM5RPgGv3ySyaiYRSjCgjENlgKwhE1DEsASYOraTa5eu8GmWN4QAOs2VzavyxmEcYC1tnFDgqyVK9dliFCECYXAXWwLRuvuK29IJktosKRNw+wSkzNKEeBK6rDGRaqcKcXJfUuDlcBghWIhwsEwgcCwtGUYGBiUeiwhcPcNCIF7gP7+IH39gwxFZuntC9LT40cBWMKqQXhgeenxRnB3ieTMsfBgVwhX1zAdriAdrgB2h08CLKvdi9Xuw2xVAJbF6qOtvQ+zPUB7xyBtHUMxgOWnzTFMuzNMq30Ya88UrtAqXeErdASWcQRXcA9fwT4gANYczY4JDKZhmm1R2rvm0DUOoWsaRtc0gs44TL1cjlBrGKZWP0KtLoy2fgRNXQRN7QhanWCzIlQ3jlPdNoPGNofGOY/OvYDWvkBV+yxq8xwa2wJq6wJVtgU0PWvU+q6gC23SMHod/cgNNL1XZEiweeAKJv8G+ZpRCjRh8qpC5FUNk1sxRE7ZkNRiZeb4uJTrI78uSkHjFAVN01wqD5GlHqHAMEG2eoTLNaMSYF3WTUgNVmblCBnlw2Rqo2RUj5FpnOZi0yxFPetcNExxtnCQ85UjpBmmuFA/wXndpPTCynGuou5dk67ul3uuctowLU1HhfHosbJhjhYPcaxkiBRhOFoRlnkJxczCFO04J03zHNVNsK9wSBaRo3BfwSB7iwZ5MT/Ii4VDHNSMcrpljqO6KfaK8GH9JAdqJ9mrHuPFygj7asfZUzvBL9Tj7P1WAqxYqo5tXiqJvioqFc899xxnjRESM7+I8Xebz9DX8hh6QMR4lueee5heQbRD3i/y4JH7fevHfJEGyBj5Gs38DvTD1362r9IdialtvgNu8U/xt5P4d/XUBq2J9X6tv6uv0udPeW5im5LGB+UZn+O5585ijCSPEk9Z/5992lf77TwKsP4gU+UI9uoPEmA9nEUoRO6fffa5osMSAOuzzyW4+vTzL+RS2DOIWYQSaIlZhL8TDFYSwIrbNEiA9ab0vxIu7sIL64kAK2bREAdYgr26c+cet2/f5eat29y4eYvrN0RoUAFXYrl57caWyP3K1Rtc2bzB+tWbksESbu6CxVpZv8bK+nUZIlxYWmdufplrdx5I/ZUAVsJkVICsqbkVJcmzCBVOLxKdnGNMAKxYwmcpchdGo7EQodBhKbMIRxgMRQkMhpld3pTCdhEWVKwaBhUvLAGw+gIyPCjAVXesdHUP0NXtx905QHd/GHfXEJ3dQ7g8sdI9glOWMHaHH6vNi7VjQDJXZpsPi20AS0eAdpsfq2sYi1uAqSFZ2uwhBVzZQrQ5wli6J7F753GH1rENLOMYXMM9somlf5EW5xTG9ggNLcO0dExics1gaBlB3zwSA1hiGUFnjFDXEKG2cZRafYSaulEaLGPoWkepMc1Qa1ugxrZArWOB+u5lNB0LqNtmUbfPUd0+h7p9nirTDGrzPNWdq9T0bdAQvi6Zq1r/VdSda1TaFilrmqaoPoq2Yxl12xx5lQq4yhdAq3KYvIqQPJ5VGCAz18flwgC5ugly68fJKh7kcskgFwsCZIplySBZtVFyG6fJMU5zWVg1VIbJ0Ea51DzLpdZ5cqyLZFsWuFAzxnl1hHMlQ5zXRkkzzXOhcZoLzXNyhmFt9DYXnauktsxxoW2BM7pJCa5SxKzBHD8p+QEO5wUli3XWNEeqZYkTxlnO2Jeltmp/0RB7CwfZVzTEvoIhyWLtLRyiwL3G+fZ5TjbNcFQ3yf7KUQ5oxtlTEZHlSOM0+7TjPF8W5nl1lBfqJr+FIvddB84E8JOUZuTPAVgPImd5bseBOvF+ZzH+W43XX2nAFwBJSUr7MBH101Xw7e+Hr/9sT9cDiWd9tY9k4pX/Jutf5W9H/OPwtD/mxHq/MwDr4d/tc2cf/WfsX//9fLXfzmMBlkybI0DWnxSRu2CuBLiKMVeSwfrscz77/Es+//IPElhJJuvTz6XRqDAb3Rlgvc1bb/2aN4WD+6/elKlyhMno62/EAdbrCIuGx2mwtgDWnbvcuXNXAVg3HwVYQoclmKzNa7ekTcOGBFYKiyW9sDaubzFYAmQtrW4iANb84ipzAlgtrEpG6/aDN5hZWGc6DrBEypzZFcanFhkT+Qil/1XMpiEsQoRxkbvQYIWlDisoGKzgCCOjU3IpQoPBoHBxD0oNVpzB6ukN0NsfwheM4ukakKXTM4Db46ezK4inO4RbgqsQLk8IV0+ETu8Ezq4R7I4Ato4BbAJoiWL3Y+0YxOocwtIxiNkxhNkdoXtwEUffNO3OCG0dYRkebLWL5ShtnVNYvYvY/CvY/KtYfCu09SxIQGVsH6PRFKGhdRRDS5jG9iiG1ij6VrEcR2+eRNc2gcE8TV37DHXmGXTOOVoCczT2zaLrXKa2Y5Fa1xL13SvUC9G6ZR6NBFYCXCkgS2NdoNq5gqb7CobQNXRD19B0r1PZHtNktc9R3jxDeescxfVRCqvDFGlHya+JkC80VzUR8gRDVTNKXnWYy8VBLuZ4KWucoL5ziYwcHxlZ/Qh2K+1yP+l5A2SWD5MntFrmRXJaZqUW61LTjARXl1rnyLEscNE4Q7owDy0fluFBAbAud4g8hauc109K36vLvqvSG0s4vYvUOdKuoX6ClLwAIl2OyEl4OC/AkeIQZ1vnOde2wGnh1u5c4VTLHIcqIxxWj0mR++GqUU4ZpkltXaBi4LqsXzi5pwimqyLMnvIR9pSHOVg3zpGGaam/EgDrZ0Uh9mjGvuMAK+kj8bUBVuIHZDeQpfqOMRlf5YP4XeiHxDZ+lWf7Wl/Ur/aR/Fq3+CYvSuybXX/H//8BWJKFflow+Y29j6/223kiwIqBqy9FTsIYwNqyafjkUxki/PyL3/P5l7/no48/5cOPhKv7J3ImoZhN+Fspco/ZNMRF7lsMlkiT86YEWV+LwUoEWJLBimmw4vorAa6u3mDj6g0FYAmT0Y3riGTPawJcbQNY1yXAWlpXRO7zIkXO4jrzS1ekP5aYRTgdy0c4NbfG9MJ6DGDNbg8RSgYrAWBJs9EIAmAFgyOKBiugaLEEyBJmo94BocUaYSAYpad3EG9gjODIDJ4uP56uAJ1dfjo9fjw9IanBcnsG8fSP4fIM09k/jmdgCqdnBLszKIvNEcAqwVYAa0cQqzOExTGExSnCgSO4fLPYuydod45idkexDYxj7pnC3DOLuXuO9t4FLAPL2ILrWAPrmL2rtHYt0mSdoskyQZNtCqNlikbrFI2OGQz2aQwd0xjcc+g75qi3z2LsWcLoW6LBv4SuZ5m6ziWMgTUafCvohabKJcDVAgJMCZBVbVmgyryA1rFETdcaGs8a9f6r6ILXqO5co8qyKI+rbYuohW1D6xwV5gVKDBMUasIyRFggQJYEWqMU1I5KkJUvQJYIAZaHyCkfIr8yRHpWPxfzBsjI8pJ+uY+L+X4ulQ9zSR2Rtg057QtkNc1w2TTPJdMcWS0zZLXNcVE/SWplmLTKMOdrxrggZhm2L5LWNEtW9zrZvRukmhbIcKxKT6xU/SSnNWMyfU5Krp+Dmf0cyh4gpWhQziA80zLL6eY5aSYq3NhPNc9KE9KTIrTYMM0p/RTnTPOcNc1zWAjmBRgT4K9jmXON0/yicJDD+kkO1k/yQlmYF6tGJbDaUzPOLyoi33KAlcRQybFPhIYSQ3gJ53w9gJU4EIrUK2eJPEigqR48IHI2xgbFPlpP/Z//NzZYf8WKEj+0Tw1CviP98LWe7Sv239bpiX3yHQPWCX8XW4/zdVf+l/b5UzZylzY9SB4nVM99q9nnHQGWYK+SwJVI+Czc3BNT5Qihu2CvRIhQpMgR9gzSpiEWHhQu7g9DhElO7t9IiDDGYAmAdWN7iFAwWArAui5BlkiRIwHWlausrl+Vdg0r61el5kroroTR6EpMhzW/uM7c0roMDwrmStFhrW8lfJ6cWWZ8eomxibkEgBWVMwml0ai0aYggchEOCnAlchEKgCXMRqW4PSRDg/7gCL6BEP3eEAOD45K96vUO09M3RFe3ELsH6e4bptMTlAyWy9mPuzOIp28Md08Ej3dCgizBYHW4Q3S4Qtgcg1gdQQmubM4QVkcIq3MYi2MYizMsgVWbfYRWc4gO7zz24DK20DKOyDqO8Dq2oTVsoVVsg1do61ulrWcFk2eRZuccze55mpzzGF3zGD2LNPUt0eBZQO+cp6FzgcaueRr75zEOLNIwsESjfwVDj1I6xjdpDq3TMnwFfe8aWtsCWgGyLPPoPGuYR25T61mj2rZIjXuF+oGraDrXqLYvo7YvUSnCh+Z5xcahfV5hsOrGKKgYoqAyRL4QuAsGqzpMgdBciWPaUXIFyNKOklU5zKXSIS7m+rhU4OeyEMGLEGFhgIx8P2n5A2SUDZHdOk+2bUl6YGU1TZMjwFXTDGl141yoHJEgS4YHG6dJrZvgon2J3IFr5Hg3SW2ckTYNIhl0mmVRrh/LD0oG69Clfg5m9EoNlkj4fMo4zSnTPKesi5yxL3FcN8lx4dZeP8nh6jGOaiekH9bJxinOCWG+Y41z7QuktS9wqm6cFytGJHO1v3acF9Vj7Ksbl0L3F6qjvPCtZ7Ae95GI56GTgOfhh+/rAKxt1zzufjF9V1zTkQC/tum+BJaRIbYEAPjcc0Z2loHEdE4JTEO8/m2fmG3PqmIbXkr8yMQ+IJGzD0MjiXob1ROeTdzvz+2HrTY/iGBMBqRnd+6DxHs+Td89+dkeYNzqdwGSjQlAPCm0+9Rt/DMAlvzAbwfmKtVzPPe4voiI9iad/xit4VZfJ68k/h52ed/Jlyrbyb/J5zgrfryJ9W77AYqrvolrhM7xK+qlntim+NMlvr+dGLvktu/cjsTf6c4h98T7xIFc4r6HY1S8ZQ8eed8/4SdnGhm+/yf+KMOCf4gtRbqcuwzpT/OPCWPFj398krrADT7+5BOpwRLgSmixhO7qgw8/kgzW+x+KHIS/ky7uDwGWcHKP+2D9mjffShK5f0UNlhS5x0OEjwAsJTwoQoQbm9fY2Lyu6K8EgxX3wYqlyhGC9pUrN6Sb++LyBgvLG8wLLZYAWYvritmoMBwVXlhzq0zOLBKdmGN8auFhiHBUhAiFF1ZSiDBR5B4M4xfsVUAkfB6WiZ4H4smefcN4/RF6+4fp6R+mu3dQaq+6uoN0dQ/J0GBnZ0CCq86uEJ09YTx9UQmuXF1hGSJ0uIXgfQi7AFkxYGV3h7G7I1gdI1g6hjE7wlg9k1hc47Q7olj75rH6lrGHVugIr+Mc38Q1scng2g0coxtYhtawBNdpH1ij1bdGm3+DVt8VmntWMXnXcEZv8v+x9x5McWTZtvD8qa9jpuN7L+59b2Jm2soBEgIhgZD33gFCQiC8d8IjnKCgqKK8995iCu+NJOS61b575nvri32yCrIwaqnnzb135qKIE5lVleacnck5S3uvvXZlnxsVAieqhDaU9xG4sqCEwJXQiRKBCwXtDhQ/caJY4EaZyIdSkQ+FQh+KhT7kt9iQVa5HXoMVlf2DyK63Mq9WfrcXD9vdeNBgQ3aLEzktTmTVWdnnu2V6FiLMKNWz0ODNDDFuZg7gRuYA42LdylEw/tXNfDUTIGWldMqNuEHiodlyXCReFoEpCg3e7MPZawKcudaDM9d7cT5jAKfvSlElH8KDNgfOPlThaq0FFC48m6vC6UwpzuSqcPKhEqceqnGm0oRrAj8uPnaxgs9n6h1IJZmGLDlSC7U4XqTFkTtixr9KvMp5sRKJg5U+gNQyA1LJQ9VkZyArKVeNpGwlDmRIEXd7AAk5aiTla3Gqxsq8V+TBOl1jwYFMKQ48UODAQxUSinU4WKLH/kId4gp0OFCsx96HasQU/lfnYG23SESBjvXJ69cnwsj0FtnyF+UN4CVyyK9s+fckMnwUqFmbENf7yF0u+r4bz9noIePfYx0oRV8jcs67Qch2g4m+1qY1dLvTNn7PX/TWxh4BfLRYR5/AH9f72O7dY+OPgQjOkftuKAj9QX189yIZPRrep6j3k9ePNZtEvw98O2x8F9jn7f4OeLdku/yxve85a9fg2y+6z1HPZsND3O6ZbH/O9vehsUbe47VubbfDH+uGPvFPibJtlE0+pB+/8h5s2Zftz4nq09o7EbH5MUjCAIvI7b/8MobC30d+27z9KG+I08P6lrIJiXdFocFIoWfKIqRiz19jlSQaSMk9UouQLzS6GCa5zy+8B8l9iyxCPsBiMg0Rkjsn08A8WASwvAF4vAG4PQG4yHtFQqOk5k5eqzDRnThY0QCLCxMabR4YbV4YrB7GvaJMQk3EgxXhYDGAxam5r3uwlJwHi2QaiIMlkkPYL0MvgSyRHL39Mua96hOr0C8zoluoxJNeGbp6FcyT1dEhRHunGO2dErR1SvG4XYzWx2K0tg2gtUOGx11KtHVr0NKpAIEraq3dWrQ+0aLxsRyNbUo0dWjQSLpWzTLUNcnxqEWJ+g4j6jtMaOh1oFHoRGO/Gw0SFxoVbrTqghA4RiDxDqPbEkC7wY9mjYcBr2Z1AE2qQTwa8KP8iQsVAjfq5H40a/1oVLnxSGJHtciOCqENZX1OlIu8KBF4UPTEhaIeN4qFXhR2eVDS60OBwIf8bg9yHzuQ22xj3iwKGT6oMSO/3Y28Tg+yG2wMUD2otyGnwcZChPerjcgo0TIvFvGw7uQqcfOuGNczxLh+l4pDS3ArV8F5sAhgFWpws1CLW6V6XCe193w1rtyT4uLtflxME+HinX7Wzt3sA2UPXsxR4mK+BvdaHayI9Pk8NS5VGBkv62yOCqez5IzkTqHCCzUWXGr34GydnZXPIcL7yXIj40wlZ0hw+JYIqXlqVjLn0JVeHLzQjfhLPYx/dYgkGwh8kRfrkRVHyo1IuCdHLGUMXulF7G0x4u/JkVJiwLV2L/NeJRfpcLhAjUMFWiQQmMrVIKnahMM1ZiSWG3GwzID9RTrsy9P8cwKsTa5/3qQZNXG9Y9Jdn4D5k2Dkf57rv77PXtQ9+QsEeVB4kye/O1HnRAi45FVZAwUb+xK9GNAiFHUNng1Yn7ec8N81mr/fDogCFR+vZW/R/9TXkweixxU1hve03fbelGgbkbeIo91MYSoS8v3gPvLtEg2Ktrcmvx+RPtDR/O/5QIJ3j6jnOIVSnjfyvYAH/7nz3r0tQdsGLmH0syAPIDdC8shGnc9/kaN+450TSbCI9IF3TtR93uvd38bS/Hvzrr/paP5xvDF/aD/4QDL6dtHPdf033nPl3Tfq/aXvI3Yu+cO6nVMl+OUXLotwtJD3/VExhimDcEiEvI8iYOsj5A2GdbC+/Y4DWF+TF4uyB98wgvsayZ1qEW4FsJaW17MI10juc1uT3MPFnpmC+xhXLmczyT2sgUXZgxEOFvNgEcDyw+3xweX2sRAh1SAkcjvVIbQTuHJ4mBYWFXpmpXJsJDjqhdUVhMnuY80fmmZeLI3BwYUIIwCLlcrh1Nw5gEWlchQ8gCVnAKuPebFkEElU6Jeo0StSQmcLwuAKoU+iR7dQhSd9KnT2SJkXq6NzAO1PZGjrknEgq0OKti4F2nq0rLULdMyT1dohR9NjGVq6NGjuUKG5U8uBqzYVGtvVaGzXov6xBg1dJjQJ7GgUutA04EWrzI8WWQCNci/zXAkcIYi94xC5RyDyjKDPMQShi/uOfutxjKLTPIwGhRu9zhG0GwNoUHoYOKuXuvBI6kKV2IEyoQtVUh/KxT7mtSoRelEq9jGAVdjmQnG3F3mtThR0eVAoDKKwz4/8dhdqRX7ktzkZoCKAld1oQ1atBferTaxllutxt0zHgFd6sY4DWOS9CvOrKIvwVp6KhQkpm/BWoQa3irS4nqvEDcoipGxByiTMHMDFtH6mh0UhwktZcqaDdYkAVZ6aeawuFOtwqVTPCj9foMxCUnTPUTKS+5kyA652+XC2xoLTZUacrrIw7auTJONQoEVqgQYp92VIvi3GsSIdUh4qWXjwwLkuBrAS70pwuECD5HIjK5GTlKdB3HUh9p3rZiAr9vYA9mdIcazMhCtUZ7DeiaMUfqwyMUmHxGIDDpYYkFRjweFqCw6WGhBXqENMrhZxRXrWfrdpQvrP/iJqQoxMIttv+QvPxknz14eyzST46yeuHRF1z6gFkiIr6/1e7+c77skHAOszNXcv/m+RhYtt+Yt4uFt8G268zlrP+Tvv6BP/sHfsbz1W7oQoG/H6E/X9e9kO7whXRS90W4VyPryPf79d+Cbjj3ftfeA/123DyfyrvGOf/9yj3pH193AdLPEBY7TteI+I3Yxvt3W7/pZz3mFPvh02dmCrIfPH+q7j+cetAZ3f0A/+dfj34/d77frU4a3vwbcl/zL/5/9MoeQPkef0BxSNkvdKgtS153gUojD/imURDuXjo8hvycK1Ys8UHlwvkfMGL1++Wg8RbgBYS8tPN4cIFxbfKdMwEdHBihR75ss0UBYhcbCYgjuBK675/EEuREgeLI8fbjcBLO86wGLgyssAlo0Alt0DBrDsPkZwJ3BFzUCEd4cfBLDIk7UOsExQqE2s7A0VemalcmQaDMjUEA/IWCOhUZFYgX6xAkKRAn39cgjFKohkBgilOigMbqjMfubF6hFp0U1NqEaXQIHOJ1J0dCvQ/kSOti452p8o0CHQorPPiI4+Izr7DGjvNaC1S82AVUsnZRSq0dSuRXOnAU0dBLT0aCJg9cSCxi4LmoVudGgG0a4ZQrt2BO26YXQYh9HnHoPIOw5pYArywSmIvKMQukNQj85DPboAVWgemrEFSIOTEHlDELpH0K4nrxYXVmxSudEg96BG4sEjhR/1Kj8qBrwoH/CjrN+Pom4vinr8yG91oqjDjVJRAGXyQVQph1EmGUSlagR9wVnkEw+r1oLsehse1FmRVWXC/Uoj7teYkVmmQ2a5gWUUphdpcIcERjPEHMDKkoLCg8TBoizCa+TVypIxLxaFBwlg3aow4ibVH8xT4QKFCtNEuEperWIdLuercZ70r3IULGuQyO5UDJp0sE7fleEMCYimDTCh0avtHlyss+EUZRZWm5mi+wkq7pyrwtF7MqSSonuZASlZciSnSXCU+FX3pIzonnhbjMQMCY4UaZFM4qJlRiRkKRBzWYB9lwTYd7UPsXcGEJchZZmFx2osSC414FitBScabUyp/Ui1GYmlBiSU6JFYZkRcgZbxrvZkK5kHa1+e+r84yT0ygWyzpfRr/j/+Ara+EPCP2Li/9SS48ah3fX7XPbf8jT8hbwAVUZPypt+iAVtkoVxbqPmd3G4x4B8Ttf/32oF//haAjz9m3iK0pX3C/dr2t23HFr3gb7bLb+kj/xw+IIky3rs/UJIE8W028tLWstr49+AW2A/mI0V6wLfNNn8zkffmd7znEPXeRX0fvjD/umt/c/x+b37mWz4//nuw6f3mXW/Tb5EB8rZb9on3e2SXf1xkbL+pH/z3a/1d4I8z+p3jjSdy3yjQFW2zdZL7/4e//vVvnAbWaNE67+r3hRj58SdEREZ/+nkAKZFn/FEeAuF6hBGA9earr5n3KoqDxQNYz1Zf4OWbr0Ega5FJNSyz/YXFJczNL2CWlNy3lGmgEGG42HNYcHRNB2sTwApyQqMbAVbEg0XeK+bB8jMvls3p5bIInT7YXEFYHP4wwArAREWfrZ4wsOIkGghgUVNpLVBqrZCrjCCAJZWpIZGpodCZIZGqwiR3KfrFcgaw+oRSBq76JVoGsPplBvRJdMx71ScxQDCgR49IB8GAAU/6NOjsUaCjW4lOgRrt3Uq0CzTo6NOjQ6BHV78ZnUIzusQ2tHbr0NqlRVuvGY97LXgssKCl24zmJyY0PzGjqdOEZoEdTT1OtEj96LOOQmCdQLdlAgLHJMSBGQagZIOzUAzPMiClGJnFQGAKmrFFuJZewrH4Ara5Z9CPL0A5Mg2BfRhPrENoN3GNuFsNSh/qFD606IOolvpR2h9AmSiIom4fSgTEuwqgoN3NPtdoRlGpHEa5fAhVyhFUqUdRZ5xEiWgQD5vszIuVRcCqXI/75QbcrzDgbpEGmbQt1SO9UIO0AjUHsIiHlSVlRPebRHInjxWTaZCzcjm3inW4VWbA7RoLrhfrcL1Qw3SxrhZpmf7V5XwNCw+ey5Tg4kMlrjfacK3RjsuPrDhfrMOZBwqcyZLjbJ4a56stOFthwqlcNU4SR4q8VtkqHCNgdU+Oo1lyHM1W4ihxsCqNOHpfDtLBouLOydkKpoOVlEWK7FqkVJtZHcL4dAnnuSJx0VsiHLgvx8EsOeLuynCi0oQHkkHcEQ8yrlZimR5J5UYcIoBVZkBCqR4xOSrsuS/Dl+kD2JU+gC/TBv4ZAdb2AoL8ye7DAVb0hBeZn39ty79n9AS7gTgeWZiiJvzI/1i32q5P4ut94E/aG7hF6we9w8vDP4i/z7/ub7ED//xf6/f67x9sO+oy334Rm7Kh8BfArfh0v6WPv3YO34b8fS7zdD00uvn58t8Vvh3WAVAYbFEYjZ9Vwb/Nxn2+bd4HpKyd/yvj5F93zea/4Rz+dSLgYMvtgbDFdQAAIABJREFU+juy1sWNO/xrrfVp40Eb3pcI0OGfu+X9I88ruh/858Tdkm+DjX83/N8i19nqO67PWwIsSep62PCd/UxBL/GuwgR3IrcT74pCg1sCrKfP8Xz1JVN4X1ohLxYHsghckVRDlNDozCympqYxOTkF8l5RGx+f4Io8h9XcuRBhCEMRHSzyYAUGw42yCCMeLD88Ht+6BysCsBgHK8A8WMTFsrsDoFI5ds8QLE4/81pRXUICWHpGcLcxsVHiYFFTkRaWxgy5Ug+ZQgu1wQ6JVA2bewhKrQViMZXK4WQaiINF3qs+kRLCAQ36xGr0S/XoG+AAllBqQu8AgSyudffr0S0y4IlQh64+HTp7yXOlR5fIjK5+C2vdEgcEcjc6hFYGrjpEdnRJ3GgXudDW78LjfhdahS609DrR3OvCY3kQbaohtCqGILBNodcxDZF/DurxZRhmnsM0+xyG6acYWf0K3uWXMEwtw738CuOvv4V7aRX6CfJizUM2OIVeZwj9vnHm+RI4xtBjH0GvexT1Ch9qZH6UCP0oFQVR0hdAcY8PJb1+lPQGUDYwiBLJMMqVoyCQ9Ug/igrFCCoUIdQbJlClHEVep5eBLCK9P6DwIHmuSnXIKFTjbokWGUVqpBeqkUY6WPckHMmdMgmzpKzo8+1SHYjkTh6sa/eluP5QiVuVJtysoGbEjXIjbtbZWCMBUsa9ypLjwgM5Ex293eZkAOtGox2XiOCep8a5UgPOlBpwrtKEi0Q4f6jC8ftyHMuQIPl6H5JvCHGUijpnKZBChZ6Jf1VuwPEKIyhr8NAtMY4W65Cco8ChTCnjXx0u1bOMQfJgHcyUYX/aAA7clSEhR8VaTLoUNwVe1LqmkaUK4UilEQdy1difrUJclgJxDxSIpyzCe1J8cVOIT6/04rNrffjkau9/cYD1QYvENoBmizl3/atfW5TXj9xujz/p8hdNOp7/2xrg+42TO7s//3/ebMLdOKmHe8m/x7sWn7VB/b122H7h4G6x9e98+7yX7ehi247t18awdR/WTBDlXfj1BXH9vI170f1YzxyM5s1tGi/LKoss7Bu3mxMENt6Vfebb5oP+dn7FNvzrrr1Pv+Ec/nXeCRgi9t9ylNyX/Gut9Wnz8fx3bC1BhH/uh/SD//dH9+RfZ5O9t7LPVt9xfV4HWJRF+Dem3v7LewOsZA5gsexBrg4hlckhDtaWAItlET7H8lOuEcBaWFxm4IoBrLAHa35+kdUjnJqeweTkNCYmJzEe4WCNUrkcrmROFMCKhAgJYDHJhhEewAqT3CMhQkZw97FahHaXD04vl0VIRHe7ZxA29yAszgADWcTDohChjgmM2qFlgqPkwQoDLK2F82ApdAxUSeVaDEhUXJOqIRpQol9EIUIVhGI1A1dCiRYDagtEchNEcjP6ZSb0y8wMYPVJzehX2CAYMKFbZER3vwFPWDOiq9+EJwM21rpEVggUHgi1QXRSiRuhDZ0SN7oVAbSLPWgXe9Eh9aNDFkSbJIDHsiA6dSF0aEfxxDQOoWsG8pElaCefQh5agnZiBd6V1xhc/QpL3/yIyTffYGj1K4Refo3Qy7ewLzyHdmKBA1hDM+hzj6PXPY5+7wS6baMQ2EPotofQoAqgWhZg4KpcFERZbwDFAj9KBH6Uy4aY16pMNoIqFQGrEGq0Y6hUj6JCNYoa7TiqNGMokoSQ2+FBTmOE6G5lHqzMIg0yCtRIy1UgPV/FPFgEsG7cHcDN+1LcylfhTrEWd8oMzItFQqPXKFxI8g3ExaLMwyozbhO4qrexOoTXyvQMVJEOFvGvKER4u9WBG60uXKsxczysChPO19lwtliH86TuXmrAiQcKHH+gwNEbQhy53I3DF7txmIEsKdO/orqDBKiOE2+qUAsWGkyXILlAg6OlFB7U40i5npXIScxVcdmDaRLE5yhxMCwmmlpvwQWBFydanTjRZMexOgviH6qw72Y/dl3tw5fXhNhzZwB770qwK02Mz6734dOrvfjkyn97gLUBBG2aJNcnbDZRUyr5hhI9/Al806LJJ/tGFgH+pBz5bv0279jbuHCHF+Gt+vwb7sEfx9pCtEVvtrYDf+HYAvTxF6aIF2EDAH0v21F/th1btH02m/a39JF/znss+tQ//lg3PBu+jTeOd93UU6DEAJK6iPKAbbjW+vG8Pb5t3uf4tVP549zi+fGvu2bYd5/DH+uW/7lYu85aJz5sZ8s+bbwEv4+8xIL3Onfjtegz7x37mJ7ROhDe/Dz59468O/zvou28CWBRiRw+wDoqZiKjER0sxsP6/gd8S2VxvvkWb8mD9fVbJtFA4cF1gPUGL1684nSweCHCp89WsfLsOfNeLS2tYGnl2SaAxYGuJRDAinixogEWn+Qe9mDxAJbfv0WIkEjuBLBcXjgZwPLC7vBwjYUG/UwLi+oRWl0BmB0+VouQPFicRAOvVI7BxgmNasyMg6WgEKHSAJlCBwJYEuJhMZClhliiXgdYAxrmtRIrzJAZ3BhQ2yDROCDTuRHxYPVKTBCrnBAqHHgi1LPWLTLhiYi8VmYQsOoS2yGQe9CvG8SAMQSpeRSdEg8DVz3KIXRI/Ggf8KNdGkSHYggd6hF0aEbQrh1Fl3Ec/Z5ZKEMrMM+/YJ4r48wq816NvfoGqz/8jJXvfsT8N99j7u33mH/7A+h79/JL6CeXoJtcgjI0jz73BHpd45AEZyBwjOOxfhjN2kG06IdQoxhEhWQQpcIgyoScF6tCMoRqCgUSqKLwoGoUZXICWaOo1oyhQjmKcgWBrAmUSEPI7x9Cbpub8bByGu14WG9loUICWHceyhnQyijhiO53chW4lSPHrVwlA1kEtK5TkWdqBK7yuVqE10v0uFFlxq16O25UW3CdZBYqTbhSosfFbAUDWJco67DViZvtblwqN4DI7ldbnLhcb8PZMiPOFGpx6oGCSTWkpomRQt6r6304fLkHSVcEOHxbjCO3xUhKH8DRXBVSi3VIJTJ7sQ6H7smQlKXApS4nzrbbkFShxyFSYs9V4SDJLhRocbBIg4N5KiQUapBSb8HhMgMS87VIKtYhqUjHjknI12Bf+gC+uNaHz6/24sBDBRLy1fjLJQH+cqlnB2BxUyh/0ttGaJQPlOh/vLzFgb+QbJxk+b+tn8O/X2TiDU/m75j4o6718XGexhNv4YisCe+4TuSQzVt+vz7cDnzy7vvZIRrcvu85vx1gETbbfkGMsu/a8+XbZMOz2mxA7pt32P5d99/6ch94f/69Pwhg8YDD7zaHV/n9Xn+P33VO9G/r57xjPPy+r9l/a6uwb3/t+KisXHrufEDzd/SDf98179dW78bW9+Dbkj9MAliyY+vvZ+rAViR3joPFhEb7U9bDh0Ry3xZg8XSw1gAWiY2uYnnl2RrAWlxaWQdY4WLPs3PzWFx+iumZOebBojDh+DgXIqSCz5Giz9t5sBjA8gfh85MGFsk0REKE3nWA5SSA5WYAy2Z3w2p3M4BFJHdqEYBltLphMHNK7lqjndUhVGvNTAuLlcpRGSBXGyFXmyBT6CGVaVmYkACWeEDFebDESubBopCgSGGCVGOHTOeCVOfCgMYBkcqGfrkFfTILBANGCOV29Cuc6CFgJTSiS2jEk34zBDInBDIXuiVu9KkDEBtDrEkt4+iS+dElDaCLQBU1+RC6lMPoVIfQpR9DhzYEgWWShQYHgguwzL2Afuo59FPPMPj8awy/+BqLb3/AN7/8DV/99FcGtJa/+5F5r3zPXjMOlnFmBZqJJUgH5yD2z0Dkm8ZAYBoC5wRajSG0GIbRoBlCtWIIFQODKBMPoVI2gh73HGo1o6jTjqFON8YAVZlsFNXaSQaqyKNVqR1ngKtWP4lSyQjye4MoFg8jp9nJ9LGoRiGR3TNLdEgvUONusQ4ZFQam5k6hwtt5ShYevJUbziLMlrMwIck0kDwD8a5uVptZu15uxPUqM/NgUf3BK6TcTtysKjNTcSfu1fVWJ+NfXaw24xKps1ebmQfrXImB1SE8lilFyk0hFx68KWT7SZcFOHyrH4fviHGEpBoypDhyX47UEh2OVZtwtMqAQ8TnarHhhsSHM4+tSCzS4HCZDgdzlIzYHpchwcECFZLKDEguNyA+W4mDOQTA1Ego0DCAxYUIlYjJkiPmnoTzguWr8cllAZIKNf/iIcK1yW990uLzW/iTW9Si/SvnRU/Uvw0k8CdZWnwYxSZKeZq/GGzwikQWCr6nJPJdZD3iLwIfstDyz/tAO0R5bqg/4fzz95Vp+E0AK2ps0Yt61PON2GWjzX61j1svkpHLbbndeI9IGv4GkL42Xr7NN2QRTpXyJBKixrrlnaO9e7/6/DZw+Pj9IC9jpN9R30f/5yL674Z3zoaxrgOsaJD7Xu/+NkONvvfWf+P8v/c1e4ev98F/g2v94L8T4ftu+bLxj+MBsKj3g2czWQn+sPbMUjHAZBp+gTiVN7ajIk6mYViElDVtrI+QG3iHB+vlZoBFUg0rFB4MAywCVxH+VYSDxXhY8wssdDg7t7AGsLgsQiK5j6/xsKJkGtY8WEGsAyzyZHFio263F9RYFiFxsCIAiwjujjDAYuDKx2QaiOjO+FdUJsfk4ErlmBzQ6Ml7ZYFKa4ZSbYSCNVPYg6WHVK4LAyzyXmkgluoglukhlhshUVsh1TqgNHqg0Hsg13swoHFCrLJDKLegV0bNin6VC/1KF4RyJ3rEFvSIrRBIHeiWOBmw6tMOolczCKFuGH2aYXQrguiU+NBJXisxhQUH0aUaQY9uHL2WKfQ5pvHEMgHz5CrUoRXIRpZgW3gJ69wLaCZWoJ96isk33+LlDz/ju1/+hm9++Su++vmvePPTL/A/ew3n0gu4V17BurAKy/xzKEILEHoJYM2g3zuFPu8UOm0TaDOPoUYxjIqBIVRIhlEpHUGtegyPrVNoNE2gxTyBWs0YKsPeqlrjFKp0EyjsH0KZLMR5tDTjKJWFUCAIIF8QQJ4gyAjvDyoMjIeVWaZHJgGtR1bce2RFRrEWt3PkuJktZxINtwvUTJ7hdrEWN4ncXqzFjQI1415RaPDWIytuVJpAIOtauQFXSziAdbnMyDSv7jZbca3eiquNNlx6ZMHFehvTvDpbElZzp5I5xL/KlOJo2gCOpQ8g5XY/jlCokNotESvwnHxfDgoTphRqkFqux/FaE1JqjDjfZEW9cwzXBry41OtCcrke8Q8VHLk9U4JDpRocyFchqUSLQ7kqxN2TMWHR/UR8z1WxEGFspgy7b4mxK12C1FozCx3uuivBFzcoZCjGXy52/wtzsNYmK94Exftu45z4XkWONwKZ3xrm4ocaeH2KLAjRi0E0cOD/FuV1iVqA+ZN7ZPy8SX5tsdi881vtQFeK6s+mcW3mEfGP549r07WiHtZ2Y4u2U9QpvGHy7xmx9/p2Yx/593o/+0WFkTbZIPIsooHKxlJM6/2JHL8BcPPGE7W7EQy96/70W9Q7swH88M7dXjR0+3OOH+eBw6iHEf2cNo5143sQNT7+hw8Y69bFnn97P6LA2RYeP66b2787734H/4BUCXmvSAfrF6bi/k6h0dzBrUOEpIH16vU2Mg0RgBUt00DFnqkRuKJMwrn5RRC4Ik/WZJjovhYipAzCtSxCXrFnBrA4gjsXIiQPFteY0CgjuW/0YLmiPFhWBym5e1gGodnuZTpYBpMDOoMFOoMNOgawrCw8qNZboSSQxcskZNmECgMkBLJkOgzIDZAoTJCoLJBqbJDrXFCZvNDZh6A0eiHRkAfLiQENgSkrA1dSYwBqRwj9Kg+ESjcDVn0KNwYMQxDIveiRedGrHoTIOIp+A9eE+lE8kQ+iSz7EvFddyhE8UY2izzIFkXsWvfZpCGzTkA8twbX0AtrJFVjnX8C19JqBLNv8KgLP3uD59z/h6zCwIrA1+/V38D9/A/+zNwg8fwPP09ewLb6AbvoZBgYX0OuegcA9DVFgFr3uaTw2T6CKCOx9QQauHmnH0GicQKN5Eq22aTQZCWCNo5q4VtoJlCvHWSuRjKCoL4gy6QiqdZOoUI+jSDiIvG4fCmjb6WUcLMoqvFdtxv06Gx60OJHd5mYlc9Ioo5CAVqEGt4u0uEmAijxWBRrcIMHRcgNulOpxs8qEm+S5qjCy7EGSZ7hSqse1CiMuU6iw1owW2zjuPnbiWpsTt3u8uNRow8UGG85VW3CxwY4zFUacqTLhdKkex3PVOEGSDBQKJM5VtgIpuUqklulwss6MEzVGpFbpceyREaebzTjeaMLpFgsKjMO4KvLgRJsVJ5rMOFqmQ0K2DInFGhwsULOQX0yaGHspo5A8W5lSxGZKsT9LjgPZCsTdlyM2S47YB3LsL9QgsdyAxAoD9uXI8cUtET699q/MweItEBsncfocNeevTdzh0hlrgp/cAkcLDJUM2SqZiz9Zblwc+L/x/xfP3W6Le4Xvs9adjaBlw4K4cTGPuj8JnfLHwWos8q/8rv0t+kZCoO+ww9rVwmVo+PyhbcvD8DwdUX3fOO6ND2vLsUUvmBtPWesf7bx3H7dfJKOut+nDxvqVVCKHPJX8PkYDts2lU+jd2760zqZb0hcfADrY38QW75O89DiP+/UxjpOcBP+6mwy7IWMyUvLm186h+0S9n9zf2Jbj2upL/vW3/Fvnso2j6opuus4W7/kWf4ObTytdt9EmG0aOfve7s9Xz/sOGUjkcwPoZP/00ClHhUfx+zWv1O/zu979HsnCIgas1DtZbHgfrnQArUionGmCR94oBLCK5z80zgvs0ZRGucbCm17II+eFBfohwaCiEoZExlkHI92BxIUKeDhZxsJweOFh4kEKEbthsTlhtLgauOIBFZXJcoPCg3mSH3miDzmAFp+JuY14sjdHBZRFqLVBorFCoSbLBxvZlKjNkaivXNHZIVFYMKMwsNMgAlmMYaksAEi0HsIhzJVa7GO9Kbh6E3jOJfq0PvQo3+jV+iLUB9Ejd6FUF0C31oEcZgMQ6AYl1EgPWSYgtk+jTj+OJcgQd0iE8UY9CYJqE2DOHPuc0emxTUAwvQTf1FJrxZegnn8I2/wK+p28YsBp68TXjWT397ic8/e5HLH37A1788DOmvvoWIy+/xsiLr9mWCPCW+RfQTj2DeuIpxIOLaHfMQBSYgzg4jybDOCr6B1Ep4TxXzeZJtDlm0GSZwiPdBOoME6jTT7D9WsMEKjXjqFBPoEI1jmLREIqFpIc1hjL1OEoGhpH7hMrqDCK/N4DsVhcTG82iws+PrHjQ7MCDNjfu1dtwr96Oe412pJcbcZs4VCTfQFINlGVYbmAA61aVGTdJpoG0sKjeYIEGV/JUuEQ6WCU6XCrS4Eq5HlfqLLhcY8bVVgdr5ytNOFOowekCLc4U6UBFnE8V63CySIvTpQacLNbhWKEGx0v1OFamY2AptUKPYzV6nKg14Fi1HsllWhyvNSC1VoeTj63IUAZwR+7HsRYzkuoNyNMO4lyTmQGm+Fwl4u5LsO+2CLF3pYi9K0FM+gD2pYsRkyHBgRw59ucocKRUh+RyHRLKSNHdgP3FKuzOkWFfnhJ7sqT/BT1YkflpZ7tjgR0L/NNagP+fi43g+Z92UP/AjkeT3PkeLAJYP3ME9x9+ZDpY3//wI74jgvt3HMF9HWB9g6+++hpv3nyF13yAtYnkzhV8XmYSDdG1CAlgzYcBVkQLixHceVINTKZhdAwTkzOYmJzGyEiINU6mYQSDwyEEAkPw+wMbdLD84VI5fkZwXwNYdvJguWGzRwCWe70WocUJg9mxDrCMNmj1VmioVI7RAY3JCbXeDoXGDJXODrXBCaWOvvewpjZ6oDH7oLcFobX4YXaPQKK2QWX2QecYgcoUgEzngcIUwIDGDZHSCSE1lRtClQdiwyD6VH6I9EOs9cg86NcPQaAaRL9pHOrAAtTBRWiCS1D6FiCyzaBHO44uZQgC8ySEzlmWKSjyEqF9CYbp52wrH16AafopXEuvGO+KMgVnv/6eca4IXFEj7xV5slZ/+IkjvL/9HuOvv8HE62/hXXkDx+IrWOZfQjf1HNLQCgTeeeimn6LDMolyyQjqdBNoMU2hxTKNFts0A1aP9JOoN02h0TyNeuMUHhknUW+ZQaVuCpXqCZRKQijqG0SpeBjl6nGUykdZ6JAyCvO6/XjY6UVup5cpu5MX60GrCw8FQWS1exjQetDuQXq1CXeohE65AWmVJtypNuNWmR43inW4XWXC9WItruapcY30r4q0DGRdfCBjRZ4vPlQw/avLdVZcbXEwUvvVxw6cLtDgbKEW5wq0OPlAgWP35TiaIcGxLDlOkveqQIPUPBVOlGhxokyH1GI1TlbokVJE2YIaHK/SI6Vch+RKLU42GnGm04a76iAy1UGkNBqRXKfHiUYjDhWrcahEg8RiNfali7D3dj8DVXvTRNiXJmaNANbeDDGOFGkYCT82R47rT9w4Xm/B7gdS7M6SYO9DOfZmy3cA1j9wzty59I4F/qUtEBUqI/5YZLRRBPP3DG9Gzv1vun03wPppDWARwX0tg3AjwKIswgjAIpmGSIjwxUuuFmGY5M6Vy4mQ3KMB1ppMQ5joTmKj2wGsqZl5UIsCWGEOVnBwBIGhEONh+cJ1CDmSO5XK8cPjG+KyCB0u2BnAcsFqc8Bqc8IS9mKZrU4YzY4wwLJBRx4sox06owM6kws6sws6iwcGmx8aowtKnQ16qw++kWlozF4Gquz+cXhDczC5QzC5QvCOzLKwoNEVgtE9BqXBB6nWA5nBD5kpCKkhgH61ByKtDwO6ICTmEQashLpB9BtHIDSMQO6ehEAzDLV/AdaJVSiDizBOPIN18jmElmn0GieZ56rPPoN+NwmFzkM9vsLAlXl2FbrJFebBoi0Jh469eovpr77Fs+9/YsT21z/+wrZvf/4rXv/0C9d+/IUBLsospKzCwdWvEXz+FVzLr2GafQnD7AuIh5chH11Gh3UajaZJPHHPods9j1bbLANV9aZpNJin0WidQatjDg3WWTwyTqPBNos6ywyqdFMoU4yjTBpCiYikHMbwyDyDUsUYCxESsCJvVm7fIHI6PMgiIVICXaJhPOwbxP0WJ+42OpBea0FahRH3mxzI6fTiOpXHyVGwdpUU2vPVuFqkwdVCDS7nKHDxvhTnMgbY9mq5Htcfu3C1wYbL9VbGvbraYseZfDXOPFTiXJEWJ/PUOFOkxYk8NU4WaHCq3IgTpXqk5qqQnCbG4Zv9OHS9D4du9XPaVw9kOJyvwLFyHc4/tuDUYzMu97txWx5Atn4QKfV6nGgwIaVaz4BVUqmWEdz3P5Ah5u4AA1V70vuxN0OEmLsSxN4ngCViHq7USgP25yqRWKLG/gIldmdJsZs8X7kKBrL+65XK+W86we4Me8cC/3QW+NUwXTTX7J9ufP+BHX5fgPXDhwAs0sGiUjkEsF68xHNW8DlSj/D9ABYLETLv1brYKHmw1kOEY+CU3CMyDSMIBofBANbwVgCLq0Po8Q2yeoQsREgAy+6C2z+8TnR3+WGyOBjAMpqdXHjQaIfe4mJ1CKlUjtHuh8Hmg97qhdbkhkrvgM7ihWtwCjqrn9UXdAQmEBhfgME5DJXRC7nODQJXtsAUzMEpaJwhKIx+qBwhqByjUNpHMWAMQuWcgM4/C4VzEiLDMITaIfQbQ4x31S0PoFs+COvYcwSWvoLcvwDV4BLk3gUIrdPot81C5JqDlDxbE0+hm3zK5BfIW0UaV7S1zHGSDMFnX2H27ffMQ7X6/U+IgCviYRHgevnjz4yT9fLHX1i4cP7t9xh99Q1CL7/B8OpbmOdewjr/im1lo89gnluFceYZOpxz6PYuoC+4hE73Atpd82h3z6PdOYce/xI6PAto9yygxTmPNvcCmh3zqLPMos48gzLVOMpVEwxY1RqnUa2fRr5wEAW9QRSIhlEkHUWZegL5omHkCIIMXGV3+3G3xoy0cgOI4J5eqkdajQW3SVi0RMf0r1ipnGItrhaocTlLhgsZYly4K2YFns+TenuukhHbr5EcA4UHm0kHy4HzVUacL9Uzz9WpQi2oBuH5KhPOlOlxPF/NQoVnKkxgxZ0JXF3pxaHbIiQ/kCOBPmdKcTBTwnhclbZJHK3V4XyXFRee2NDin0BqtRZHa/VIrtQgoViFhCIVDuaSgKgUcTlyxGXLEHNvAPsyB7DvrpgBrF23+rAnTYiDBUrEPZRjX44UMbly5r368q4I+4tUONli2/Fg/QfOoTu32rHAv54FWPbrBs0uHl/vX2/A/5gRvS/A4jxY3+O7777Ht99+F83BCnuwXr95w4o9kxbWWi1CKo3z8jVTd2caWCyLcDMHa2sPFic0GlFzjyi5r4MsPsl9BMHBcLFnf7gWYbjQ85oHiwo9Oz1wOt1hDhaFCF1wegLMg+X2DcEdDMEYAVgWFwxmJ1N0N9q8TMVda3QycEXeKwJVWrOHNb0tAJtvDCbnEHTWAIYnFxngUlHGoM4FjSUAq28CjuAMLIMz0PkmGJld55uC3j8NQ3AGCuc4NL4ZOCefwzO9CrmDOFbjTIqhW0wE9yAEqhBkzjnoRlZgGH0G49hzqIdWIPUsQBN6CuXoUxhnV2FfeMl4VuSpIjV21/IrOJdewr74gu2HXrzF0rdcSJA4VzNffceERYOrbzDx5hs8/f4n5rFa/OYHTLz+Bp6VN3Avv4Fl7iXUE6vQTK7C//QruFfeQBJ6iiduAlXLEPiX0OlZwBP/Irr9S+gbXEbv4BKe+JbQP7QC8fAKRCMrEIdWIB17ir6hZQiCSzDOPWfndXoW0WyfRa1hGu2eeVSTLpZyHKWqcRRKRzl9LAJYnT48IPJ7qwuZ5Lkq1eNOmR7pBLZqLEirMeNOrQW3ay1MxZ0U2y/dl+LC3QFczpbjEgGtTCkukNp7rRnXyHvV7MDlCgPzYJEXi4RFz5bpGffqbIUR56vMjIN1IkfBFNwpVEilcFIzpcyDlXxXgjvtHqQ73Xl4AAAgAElEQVQ+kOPglR4cvNqDw/clSMocQHKeAolZUhwpVuJQsQxnHumQVKpEcrUGiaVKnK43IKVMg7gHMgak4rKkiMuVYX+eHDFZA4ilz1kS7LrZh32ZEhwsVGFvlhT7sqXY80CCz9OE+CJDiD3ZUsQWKHYA1j9muty56o4FdiywY4H3t8C7AdY6B+vXAdZXYbHRt0zJncKEVDJndfUFVlc5T1YkRLjCZBo2hAgpe5DCg/wQ4ZqSO1cuZ82DFZVFGPFghYs9U6HnCMCKKpUTERrlAyw382CthQjtxMHywGS2w2i2M3BFIqM2zxAIYJnsFAacYqFBoz3AthQaNDoGWbN6R2H3jTGg9ebbHzEytQSpxgG1yQe9YxhG1yiMnjHonKNQWYegtoegdU9A75uGaXge+sF5GEcWYZ98DtfMC+iGFqHwzEJqm4JQH2JkdhHtW6Ygcc1CN/oUlukX0I4+hXp0BRQGJE+VfeEFbAuUJfgSzkWSY1hlv5EcA5XDsc2/hHPpFSOvU5hw7uvvGR+LCOwk30AZhQSyyGM1tPo1I8M7l17DNv8K6snnUIw/g2vpDdPP8j/7Cn2BZTSaZ9FknQMBpE7vIrp8i+gOLjEARSCry7fEfe9dRLt7ER3eRfQElyAYXEJ3YAm9Q8sQDa9AOLSC/qFldPkXoZh8BtHwMvNu1RgojDiGImkIBdJR5A2MIEcQwP02DzKqzUijGoV1NtxtsCGzyYGMOivSai2Mf3WjSIdrhRpcL9Qy1far+Rqm6n7pgZyR2681OXCZNLCqTLhQosN5Ko9Tomfeq3MVepzIVuBUthwnMiU4erufExe9JuAERq8JcJiA1OVuJF7oxMkMERJPPsaB5GbEJTdg/4kWxF/qRkKaGAlZEhzKpzqECrZNKlAghbxXRQrcbrPgdJWWhQBj74sQe28AMfeliM0eQFyuFAcKFIgvUOJAngKHijXMe3UgX4G4fAV2ZYqw624/Pk/vwxd3xfg8o38HYL3/FLhz5I4FdiywY4F/jAU+HGB9t60Hiyv4TLUIeSFCCg8yDtYLPH3OCY2SkjtpYUXpYDF5Bi6LkEju24UImURDFMAa5WoRDlKIkGoRDjGCuz8wCJ9/MCw0SqVygmEl9wjAinCwiOROPCzKInSD+Fcmsw1Gky3Mw3KyOoR6ixtGuw8OXyjswfJxQMsRhMHONb01AI3JC6NjCO7hGVi9Y1Cb/TA6Q7D5p+AYnIFnbAFGzzhU1mGobCNQu8ag8ZIXawb6wBx0wXmYQktwzLyAfXoV2sAiFO45qPyLkHnnIHbOoN82hQH3LOSDi1CGllmZGzMBp4UXsM6uQjX6lAmImmZWw2KiVGNwFdqJp1CPP2X7BKQoi5A4WOTBorAfcarMsy9BoIkLB74NgyvSwKJw4CuoJ6hm4QsmQDry4i0jvEtGn6HdtYh67QQajdNo9y6i1bnA+FadPgJUC3jsXECTfQ6N9lkWGuzyL60BrHbfAloolOhZRKNtDrWmGVQZp7mtfgrVhinU6CdRZ5lGo2MOTY45NDpmUWOZRqFsFFkdXmQRAb7bj3udXmS0OJFWZ2NhQpJnoALPxLu6VqjFFcoazFWx8OC1AiWuPbLgSrUZV2otuFBlxtk8FU7dleDUPSlOpIlw8q4YqTf7cPSaAClXBUi+1I2US91IOtuBpDNtSDz9GEnn2pFwshUHU5uwP6UBB1IacfBoI+KSahF7pA5xp9oQf1WAxHsSHEgT4cAdIeIfiHAgU4T4+xLE3x/A7hu92HtdgD1XnmDv7R7sTRey8OCe9D7svSfC/nwZEstUOJAnR3yBArE5nHfrQKESu+6JsOteP3bfF+PLTDE+T98BWP+Y2XLnqjsW2LHAjgU+wAIfBrB+eGeIkCuVEy72vFFoNAKywvUIqdhzFMAiHayNMg1bcLA2Co0OD4cB1lAEYHHhQQ5gBUEaWJwOVsSDRTIN4RDhWhYhASwnLFYnzBY758Ey2WAw2UE6WBEldx0VfDY6obdwPCyjIwizexijsyvMa0X8Ky1lCVoDMHtGYfNPwOQehT04BXtwGp6xRcySptTkCrSOMQawVM4xaHzT0AfnYBlZgnFwAcahRZhHV+CaXIV2cAlK/wK0Q8tQDy4xYCXzzUMdWoZyhMrWLEExvMg8WEbKFBxdgXRwCaqxFWjHqc7gMlRjHLCi8KFm/BkDWIFnVGfwLSO6j758C/JQEcByLb7G+KtvMPHmWwa0iMxupYzB6VVoJlZhmCbR0TdwLb+Bc+kNzPMvIRt9ji7bHOqlIdTJQmgykObVDOo0BLhm0OqcR6OF83CRl4pCg+3eBXQHFlmosNW1zsOqMc2g3jqLVtcCas0zqNBPoVI/jWLFOIoU4yiUjaFYwUk5VJumMDC+jFb7NB6KhpAr5lpOXwD3n3iR9cSLzA437jQ7kNZkx+16K27WWXG91oxLxRrU6YZwt93JBEUv15hQbx1DtTyEY5eeIPVcB5JTmnClRI7zeVIkHW9ByvkOJKU2ITGlAYePNyMxpR6HTzYh6WQzEpMbEH+ohrW4hGrExlcgJq4U8UfrkXJHxABWfLoIh+5JEHddgP33+hGfK8H+jH7su9KNfTcFiCVC+w0BPj/dis/PPsbu6934/EYXYrJESCxUIiZ7ALF5UsQQ7ypbgv25MsTmy7Dv4QD2ZIsZ0PqCebJ2ANYHTIE7h+5YYMcCOxb4x1jgQwDWd98TB4s8WN9uycGKqkVIJPeX4VqEjOj+knmwVp4+4ym5LzMldybREAFYs3OYmZ3lebCmMEGlcjYUeyaCO+lgray+xvjkLPNecR4sPsDiebA8fIBFOliecBYhebDcHMCyOGC2OHgAy8bJNBDZnTXKIHRDZ3Iz/pXJEYTNOwpfaAYmxxC0Zi9UBhdrJM1ABHcKDXpHFzA48xQW/yT0zlE4hudhDsxA4xiDxj0BrX8GusAcrONPYaYagcPLMA8uITD3inmw1P5FqIPL0IWeQjO2wpo0MAehYwoDvlnIhhZA8gvqsRWoRleYp4o8W5LgIuTDS9BMPINp5gXMsy+gn15lXicK/ZGnioAVyS7Qb+qJZzDOkGfrKxAAI84VASp56CmTZdBOEvfqOUxzLyEKLEEcWIHIt4x23STaNBOoFw2hVhhEnXQEjdpJ1LM2gQbjNFoc83jiX0L/8DLjZdHnx+4FdA8uMsI7I7pbOGDV5l4EebgabHN4ZJlFi3MBza4FVJtmUKoOc7J0Eyg1TKJIPITsVieyBEHc6/DiXrsHme0eZLS6kN7iwp16O27VWHCj3AAq7Hy1RIfL+WpcyJbjWokGl/JVOJ8tx6nMAdyr0+NWgQLHzrYh5UQzjhyuRerZBiSffIRDSZU4dKQGh4/W4uChCiQersbBQ5VIPFqLA0mV2J9Qgf0JlYjdX4rYOK7FJFbiwPFGHMsggNWD/bf6cDRPgf3XBIhP68OJGg32XRVg7+Un2H2pC3uu9yAmXYgvL7bjsxNN+FNKPRIy+3Cu3ojDpSp8mdaLmGwxYh5KEJsrxb4HYga64ork2PuQAJYQX2T2Mz7WThbhP2a+3LnqjgV2LLBjgfe2wN8HsL7hahG+DetgRYo9k0zDq/VSOZRJ+Oz5Czxl3qvNAIsI7ozkzuNfTa+JjIb5V2sAawxjY1zJnNDoGJaevsD45Mw6wAqGQ4T+SIiQ82J5IgArTHTnZxGuASwrH2CR9yoMsEjN3eQMNxfzYmlNLibNwMjuYc+VWu+CSu9kAEtt8kJrDcDoHIFzeBb+yWVY/FOs2QZnmZio1jkOrWuSASwit1tGl2EZX4HKPQudfxEqzzy0vkUoPQtQB5ZgmHgO/fgzSLyz6LdPQeSchtg7A/nQPOSD88xjFQkLKoaXMRBchISyDEdWYJx5wQjqVIOQOFgEqogIT+E+8lAR0NJOPWccK9K4si28gnH2JSTDK4zATt6wXvc8eoPL6HbNoVk9DlVoFf2uRTTLQmiWh9AgGUa9ZBgN8hDq1eNoMM1wkgy0tc2hw8Nxsx4755mXqs7MyTQ0OeZZiLDeOgcCV5Rd2OpeYOFAyjZsds6j1T2PBsc8aswzqDRMoVQ7gXzZKDJbXMioMTPe1YOeAO51+VjLaPfgTp0NN8oMjH91JVcJ4lyl1dtZuPBcWj9O3+7H2bR+nLndj5PXunH0TBsOH6nB0VNNSD3fhiOptUg6VIaEhGIkHCxA/IE8HEwoRHx8IRKSShF/uAz7E4sRF1+IuP1FiNlfiPjEYhw4VIa4wwSuGnDgRANiDlcj9lw74q4KsO9MG/acbsPhe0JcbtJh9+Vu7DnfgV1n2/Dl6TbsvtqF3Te78fm5NvyvlDq0GsbRaBjH/zrZiC9vdOFAvgRxD6XYldGH3feE2HO/H3EFUux9KMLubCF2PxDhs/Re/G7232bfexLYOXDHAjsW2LHAjgX+71sgCmD97W+8Ujm/RAmNchpYGz1Y7wBYLwlkvcGLl6/DHCxOZJTzYG2RRRghuZMHa2YWmwDW+CTGxie4Mjk8DtaayOhQmOQeAVhrHCwCWJFiz36u2DNTcicPFkdy55TcnbBY7OshQtLBIhV3puRuZ2VyqNizlkRGDXYmMkreLL3Vz5raSHINThYi1NsHQY1kGczecVgDU3AMzzFwZfJNQuMYhdo+Cq1rAhrXJFTuKSi905A7J+GYeQq1dxZq3wJrSu8CVAHiX81D5p6HyD6DXtMkpK4ZWGdWIB+cgzw4B0lgDurRZZjCHCyxfwEi3wLEvgXIhpehm3wO4zRJNLxgwIoAFu0bZlbhXHzFyuaY5lahm+Y4VhQu1E6tQuBbhMC3gMe6CTQbptBum0ODdATNilEoAitoU46hUTKCJgoNSkNoVo6hQTmGet0kk2BosM2jzjiNGsUYaulYK+lgzaHBModHpllUaaeYTAMBKgJSbZ4FRoAnPhZxuYgIT+HEVs88Gp1zqLPPolw/iQLFOJNquNfkwN1HVo7k3uTEvS4/82Cl19tYLUIq9Hz5gYw10r26eE+C8wSqbvbiNLU7QpzP6MfJi204droZyUercSS5Aikn6pB0uAxJyWVIOlqO+IN5iD+Qi7i4HMTFPUBc7APsTyzA/qQixCeXIC6+APv252PfgXzEJpQg8UIL9p+oQ9yxOsSm1CL2dCtiz3Ug5lQrYs53YPfpx9h7uRP7rnRi94lGfHmsEbvPt+PL063Mg7XrWhc+O/8YCXcFSMoS4pMzjfj0XDO+vNGJXXe68WWaAHvuCfH57R7syxFxACurD3uyRdh1fydE+H9/pty54o4FdiywY4EPtEAUwPorX8l9A8D64QdsDhGGAVZEaJTvwXr5Ci9J1f31V3jOPFjbA6yIijvLItwEsDaXySGiO3mv1kvlDGNwrdgzZRFSkWcum9Dr2+DBolI5Li8XIgyXy2EAy+rYwMFywOkbYYWfSWSUQoTkxdLorVBrLaweIWlg6cxeELiiRiR3Um43OIZgCGcNmrzjMPsn4RyeQ2BqBb6JZZj90wxgqWzEwxqDzByC0jMNmW0CEvM41J4ZyBwzUA2S9MIS1MNLkHnmIbJNM89Vv2MaYvcMFIPz0IQWmBdLFVpimYLEwyIiO3mvhO45iHzzLGxI/Csm4TDDZRpGeFVEfqfwoGriOeR0zMQzqCaeMXClHH+GXt8Ser0LaNFO4LF1Fo2yEdRTGLDXj7r+QVR3eVFLrduH2r4g42A9UozikXwUj1TjeKQcQ608hFpZCLXyUZZp2OJYQBt5vhwLqNFPM9FRAlYUMqTQYU+QpB2W0UlSD0HKMFxCV2ARLe55VJumUa6fQpFqAjm9JDLqwr0GO+6U6nEjR4FbRRpkEOCigs4FGpDA6KW7Ygaqzt/uw4VbvTh3uxdnbhHAEuB8uhCnrnTi+LkmHD/XjCNHq5CUUIjUEzVIPFyCQ8klSEgi71U24hPyceDAQw5gxdxHbEwmYmLvIeZANmL2P8S+xHzEHilB3NFKxJ2sRUxqDWKSqxBDIOtcG2JONSH2WD32nmrB7hPNiL3eg7gbPfgipRafJ1XhyxNN+PxYAz47+ghfXGzDF5fb8aeTjfjkdCM+v9CCzy624tMLzfiUbVvwCW2vtuOLtG7mvfo0vQdfZgrwRabgPzaLcGTxOYTOoZ22Y4Odd2DnHdh5B3begZ134L/RO1AtsOHCHSHO3RSwdvaWAGdu9+LsbQFOXe3CiYuPcfxyK1LP1uHosSocSsjD4WQCV8UMXB1MzMPBg9k4eCgPsTH3ELMvHfv2UsvA3n3p2LsnHTEx97E3LhsxycU4cLYecaceITa1EvtSqxBzqhExZ5uxJ7kCuw+VYU9qLXal1mHvmVbEXu7gANahCnyWUIXPkmvxKWuPGA/rs9PN+OLCY+y63onPL7fiL2ca8PmVx/jkfDP+eLQWf0ytwf8+WYeD+SKcf6zHF1m9+Cyj+z8WYO2Aqx1wufMO7LwDO+/Azjuw8w7893wHzt/qxfmbApy50c2AFXmuTt94gpOX2nD8YhOST1Xj6MUGpJyqRtKRQhw5UYZDRwoQfygXR8/X4tDRQuyPz0LcwawwwLqJXbuuY/eem9iz5w5iDuZgb3w29iY8xN5DhdiXUoaY41WIIU/WyXrsO12P3cnl2JVYjC8Pl+GLwxX48kg19pxtwmfxhfgkNh+fxhXis8QKfHqkGp8cqcZfDlfjkxP1+PRMA7680oEvrrbjk3ON+ORcA/50qg5/OvUIf0ytxv9MKMWuK0241mbAn66345O0zv8cgPWB3vOdw3cssGOBrSxANf9Kp7b6Zf279zlm/eidvf8kC3xIiPD777/Ht/wswm+/w9tvvsXXRHL/+i1YFiELC77hSO4bahGuk9w3cLDmF1ih57UQYTiLkHhYk1PTXBYhr0zO6OgYqI2ESMl9s9BogOoRBofgo/BguBHJ3enyYGhsCsHQJCvyTIWeqVROFAfLTDINpINFYqNOmBw+6E1cLUKDhTIIXdDorGEOlgc6s49lD1KIkDSwWHFna5ArixOchjUwDVtwGs6ReVgCM3CMLEBjH4XGO8HK40j0w5AaQ5BaJ6D0zkIVmIfUPQ2JYwoS5xTEtkmIHZOQeKahCM7COr0MTWiRhQep3qBh4im8T1/BvcwJijoWXjDJhn7fPITE2aIyOt559HsXWIiQMgFFgysQD61AHnoGWegZ+vzL6PYsQuBZRLdnAbLRp5CGnkIS4gjuzaox1DRaUVFrRHWzDdWPHah67EQ5fddkQ/kjM8oembjPLXaUtzpQ2eVFWbsblX1BVPT6ua1wEBXiITToJlGtHEOFZATVmknUGGe4ZuC0r1hI0L/ICPK1xhmUKsdRphhFmXwMBWJScfcip92D+412ZNaYkV5hxK08Fa6m9+Py7T5cuibAxas9uJopXvNUnrvZg/M3u3HmVg/O3enFmZvdOH2jE8fOPkLKqUqcu/sEZ249xtHzj3DsQi0SU/KRcDgXicdLcOBQNg4kZWN//H0cPFaIfTF3sC/mNvbGpmEP7e+/iz1xd7E3MRv7jhRgX2oJdiVkY8/++9iTmI89x6oRf6UV+8/W4YuEInyRVIzPEgrweVI5dp+ux2fx+fjzngf4874c/GV/IT5JKMWnRyrxp8Qy/Dm5HJ+cqseX19qx63o7Pr3QhD+drMP/PlKGP6ZW4N+TS/Hvh8vwPw8V4/9NLMEfzzTg0xuPdwDWf9J8unPbf2ELTJV+jN/97nfh9jFK5QB993EUGJpC6cfhYz4uxa/ApC2ttfmaoBvhY7r3x8dZ8eUtj9nyajtfvo8Ftnu2Uc+bPUw5jq893/VnsXbccTnvnZhCyR/C78IfijH2179itOgP+EPRKH7+OcLBEiPl9+FjPkqB8PvvMZj3ET7KG2SCo4Hcj/DRwwD8Dz9af/f+n8N4QjpY7wuwIlmEPB2sdaI7lcsJyzSEye1MbHQTB2sIweAgAoFBrh4hA1gBHsAKMKFRxr9y+eBwemB3emF3eMIyDS5YWBZhBGCR0KgdRgsJjXIcLOJhMZK7zgZduESOwUaK7kFGbicNLOJf6exD0NoGYXCNwuThSO4EsAzuCRjck1CYhiDVBSEzDkNmHoXUPAaZfRIK1yxU/nmogvOQeWYwQCDLRW0aMt8MZD7iXk3DMPkMStLE8s5BM7oM59ILWGZXYZtbxeDqa2jHViAkzpZvAf0Erth2AaqxZ5CNPIV4cAWi4AoGhp+hnwQ/qU4gSSa4FtDjWYQ0tALF2DNW0qbdNIVH7S5UN1hQ3WJHbbsLVc12lNUYUVqpR2m1ARX1ZpTXm1FWb0F5kw1ljVaUN9tR2mRHdQ+BqwAq+oKoloVQJRlBjWIUNapxlImHUS4N4ZFphomKEpiq0E2zOoZC3xwDUpUMXI2hRDbKwFWBcAg5bW7cr7cho9KItGIt0op1rA7h1XsDuHxHiGvpIly8LsCFq0/WANb5tF6cvyvEuTTiX3Xj5PU2HDv3CEdPVCLlbA3SajS4/LAPx6404uSNRsQnZePQiWIknChC/JGH2H/oPmIPZGBvzC3sjb2NmPh72BuXjn370xF7OAd7E+5j35Fc7EvOx56kXOyKv4ddcRnYdTAbXx4qwIFztYg/V4fP4/PxeVIRPj2Qg0/jC7DrRA0+PZiHP+++j7/EPsSfYrLx57h8/Dm+GH+KL8KfDpXiz4fL8dmFJnx6vgF/PlmHP52owx9TqvHvSSX490MlDGD92+Fi/I/9+fi35HLszdjxYL3PnLpzzI4FPsgCfFDDFuSoxZS7FP8Y+fHfMfDFjv2YA2f/P3vvAV5Vdp97M+lfbvLFLblxEifPvfl843g6DF2AUC+o0WFAgAAhOghQRb23o94l1HtvR72Xo967hOgwY4/HHo/jsZ34/r5nrSMJwTA240mZ2JKf9exztvbe52id8T4/3v+73r+1cu4pLK3ZgmAz9TlKlNYC1pSLgKb+3dIbXHo9cU1xDTXECchbBC9xLSWw3KjZGuUSlC2+ztK1VrefnoGVn9vSXD+/T4D00mcqrvCi45b2i2PF7zeHzvHLX/6SitNr2Bwy9SnAKj25hk2B44hVhKMBm1hjVbIIWKN88vNfMBq4SQ1YvhtY7zuI6EPY67Oe9d79T3OwlkNG3+dFqwjv3XuAMLqLoNFlFWt5JaEasGZmZllqlfNsL0KhYD1vch+SRvcB2SpnmL5+keSuBqweYXIXqwjF6B2UkNXZ3U+HaJPT2bOYg6VOcW9pU9HS3kNLR78cUr1q6qS+WSWbPIsVhAKuxBAG986BaRkwWt8xLAFLwJVUr8bu0DE4T1OPSHAfl4BV0z6Bsn2S2u45lKo5qrrmZEscYW6vH7tP/fgDqvoXqOidk8qVWC1Y3jtH1eAduu5+QM3YI8oH79I49YjOhfeoFYGi4w+R8QyD9ylW3aGwa4FC1QKF3XcoHbxP5egjSoceUjL8SKpYlRNPKOy7T1brPLldC+T33COn5y4lItph+ok0vCcXDhKXriI+q0eqVxFRTYRHNhIutjEthMe3SRVLKlnJHYQldaCIbyMiVUVEVi+R2X1EFgwSXToqASuyfIwoAVm100QqJ4mumSZeRC80zctg0aSuO8S2zBNZNUFw4TAhZWMoKicILh8nqGQUv8w+vJM6cYtswTmkHueAGpz8q3EMqOG6ZwX2vkquuZZyxbmQS9ezlwHrgn0ul1yKuOhawBnbW5yxTeL05QSsbCI4dSWeczczOH8zk+MXYzh6JoQjpwI4dj6cw6cCOXjSn4OWnuw77Mae/c7sO6QGq937ndl9yJUDp4PYa+mN+WF3OSwsfdi1/ya7djthetgT04OeGJrYY2jqiNFed4wP+WF8OBDDfb7sOhaG4SE/9Mxc0dvjhd5eb/T2B6B/WIHu4RB0DwWj924E+laxGJyLxfB8vIQs3VMx6JyMRMsyDM13Q9C0DEFjry8CtPTOx305FKw5ZRjWW7awZcsW+aWgvvlYyy+VT9/iPmvPHGHWK5QApTXW4ovkN/yZC/u8r/8bvtDqab91MyC/UFcqWMtw9FSnUgPQs3/60hf10heyOGal4gGLwLSoeC0d/+xVlIQJABMK1orXXX49AVbifLFd/D/Ip1/n2SuuPns6A5/12S5/TlvU943l+RanLs71ynPF1C99fvLYqv8rAevf/u3f+NcXKFgCsKxKP5GA9ZMSK9acKF4GrJ9+8jNGAhYBy+8pYH2Qd4w1lnkrAOt91H0I30P0IXz46NkSoQAsmYX1DGDdWRHVIFYSzjEtohqmpuUQJcKnqwjHn64iHF5cRTg4jASs/kGGx6YZHJmgp3dgMaahX61gibDR7n46VX2LgKVuldPW2Uu7apDWzj5au/pp6xqkpXNAJriLJPf65m4JWMsNn1v7aOsZp3/inkxub+wakc2dm7snaO2fQTW6QPvgPA0inqFzguq2MWo6JqnunKame46Ggbs0DN6jomOOqu7b1A3fp3X2iVSqmmce0Tz7mMbpx1QMLFDed5uK/rtUjz6gZvwhFaIE2DFPUfttSlQLlA/ck6XBgq4FCtpvk9cyR27zHIWqO+S1zVPYdYeSvvuUDDygSJQEu+6Q1TJPVtttMpvnyG6fp1j0Bhy4R8PYA5IEYGV2S8iKTmonMq6ViPhWopM6iEhsJzxBXR4UoBWe1E5oYjuKuBZCkzoITelCIbZpKiLyBogoGJIlwqjycaKVkyS33ZaxDaI1TkSdaIVzW8YxRDWq+w5G1kyjqJokuGwM/7xBfFK78UnuwiO2DbfIZpyD6nDwqcLBuwo7nypueFdi513Fda8KbD3LuHKzYBmwHIKrOOeQjc31W5y5ksip89HY3EjG+noi1naJXPbM5qxTCievJXL8QjhHzwRzxCaEw6f8OHjCl/1HPeXYe9CF3Xvs2b3fiT1HPTh4JogD1sHstfTEbJ8Tuw+7YnHUA+O9TnKYHHDHeLcjxhYOGJrbY2jhiK7JdfTNb2Kw11aXe/IAACAASURBVBuL81HsOhGEjqkzuuYu6Fi4orvXC739gejuD0D7gD+674aiZxmFzpFQDM7GoX8mHr3T0ejaRKF7OgrNI0HseDeQTebuaBzwZssB3y8BYIl/Pa8gIfGvc/W/1lcCzhxzT7+bnt7tlh/NIf736wHrJa6z+DqrgLU8uasPPucMLH1xrjzt+X0rny89XtoufSEvfUkv72ep7PS05PRs2fHpl/bSOUvbpWvJa78AsFZ+4a9836uPn52BpflcuXd535z4fNSfjZjvpc9G/F7A7PJxiycvPRfbJQVrWiFKgy+jYC0C1olifvzxTyg8seZZBesHH9LrvULBEr0I33ufJ0/e4/HjJ59SsO7ffyjVKxk0ulgiFL0I1SXCBebmhA/r9grAmlkMGv0MwJLxDMNPFSwRODo0Rt/ACL19gxKyumWJsF9dIhSAJXxY3QN09gzJZs/tAqo6e2nr6qe1s182el4CLJHivgRYolWOSG+va+mhuWuE1p5xmkR5cNGD1dA5Sm3bMM29UzT3TiOCRUX+VU3HBDWdU1R3zqDsnKGme57q7ttUds6j7LsjfVgtM4/pkKGgIoH9fflYJrHPPKF+4jENU0+oHLhPUcscxc0zFLbPk98yR1HHPMWd8xR13Kas/x6FnQvkNM9S0DZPTuMM+W23Keq8Q0n3PfJb1PsyqidIrxonuXiYrOpxCXTJpSPEZfcRl9Uj1au4NBWRwmcV00xEdDNhYkQ2yhKheKyIaCRCQFdyJ4rYFkJimglPUaFI7iQkqYPIJcAS0Q7VU8TUTpOhuicbPwvAim2el3lYIgtLpLfHNs0RXjFOSPEIQQVDBOY/BSzPhE7co1pwDqrFwVeJvVclNzzKESXCG94VXHUpxjOzDe/c9mXAclRUctYpUwKWgKyTNuE4+BdjryjDLqSEyOJebIOKsLmZyrmbqVhdjebohTCOXwrH8kIolucU7D/mxd4j7uwXwHXcG8vLkRw6H8pB62AO2CiwsBSeK3fMDrthdsCJ3ZbemB1yx8j0OoZm19E3uY6BhR26u2zR2XUdHUN7DnumYn4hHF1zAVbu6O7zQO+AD7r7fNA9HITuu8HoHglWby0V6FqFo2cTh+HFRKz8C9l1JYkdR0LQOByIZWA2eqdC2Gh0878esD4LZJb3K63ZYh2Gcmm7rCwtApVQqqyVKMOs2bLSy/K8grV0/tLx1uobIeJLS3y7PPf75ddfeSddfbw6Ay8xA0tfnCsPFfuWVA71F+9S+U74pdTK6/J5S+rSUunuOT/V0nFShXq+rLd0zlJZUVxLlgVfUCJc+ofN0jmLr7Pyfa8+fnYGluZ+5d5n9sn7iKzBvtCDtQRd4vyn573Yg7X038um4Ek++WSFB2uTFcXS5F7MiQ1LvqwTFPzoIwZ9n/dgffDUg7USsB49XlawHjx4xP2Hj1lSsGR58Jk09wXmhNF9dqWCtQRY04sK1iSjYxMrFKyVzZ6H6R8cUTd6Fknu/cP09A7S3d2PqmdghQdLAFY/Xb3DdHQP0NbZQ2t7t8zAausaWOxFKAzu6l6Ewn8l1CsBWE2dgzR1DtHaO05LzzhCtWrqHqe5R2wnqO8YpVE1QWP3FLXtY1LBahCG9a5plJ3TVKvmqO2/Q03PAtV9C1QP3EHZt0Dd6D3abr8nPVYN049omn0iA0IbZ55QM/6Iiv77lLTPU9Q0S2HDFMXt8xS2zZPfNk9Byxz5jdMUdd6mQgSWjtwnu3aS7PopsuumJGyVqO5S2H6b3KZZsuqnSVdOkFo5LkHrVkE/AqgyqkYpbJ4iOrmDqIQ2aXIXRvfIJf/VogcrNKrpKWClqgiNbyMkulmtYqWqUKR0EVUwSFTpKJECsJRTJDbPE98wS0rHgkx5T2xfIHGx0bOEq8oJwktGpU9LUTZGcMkIfpm9eMS34x7bjktoo4QrqWD5VGEn4MpTjDKu+1TgEt+Ea0LjMmBduJnJRbdsLrrnYW2biNWZMJwz6gkp6SY8rwOniDKu+OZw3j2D825pEqyOnAvB2iGB41ejOHjKnyPnQ7Gyj8fKIZFDNsHsPeHFAZsgDp4LZd/pQCyOeWFu6YXZYReM99pjetgVk71OGO22w8D8OnqmtujtskXf3I6Dl6IkZGnvuo7ebhd0zZzQ2mXPThN7tEyd0DZ3RXufN9r7/dDe44vWHl/0TkZiaB2LtqUCwwuxWHrkom8Tw47DQWw/EsSem7fQ3OPORr0bX37AUi6DkGCgLVhbLylbasAKW/79r1aw5LlhSpRK4V3ZQliYNdZCKlsEsed///R1Vt5KVx+vzsDqDKzOwL//DHz2KsKfv0SS+8fqVjlLQaMf/pAfiFWEH/yAD37w4acAS90u530ePlxZIhQK1oOnqwjv3OX2soJ1W61gLQHWzJxUr5Zb5UxMMT6+BFiLzZ6Xk9xHGRgcoX+FD6u3f0gNWCJoVACWKBGq1H0Ie/pH6O4fo10oVx09tHb2qkuEQsHq6KeptYeGZtEyp1fClQAs4cFq7R6VvivR3Lm1d0L2HxQm98auMWlyb+yepLZthJqWYZr6Z2nqn6eud476vts0D9+jpuc2dYN3aRi+T/3ofZR9t1EOLMhVgmKFoAgarR2/T83ofeonH1E1dI/yvnsUt85R1DQj4Sq/ZoLitjmpVhW0zpPXOENuzQS5tVPk1wkD/TxZlWNklI+SUTmGOKa89z7lffel6pVZM0lG9SSp5WOkFA8Rd6uT6PhWEjK7uVUyRGxGN1GJbUQLyIpvXQatsOgmQqObUIQ1SMASJcKwpHZCYltQxLUSeqsLRYqK0PRuogqHpME9umyUqLJR4htnESVAAVOiuXNi5wKxrfOEV08RWjomVasQ4cEqGiGscgJF6RjBBUME5w/im96La0QzToG12HlVSrhy8Knkunsp19xLcVDU4hRWxzXf0mXAuuSSyTn7JKyvJWBtm8DJcxE4ZNUT3zBCcuUAHnFVXPTI4KxLKscuR3LkTCDHLoVxyTsDq+vRErKsbyZzxuUWRy6GceC0P/tOeHLwXIhUsSws3TB711UO08MumB/3xvSoJ0a77dl9whejfY7omdiiZ3IVHYOL6JlcQ0vvAlpGV9CxcELbzI6dRtfZaSogywEtc2d2mrugtdcbrT1e7Nzrjfa7QegcUaB1OATtEwo0TwSjeTSEbfv92HHEn827vdige411O8791wOWVI5WrK4S/6pTlyuWvAxLStMXBSxxPVEinGNOqVwsKQr1S60eCJBb+XuhiK14W//+d9TVK67OwOoMrM7A4gy8NGA9k+T+kxc3e/51gCXLhO/xUDR8fvweDx494d79hxKu7gr/1fIqQnWz5/n5xRKhACyxklB6sFYqWAKwphgdFQqWAKwxhobH1Cnui0nuErJEeXARrqSCJQBrcQWhACzRi7C7b1gqWLI0uAKw2ruHqGobwL14gMYWlYSshhbRj7BHbXTvHKKpa1iCVWvfJC29EzR2ilWEYoxR3z5KXceYHB2T92kV6eu9c9T1zNE4cJe6gQUaR+/RMvloMaJhjuqh2zRMPKRDNGeeeUzV4F2Ug3epFD4t0f6m+w7FzUK5mqagfoq8qjEK6iYpbJklv2Ga3LpJsitGya0eJ6d6gsyKMbLldpSs6gmKOxeoGnhIzdAj2e5GKFhpVeOklo1yq2CA+NQuYhaBSsQyxGX3LprcO4iIayEivoWI2BbCY5rlSsLQyEYUUY2yNKiIbyVYKFyJ7YQJNSujl6j8QWKKh4koHiZ8MaohrmGW6Npp2QharCJM7FogoW1eglRIySiBOQME5w9JqArKHSAwp5+QwiFCi0cJyhvET7TIEWVCRQMOAdXY+yu54VHCDZ8KHMJqcYqoxT64fBmwrnjmcs4+GevzoZw8p+CUbRxnHJJxCC0lNLed+Io+nMJLOeuWyim7OE5dj+GiZzpOEaVYOydKyDrrnMCJa9HsP+nLfitv9hzzYN9Jb/ZaieGJ6QEHjHdfZ9d+B0yOurFLKFgHnTE54IS+mVCvLqOta8NOHWs0tcWwYaf+ebSMbdE2u4Gm4RV26F9GU4KWEztNndE0vYmmhRuaFu7oWAahYxmC1qEgduz3ZccBX3YcCmT7wQC27fdis7k7G/Sus27b2f/cXoRL4XLP31WFerTFWsCO2Kqd6cslujlhgLdWG3eXSnlbxLGLJcGl37+gRCiMvuI4AVFKaaS3lsrV09dYsXR+5XWkX2IVsJ7/nFafr87A6gz8x8zAiwHrX1fENPyMn/70E/7lU4D1Y37846VWOT/ihz/8ER+uAKzvf19dIlyKalj2YC2a3B+K7Xvf4959tXr1YsASCta8ukQ4O/8ZgLVSwRpjVADX+BSDQ0LBEkb3EfoHhJIlxhjdokS40oMlYhpUfVK5EqsI27t6ZYlQ+q86+sio7eFvwicIqxrEpXiA6uY+mtr6qW/poa65R7bIaWgXZULhwZqQ+VcCroSKVd8xQmPXBI2qSVoH5mkfuUtt1zTVoj1O+yTKrhmqe2ap6RMq1h2qB25TPXibyj4BWXepGb4v2+XUDN6lrGeBst47Eq5KWmYpqp+ioGaCgupx8ipGyasU5bwZ8hqm5ZAKlnKcHOW4VK+yxVY5IUuFwhBf0feAyoEH5LXOS/Uqo2qclNIREoXnSkBVqlrFio5pITG3j1slwyTk9hGd0kF4fIv0XoVGNCLgSowQMYQXK6GNUKFixbehEBlZ2X1E5PYTWTBETtssJQN3CCsZJbZqQmZhxYvsq5bbsrFzVP2MVKwEYAm1yjdFhV96Dz63VHjFd+Cb2o33LRWece34JnUSlN2PIm8Qr/h2HBX12PtXYR+sxCelDd9bLbjH1C0Dlq1PPuedUrC+HInN1Qisb8RxySubawF5eCXWEFPaLcuEp52SuOidybWAHG5Gl+OZqOSqb5YErMNnAzh42pf9JzyxOOzE7iPOmB0SKwWd2X3MjT0nPDG2sMVo9zV2HXZh1yEnjPbbY3zQCUNzoVydRUvnNDt1TqOpfZodWqfQ1DmDlsEltExs2a53lu36F9hheIWdZk5o7rJHc5cDmiZOaJrdZIeFK9pHgth52B8NMxe27fFg2z5vNPZ7stHoBptMbrLB4Bprt535EihY/zH3q9Wrrs7A6gyszsCXZgbO2pzl61/7+hcef/WXf0V7ewc/WQ4aXQKsj/iRLBH+kA9/+EMJWaJEqAas78lSoehJKEJGnw0afcz9B4/UBveloNFlBWvJ5P5cifCFCtYksuGzULBGJxgdm2Jq9g5DI2PLQaMiomFobIrRyTnZh1AC1pIHa3kVoRquOrsHUZvc+1BU9PFnce/xdtwoze39/IFinksFI1K9Ekb3uuZu2eC5vm0AOdoHqW8bpKF9aFHFGqOha5x6AVk9M9R1TVHVPCoBq7prCqWAre5ZmYGl7J1DOTCPUuRd9c9T2TtHWdcc9YP36Jx7TEnnvGz0XNQ4Q6FQq2om5MivGkOMvIoRqWIJBUuMvNpJ8momyakaJ7tqnNzqCQlYeU2zskQoAKth4n2KO+9I35UwuSfl9RGfrpJwFZfSQYzwW4U3EJPcLsuESQWDcitCRUOjFsEqrJ6Q0HpCIhoITWgjJK4FRWI7obc6CRGrDLNE2OgQkYVDxJcNk948Q6yIZ6gYI7J8nJjGOSLrZ4msnZalwJCiYYLyhwjI7scnqVPCk09CB56xbfKxa3gjjt6VOPoq5YrCwMw+vOLb8IhvxS2uCcewarwTGgnNVeGVUL8MWFe8srnklo7N9VjO2sVy0eUWNwJysQspxD1eKYdTZClOcRVcDy/mWmAe3onVBGc14RCSz8kb0Rw5H8R+Kw8OnHDD4ogzFkec2Gvpium7zuw6YIeZpVCsHDCyuIKxAKv9duibXsFw93X0TC6hY3gOLb3TaOlas0PLiu07jrNdy4odOmfYaXz5KWAZXWab/mW2GVxhu/E1NHc5skMM85vsPOCD5n5vNMxussX0Jhp7BWS5scnohoSrd3Qv8/a206uA9aW5A6++kd/KGXj/fbFy68mXdnzwwQe/lfP+ZfujbM7Y8JW/+MoXHgLSBGA9TXJ/HrB+JJPcRZr7U8D6Pu//mlWE4xNTuPuGomd2hI2apux514byyhq5itDFM4iQ8PhFk/ssBcUVXLZzl96pyclp6b+ydfAgNjFdlgjdfBRs1rJg405zjp66QnVto1rBEqsIhcFdriJcVLCEitUzKIeMaejsluqVeiXhALaFg/xe2F3WxHyfjIZB/MuHWBP/Q/4idJqSOpVcSSgAS0JWcw+1zb1y1LcOSLiqbxuitmUAZWM/ysYBqhoHqWwcQtk+QY1KxDPMUNM3S7VqFmX3HNUD81T1z9E1/4T+e9+nrGuWsrZZSltmZdBoaddt9WpBAVZ1k1K5KpTq1Qh55cPklo+QrxyjoGlGGtxzaybJq52SCpYALKFgZddOSbgSBvey7rvUjT6hfeb70oeVVj5GQoaK2FvtJKR1EpPQSnR0ExHhDUQnt5NWNkJ8di9hsYtlwYgGFKI0GN6AIrQehQCsuBZC4ltlNENERg9RQr3K6SdGGNuLR2RMQ3T5GLda5oiWJvYR6cOKbpwlpf02Aq5EadAvo4fAjF78kjvxiGzCPawR19AGbobUS7By8izHURray3GNaMQzvhWfW+14JjTjElWHa2Q1nnF1eK8ALEdFMZ6xSrxilbiEl+IZXYGLoojLXhnYhxXjEF6CfWgxfoWtOMVXcMk7nUueKVz1y5TDUZGP5SUFVrah7LNy55CNP/tOebPvtDd7TnpictCeXQftMTnkgPHeaxjuvYaB2WX0TS6gt+s8usbn0DE8i5b+aTR1rNi+3ZJtOyzZrnmc7dqn0DS6wDY9GzR0rNlucIltBpfYqneBbUa2bDO8iobxDbabOrHd7CYaps5sNXFCw9wVjd03Wa99Bf2zfhheDWK9wXXe0bu8Clhfthvx6vv57ZmB4OBgvvGNb/DVr371Szm+8pWv8Ld/+7ckJyf/9kz6l/QvOX/uPF/9yleXx1/8v3/B5xlL537j699QA9bHP+HHH38sy4PqEuGSgvXiEuGLAEudhfWE+w8eUlJRzd4jNigiEki8lcnuw2f4zlothodHOX/ViW+/tQMBUyJo9Oipy7yx1YTI2FtynwCo767XIy2zAAFj31mnRVBYAonpeZy3dSE5NZv+wVEGhscXYxqWTO4iyV0Y3QdR9Q4t5mD10Cme942yL2OENVFPWBP9Pm/HCvWql/XxY7wS8VDuM00ZkmGjdU0qqWDVNKoQo66lT0Y01Lb0U9PUR03zACU13djlD5NfO0BVyyjKtnGUHZNUdU7RODRHbd8cNYPz1I3epm7kDg0j96XhvbxjntLmGUpbZynvmadMNU9RwzQCqgoESIlRuQhXZcPklAnIGqagcXrR5D5Jbt0UOYs+rLyGGXKFZ0uY42U+lgC6B/Tf/SHKfnXeVXx6lwSsmMRWouObiYkVgFUvwWvuyU9o6L5LaEwzoeH1hEU1EBrZQEhYHYrwehTC7C7gKrGdkOQOQlNVxBQMySFKhOHZ/UQLH1bRMPG108QoJ4goHiG8fIzwygkiK8cJSO8hIKMXf7HN7MNXAFZUi4Qrl8AanPyqcPSqwN6lWI7rzkU4BSlxDlViH1iOe2wDrlG12AWU4BpeiU/iUwXLNbICv8RaInLa8EuuxT+xBv8EJW7hJdgpCrnil8159xTOuSVzyTeT68F5XPC4xUm7KE7bC5O7Gq58EyrZf9qb0w4xHDjjx+7jHhyw8cX06E1M3nXCcM9VDCwuo292EQPzyxjtu46O/ml0jc+ibWSDpu4JObZrW7F95zG2aYpxnO261mzTt0ZD6xQ7DC6joXeerbpn0TC4hIbhFbYa27LV6BoauxzQMHViq4mjhKutFs5sMLjO9kPuaB5xY63mWdZqnV8FrC/p/Xj1bf03nwEPDw/+7M/+bDmaYWnJ/Zdx+6d/+qdERET8N5/xL8fbF4rggwcPPjUsj1ouw5WApW//f9/mtVdf+7Xj1e++xt98828QMCzOewawfvwFAUvmYb3Hg4ePePTk/WWjuzC5CzP7d9Zqk5VbQl1DC99Zp019Q4vMwdI1OcwmLTPOXHKQgBWoiOaf3t4p2+No7zqIkYUlQ8J7NTAsje7qVYQjvxKwuvtG6OoZlDENQr26WT7GmrgPWRM4zZrwB0Qp+yhr6uEPQmZ4JWhxhC4QV9VDbWMXNQ2d1DR0Ud3QRV1rP40dw9S1DlAnFaxBHPP7WZMNZ/PHUbaNSQVLqFjKzimUqilqB+cWxzxVKtGD8DaV3bepECVBAVhts5R1zVPWOUdx/RTFDdMUNUxJwBLKlSgNipFbNkx2ySD5tRMSsPLqptRerBVbYXTPEwpXq4hymKd18n3GHn9MpeouCdk9JEjAaiM6vonomAYioxsIi6yjpHaCD//ll0zd/SHxWd2ExTQSGlFHaKRQrkR5sB5FXLO6PJjUQYgoDyZ1EJzYTlBcKwGxLQQltBOS1k1sxThxyknCioYILRompGAIRdGwLAn6p6jwvaXCP7MXf9FrMLoFj4gmPCKbEYB1M6BaAtYNuzzsnAq45pDNNddsbngXYh9YiltMHe7RNTgEFeOf1IBf8grACi/DI7oC74QqOQJT6vBJqOKmooBzjnGcd0nivFsyNs7xXPROxyNJiWdCFSdvRGJ5KYjDZ304cMqdgza+HD4fxEEbH/accMPc0gWzo86YvOuA8f5rGO65guHeK+ibnEPP2AYDi0vom4tVgxfQMRamdiu0DK3Zrn2C7VqiRHiCbQK0xGODsxKwNHRt2KpnwxadM2zRPc8W/YtsMbrMVlM7NHY7qcfem2w2s2fTrhtsMrVnk4kjG43sWKd5hre2n1oFrC/HbXn1Xfy2zIBI4r5x4wZ/9Ed/9N8CrpaA78///M/x8fFBmK1Xf37zGThpdZK//p9//akhSnsrVaiO9g5+9rOf8cknn8jx05/+FNHE+VlvlQCoj7E6YfXMubJE+NIK1vf53ve+94IS4XsIg/uDBw8lYAkfVmt7F55+YTi5+RMUGss/r9MmITkTsYrwu+9oER6dRG/fANv19uAfEskO/b0SsA4cO4fZASvpwQpQREs1y3jvcYLD42lp7VQnuYtmz0NLCpYIGn1aIuzqXiwT9g7RoeqjoXuUr4VNs0axwCsRD/hO9CjNbd2czh5iTdR7vBIwKceaiEe8ETNKbX0HNXXtVIshAKu5T8JVffswNS0D1HWN8E7COBop03wneoLq9nGqOyYlZFUKP1bvDFV9woM1TUXHNOXtc1SqbqPsvUNF+5wsEZZ1zFHaNkdpxzxlrbMUN85Q3DRDevWU9F7lV45K5SqyeJyskgHyqkbJb5mVEQ3S8N44Q179tFxFmFs/RUXvffIaZxHRDPXDjxh78jG5ynHiUtpJSG0nJrGFmIQmoiJrCA+tIiy0ktRcFU29d6lV3SEsupbQcCWKsGoU4TUoIutQRDcQHFFHSHSjNLiLFPeg6Gb8Q+vxDa7FP6IB/5gW4kpGyGpbIKZ8XJrTw4uHUYjohZwB/FO78UvuQvit/NK65XCPaMItvAm3sEbcFHU4ByhxdC/DM7EJO7cCrtgmc+VaMraOadzwzsfOvwjH4BKcFCV4x9fguwKwBFw5BufhEV2OV2wlbtFl3Awv4ppPOuccYrGxi+aC+y0ueqViG5CJU1QxTuFF8rnV9XCOXw3h+NVQrG/GY2UfzaHz/lhYOmN2RCS227Jr9yUMTc9haHEJgz2iNHgWPaMzaOudQNfYBm1jG3RNz7PT4CSa+ifZrmPFNk3LRcA6ztbtluw0vyQha6u2NVsNzrPF4DwaprZsMb7Cll1X2Gp6A43djmwxt0NjjyObTK6z0ciWjcbX1I+Nr7NW+yxvbjuxCli/+a109czVGfj0DISGhvKHf/iH/63gagmy/uRP/oS0tLRP/1Gre156Bt49/O5n+qxWAtZA/8Az1/z0KsJ/5Re/UK8itD5t/QUB67M8WE8W4eoh+cXlfPcdHXbtPY7NJUcOWJ6TqlV8crpslbPvqA1WZ6+RnJaN0W5LaVJ/a4uBBKh3tu0iKDRm0eQ+RkxCKqb7rfintVqs1TAmLTN/MQtrKcl9RYlw0eQu8rBUfcNSwTqYPSZLgAKk1kQ+xrd8iOY2Ff8QMcaaiIdqwAqc5JXAKVlCdMzrobq2lWoBWo3d1Lb0IfoQ1rUPoWzsI7F+lP8ZPkXn9GO+GTaJX9U41Z2iRc4kJpnTvHbrLq/HTfLP8XP8n+gpCltm0E+bxrlijvKOOQRcncqfwTxjmpLWOa6XzaKVMo1W8jTfjp6SKwl98sf539GzfDtugW9FzuKXN0KBAKy6KYQPK0eM6gkKRcp7221KOhfIFbEMleNUixLhnR+SnN0toSo2voHomFqiExqIjFQSGVVNVJSS8MgqAoNKiEprIyK+nhBFOSEh5YRE1qCIb0QRI1SsWglZwTGNBMc2yyEBK7AaL0WdVK+ihFqV2UtY3gBJ9TPqENGSEQIze/GObcU7vh2f+Ha8YlvxjGnBM64Nj7g2hLHdObAGZ38ljj7lOAWU4uCWwzX7VK7YJmLrlI6tew6XndPwjanENawU9+hKAlOfBo36J1bjHl1GYGodHtFlOATncsM/kwuuiZy+Fs6Z6xHYeqVIuDrnlsgF7zScI4qIK+7APiSPs64JnHNP5pRjjFSxLCxvYnbYAZN9VzEyO4uhiTWGpmcxsriAgcVF9MzOoW9sLQFL2+AkWnon2GlghabucTR1TrBN6ygamkfYpnWM7frWbNM9w163KAzOeLHN1Jbt5tfZuusy2yyuscX4EltMrrLV7IYEK419Tmw2ucJGo8tsMLrMesOLrDe8zDsGl1irc5a3dlitAtYzd7nVJ6sz8AVn4OrVq78Srr71rW+xdu1a3nzzzf/0IV73m9/85q98f25uhZDgSAAAIABJREFUbl9wBn63T3++FCh8Vs+b24Wa1dXZ9cxE/SrAOnXy1DOA1d3dy8cf/4SPP+XBEjENYgXhh8tBo9///mcpWKIX4SJg3X+AvvkRdE0PP9OL8J/W7iQ2MU0CVkRMElt1LDh66hKXb7jIPoRaRge55ujJ21sMaGppf7qKcETkYI3S1NKGpuF+tIwPMjA0Kn1YslWOTHIfeDamobuf7v4RslqG+X3FbV4JnuWV8Pv8r4hxmlu7aWrpxKFoQJYL1wRNP1WxQu/wjbBJSmvVJUJhcq9rG6Sxe0yqV8qmPkxTR9FLm6KmfZQ9aWNsTphAKdrkdE+R3TxJav00KTWT/FX4NKfypyhvneHbMdOcK5ylvHOOkpYZTNKnWZcwTWn7vNy/JuIBDkXTpNTNcKt6kr9UTHCzYFKa3K9lj/H1kEkKmmckWGVXjpFdNUZWxagELOG5Uvbdp0J1l+KO2ww//IjW4YfEpXUQl9RETGwdUdHVRMUIuKoiLqWZyGglYYpSQgILCY2oIiKpEUVoGUGBxYTH1hKW3IQippbgsCoCQysJDFMSoFASEFqNb0Cl9GyJzK7gVBWBt7rwT+6UZvf0lttEVU4QWjpKYHYfPnHt+N3qwiuhAy8BVtEteMa34xrewM3gWpwDq3H0rcDeqxA7lxyuO2dw1T6Fq3Yp2LpkctUtiysuaXiGl+AUlI9rVDmeccrlVYSiJBicXk9AcjU+8RVy6x5ZJCHrhm+ahKtrwtjulsxZtwQu+2fiFFFEUHotjgoBWIkcvx7Ofmtvdh93wfyIA6YHr7Fr7yWMLM5jYH4Ok0PX2XXAFn2zC+hbXER/l1CwjqOldxxtw9OL6pUVOw1Os13Xiu2iVGh0hu3GZ9lmfA5Ni8tsNzrLtl0X2G5+la2mQrWyRfOAMxrm19i2256tFjfYYnGNDQYXWK9/nvWGFyRgbTS1Za3uWdbqnectrdVVhM/c5FafrM7AF50Be3t7XnnllU9BjNinq6vL48ePZRlOfKH+V4w7d+6wefPmT72/JRXL3d39i07B7/T5zwPW2rfXsmXzlmeGhoYGoyOjz8zTpwHrF/ziF7+QOVgrAUvAWVVVNfdFbtW9e9y9e1cO8bmKsbCwwMLtBebn5xF+sKUcrE+Z3GUO1lMFS9/siIQh0X9wdm4eexdfXt1ogLuvQrbJ6eru47X1OtJrlZqRKwHr7GUHXl2vi8k+K7mSUBji07MKaetQScDq6x+UcGVoYbmoYI2qTe79I3Il4XIOlqpPGt0FYK1PGGNN5CNeCZiQ6pRz6TAt7T0Sslo6+7DKHlSrW4FTTyEr+n0OpPZLD1Zd+4DMvhJtcmpa+qls6ufrigmcikfIqhvGv3yU/xE8SV7TONXtk1S1TFDVOolF2iRbEiepaJuirGWaV2OnuFA0TVnnLA1D99mTNcPmpCnKOuaxLpzjf0dNqs3u9VNczJ/m65G3uZAzwenMcawzxlkTfp/8+klyaifJLBmSI0Nsy0co6VhANf8Dxh//WI6p939Cecs0sSnNxN9qIia+ToJVRHg54WGlhCqKCQ1WD0VQIYrQUmIy2wmNrCQooJCQkBIUMdUER1QRFFZBUEQVgYpyfH0L8fEtwsu7iPD4Jio6bxMY10JAQjtBaSryO+9wq35aGttDS0YJKxsjrGSEkNwBQvIH5SpC9+hmXIJqcPatxDW4BufAKuy9irnhksUNoV65ZMph51fIDd9CHAIKueGTg2NgAa6RZfgm1+GbVLsMWGHZTfgnV+MaXiRHQHIVEdmNBKbUEJxah2NwLrbeadj5ZXDVOxXH8ELsQ/OxD8nlZmQRl3zSOXDWlz0n3TE/Yi+HxVEHzA5dw3jvRYz2XcZw3xWM9l/FYPdF9M0voGd6Fp1d1mgZWKFrdhb9fbZoizLhrrNsNzzNdn0rNHSOs83Qmm0m59EwPMOmbYfYpHGILdpWbNE9hYbJJXbsu872vXZsMb3KJqMLbNCzYYPeWd4RQKVrzXqDC2yyuM46g3Os1T/LOoNVk/szN7nVJ6sz8EVn4LMAy8LCgo8++uiLXv7f5XzhydHU1HwhZK0C1heb4pWAJQzpAqReBNLPv8rLApYoM/7d3/4d//D3/8Dff0uMv3/hEL//lYAlDO7Sg/VIriLMzi+VJcJ3tu9iu/4+zts6s9/yHJanLy+GjM5huv+kXFmo6u6VgCXULQFhPgHhy61ydh+25o1N+jLq4fWNemzaaUZRSSX9woM1MLIIWCKqYYjuXuG9UvciFOVBf+WoLAmK0t8rYXf5m4gJmroG1IDVJlQsFY1NnRjeGmZNzPeWAeuV4Dn+IGSelOo+GjqHaOmbpL5jCGWDCu/SIV5RLPCPURP8r8hxvh0zwR9E3ud87qjMwqpsGudm0TjfCJ2goHmK8qZJypom+W70JJeKpylrn6W69w77c2bZlDhFSessJwtmeTt+imIRNNo0w7GcKf469h6GtybRT57EIHkSi1siXHRMtsrJKBwgvbCftPw+UnN7SS8dpqr7Dh1T79M68R7Nww+paJ0hNrmBqKgqoqKriIysIELAVXAREqqCClAEFxCmKCIkuJDw2GoikxoIDi3F3y+XgOAiAsVQlBEcUy23Pl55+Pjk4+1biJdvEe5+JfhF1hN4q5Ow/AHSGmdIqp4ksW6axOY5bjXPkdY2T3jRML6pKtwjm3AJqOKm6CkYWIVzcDWO/uXY+xZh55mHnU8B11wzueaejX1gCfYBhYhVgh4xVUTmtRNV0ElIZjN+STXLgCVUK/vAHGy9UvGILpJwFZJWQ3hWA3H5rXjFlmMfkMXN0HzcIosIzWogPL+Na34Z2NyM48T1cA5Ye7HnuCgNXpdgZSYUrANXMRYq1p5LGO+3xeiALQZ7L6Njdh494csSita+K2ibnmWnyRk5NA1OSbjaaXoenb22aOifZJvxGTQMTrNRYy8btu5jw9b9bNK0ZLP2Sd7Z/i6b9c+weddFNuhbs07binU6p1mrfZK1OqdYq3OaDcYXWadnw1va1rytZ7NaInz+Rrf6fHUGvsgMvAiwdHR0pJH5i1z33/vcH/zgB2zcuPEZyBIqm5eX17/3S/1OXU+Y3Fd6rcZGx17q7/88gPUy8Q7iPXyeHCyR5N7R1UNqZgGVyjoWFu5KA/vY2IS60fPcPP0DQ7S0djA9LdrkiPyrCbnCULTHUfciHGdwaJjsvGJCwhOITcqkp3foqcldANagULFGlwGru3dIHdHQO8w3IydZE3pXgpOIZrhWPIJIcm/p6JUerKaWLhqbO6lv6mRt/Pii4X1CfXzkYzYmiOT2EZpUo9Q096KsV/FmzBi708corB8gv26AwoYRTueO87fhE1Q2DpNRPcLfhI2TUD1BRcsk5Y3jlDaM82rMJIezptQZWG2zbEycZkvSFCXNM5zMn+GNWDVsiZKhc8W8LBEW1Kl7DubXT1HecZscETxaO05GQT/peb2kF/STmt9Hck43Sfl9pFeNkV41Snppv1TNMkv7iU2okXAVFVWhVq+CCggJzCckKFeO4MAcggPzCArMJ1hRTJCimMCQAvwCcggIyCUgpJigqCr8gorw9srBx78Q3+BSfIJK8AkowjekgoCkVgJuteMT24xPXAuBqV0E5/QRmNFDfOUYcdUTeMY2S8XKNbgaZ98ynLyKcPIvx8G/FHu/Im64Z+PgX4hjQBGOQSU4BBXhEFhIUHozEXkdZNYOE1eikl4rRfpTD1ZIWp2EJzv/DCJzmkitUHGrvJOCxiGya/okaPkkVOATX44io47wzAZ8kqs475PMwTNe7Dvlzt6TLpgfc8T8qAOmohy4/womB69ivO8yZpZ27LZxw/CgLXr7rnLUNpgzrrHoH7iG/gFbdMzPsdPwJJpGp9E0tmaHkTXbxdb4DNsMT7NV/yQaeqfYuHUPG7buZf2W3azfso93th5go/Zx3tF4l/Xbj7JO4xDrdhxlrdYJ3t55nLc1j/HmDkve1jnFW5oneGvnSd7UXDW5v9TNb/Wg1Rl42Rl4EWA5Ojq+7On/qccdO3bsGcD6vd/7Pfz8/P5T38N/1xc7cfwEYv5WjuPHjvPdf/6u9FwJwBEK1sjwyEv9iZ8NWD/n6JGjn/JxPe/rWnouXlc8Fq/9FLBWriJ8wmMZzyA8WCubPYuS4305RG/CO6LZsyw1Lqa4y1Y5czIHawmwBGSJbKyJiUk1YI2OMzIyJrOzhAdrcGiE0cEWRnsblps9izY5/cPj9AgfVv8IvYPj0tx+Mn+cNSk/kyZ2Ec/w1dAp6jsGngJWq0r6sARgNTR1SMh6PW5CKl2vLBneIx7iUyaCRfuobuwhobJPxjwkV/VR1SBGP5X1/RTUD/IHgZN4FQ3z3ahxvhI2w8GMCSzSp9iTJtLWR7laNMEfK+awKpjncM4Mfxo+z9akKUpb5ziaPc23o6YoapmVqe6l3Xd4LWaSf4qb50T2FOaZ8xzJm5P+q5rBBXLKBknL6SE1t4eUnG5u5faQJdSthmkyKoZIzukgJa+TPOUweVWDRMZUEhlVTkRECYpgAVcCqrIRcBUUkEVQUA5BigKCggsIChWqVSEBQXn4B+cToCgkKKJcgpZPQCEBERX4BhXj5ZuPl3cuXn4F+EbV4R1Rh0dwFd7htXhFN+ERXo9bSDU3g6pxC63FK06oVxU4B5Tj5FuCo2s2jt4FOPqXYueZg6NfPh7R1biEVxKU3kJkfifZtcM0DizIJtp1ffOkVw9Q3Dwmez4utclrGlwgpUxFSHotWTV9ZCh7KWoaprx9jFtlXSjSawlOrUGRKUqLlZyxj+K0czRX4wo5ckGEirqzx8qFPVY3JWiZvXuDXfuvYrz/CobmZzE/bsfey17oWZxD1+ICh877cNk/FYPDdhgcui4hS8vEBm3z8+w0sWG70Sm2G55CQ+8YGjqWbDM+Lb1YUsHaYiFVrPVb9rB2/S427DjEhp2WrNt2mLUb9/D2+t2s3XyAt3e8y9ualry98wRrdU/zluYx3tp5gjd2HF1VsF7q7rd60OoMvOQMvAiwhPH98/6I9HdR4nmZH3GsMDN/3p9Dhw49A1jCh+Xp6fl5L/M7efzXvvq1F0KPUJdWKli/OWAtrSL8OXY37HjjjTd54/U3lsfrr73B66+9rh6vvy73izY6nwasJZP7+7z3nugq8J4asB49XgasD3qjeTjXvwxYovHzwjOANb9cJpyemV1WsNSANfUsYI0KwBrhQZ0LPy7cyM8y/p5/S/8zPszXY2B4QkY1CMDqHRiVo2dgDFXfED5Vo3gop/CoGseteprkhmHaVQO0tncvqledNDV3UFTfRWS5CofCPjSThnkldEGuJpQrDsPuqZWppl6pYCVW9uJQMEBVfY8clXW9VNb3UdkwgHvRkASsK7kjnM8Z51jmKMcyxzmeOU5O7ZhUsexKpjDIvselwmkUNTN4V4hVhLOEK6dxLZ1eBqyi5lnyGqY4ljWNXtpt9mXNElYiTO0jZBYNkJHfS1peD6k53aRkq0jJ7yOjapTkPBXxyfWk5LSSUtBFdkU/2RV9RESXEh5eKIdQrtRwlU1IcA5B/pkEBWYRGJhNgFCzwosJVBQQEJJHUEg+wRHFBIYX4+ufg3dgHr5BhXh5Z+PhkYm7Wzoentn4hlfjF12Hb7gSz+AKvKMa8FAocQ+pxC24EvfgStwUSm4GleMdXYubohJ7t2zsPXNxDCjBzj2D624ZeMaKdji1+CTWkVI5wOz9D3n05CNm7n1ATe8cVaoZRmefMLXw/nKJMKm0k9CMOqlQBaZUk1DcRqayl5i8JnzjyyRc5dT2k1gi+hrmSsA6dsGPQ9auHDjpym5LR/accMb8qL0sEZq/ex3Tw9cxPXgVQzMbjCxsMNt3Hj3j4+juOoW28Sm0TazRMbXB4OA19A9eRWf3RXbuOsMWfSu26lux3fg0GvrH2ap9lG1Gp9EwsGLDJlM2bDZn/SYz3tloyroNJqzbaKYeGgdYt3U/b20w5+3N+3hz0x7e3LxXgtY6/dO8pX2Mt7RP8Nq2w6uA9Tv57bD6R/+HzcAXBSyRjRQSEsI//uM/0tHR8VLvs7S0lFdffZWEhAREDtfL/rwIsERA6urPr5+BlblWS1CzpCItbcUxXwyw1CZ3kY/1tKHzR880dBalXjEEjG9Yv2EZ+v7yG3+5qGD9esB6fzifn+e/yY9ar/BgblSqV8LsfnvhDvO3F5ibn5fG99nZFylYS4A1oV5FKABrZIzxnjomVOVMqUp4UnmWn6V9i4GRCQZGJiVk9Q6O0jMwiigRdi2lufcNy7DRDtUA7ap+EmoHsS0cxjR9hLfixvjr8HH+KHiKNaF3pFdLXU6cQK1gLWZjRX+PI5nDVDf1omzoRtko4KqbyloVArAqxKjtpaK+n4raPsqr+yiv6aesboiy2mHK6oYpqRulpGGMspZJSluEaiVWD85QIpokt89R1DJDUfPMMmCVds7Lx/k1E+RWjpJTOUp22TAZub2kZXaRvgRYud2k5HZzK6+bpOwu4uJriA4vJjaugpT8DjLLeiisHyE2SYkiOIeQoCxCgrMICsggODBL7gsOzCDAL40A/wwCg3MJDM4jMLQAv6BcAsQIycc3IBu/wBx8AvPx8srEwy0Vd5cU3D0y8PDMwsO3iLDUNtLKB3HxKVSDVUAp7opKXAPLcBVhoYoKnIPLCU5pxiuqGjvPXOy9cnHwK8TOS5QH8yVYBaY3EZzWKPPDpha+x6PHP2J07gnFreMMzzzm/sMfcPf+B8uAVdg0TFxBK74J5SSVttM6OE9R4zC+8eX4xJURllFHankXyaUdBN2q4qJbApbnvdl/woE9lvbsPmqH+aGrmL17XYKW2ZHrmB2+hvFuGwzNbTAws8bQwgYD8zPoGB1D1/QUuman0TayQsvkNFomZ9AytWGH4UlsA1I5YOPBZhHVoGfJVt2jbNE/IQFro8Ye1m/axTsb1WPthl2s22TG2vUmvLXOiLfW7+KtTea8ucGcNzda8MbG3by2zpTXN5jxluYR3tR8l9dXAevX30hXj1idgc8zA18EsAoLC1m3bh2///u/L7O0BgaezUr6rPdRW1vLH//xH8tw023btqFUKj/r0Gf2Pw9YokTo6+v7zDGrT148AysBSwCVeP78EIrS0ODQiy/w3N7PLhH+YjGQ9Gc8DSP9FxnTIEJIBXgttcrZuGHjCwDrg8Wg0c9WsESrnEezKj4p3cz/zfoffFy9j8f92dyZn1YDliwPzvMMYC36sCYnBWBNIXoZjo1PMjI6zpSqnMd1V/lpwf9hviWKR1WXeL/ihASs/qExdeDo4JgsEy6Z3Lt6BhZb5fTR3tVHx2Kz55bWLppbOqR61dTURmNjGw0NrdQ3ijJhl+xFKJLcxahr6aW6roPq+k5qmtVlQgFZlXUCrgRkdVNR2015TQ/l1YvbmkXIqh+mrGaQ0tohyupGqWifobRxgtLmCco6BFwJ9UoNWcWtsxSJsFHRo1C00hGAJVSsRbDKLh8mq7Cf9IxO0nO6SS8QClY3qQKucjq5ldtJYlozMVFlREUUERVZTGxSNalFXeTXDpNV3kt0YiWhimxCgoRilUFQQDoCroIC0wnwSyUoOIeAoGz8A7LUkCUUrNBC/AKz8fXPwjcoD0+PFDzcknFzScL1ZhJurql4eKTj4ZWDV0g5HsGleCoqcBcjsBi3wFJcAkpwCSzB2TcfZ79CnIJKcfDJx8GnAGcRHhpUTEBWEz4p9eTUjpDfOEZ52yRNAwu0DS3w+L2P6Jt8QGZ1PzN33ufegw+Yv/u9ZcBqEY20uybIrx9ANXqH9sF5CuoHiM5twi2iAKegTBwCMwjLqKWgeRiPqCLO2Iex79gNdh+5gfnha+w97sCh0y5YHL6Oyf5LmOy7gNHucxjvFgGjNuiZnELX+LiELF0jS7T0j6C96xRaxiKa4RiahifQNLEhuqiNC26xrN9+kK07D0nI2qJnyRadI2zavo+N2/ayfqs5azcYsXajMWs3GLN2oxlvrzfhjbd0ePOdXby1eQ9vbtrLGxvMeW3dLglY333HlFc3WvDdDearCtZz97nVp6sz8IVm4DcBLKFUiQiHla11RPua/v7+l3ovNTU1iCT2pagFce7u3bsZGvrVX+6HDx9ePkecKwDL39//pV7zd/2gJcAScPXmG2/S1tpGa2vrM6OtrU1mVb3MXH02YP1cDVg/E4D1Cf/yLz/lJz9RA9bzOVgrAUvA3Ys9WCtKhA8fLQeNCpP7vXsP+ECl4N8yvwFFa/hl6p/zkxI9Pmi051F3EneHKrk92sbceC+zYox0Mj9Yy52eTB41efODsr38PPPvIGsNP8/5FgtNoQwODvEvWa8zoapkaHwaAVjS5N4/rM7BEqsIRcho7yCdql46JFwN0KHqp62jh5a2lYDVTmNjOw2N7dKDJQCrobWX2kaRgdVJTWMXytp2NWA19UgVq7KmQw1Y9b0SssqruyhTdlFW2Skhq6y6h7LqPspqBymtGaCoqo+GnnlU0+9RVD9GSfMEpR1TasBqm6F0MXi0qHlaqlhyJaFQs5pmyCkfJrtsiKzCPjKyVKRndJCWtahg5aqkz+pWdgfJuR3EJ9UQHVlETHQJ0VHFREUVExNfQWxSFbfy26SaFR1fTlBAGsESstIJ9E9Tj4A0AhVi5aCAqxz8ArIIUOQRFF6Ej286vr7peHmn434zDlenaFyd43B3TcLVJQk3t1u4CcjyL8BDeLMilXhGVuMaVIJrYBEeoeW4BBTi5JmFk3cuN0PKcFaU4RxSild8De5RFYRmtxCa3UZx8zgjt7/P+ML3mH/wIbfv/4AHT35E/+QDuoZvc+/hByzc/x5z954C1sztJ4zPPmT2zvs8fPwhTX2zJBS14RSSzXmnSM47RXHFLY5LbrH4J5aRXN7FBZdoDp5y4eBJJ/YctWPPUXsOHHfAZPdZjIyPY7jLCuPdZyVcGVmcwdD8NNq6h9HSO4y2/lF26uxHS/8o2qan0DISQaPHZJlQw9halgS3659gm66l9GFt1bFk4/Z9rN9oyPqNRqxbb8Da9fqs3WDI2+t0eXudPm+tM+CNt3V542093txgypubLHhtgymvrjfljS37eHWDOa9v2cs/v2OyClgvc/NbPWZ1Bl52Bj4PYM3MzHD8+HHZCHoJjpa2Ig2+u7v7pV62vLz8ha15vva1r3HhwgXu3bv3wus8D1jitVdXEb5wqj61cyVgbd2y9VO//7w7fi1gffLJooL1FLBEs+ePfvxjPvrox/zoo4/43IC1ZHK//1Dmat178JB7Dx9x9/Ztvq9S8EnBOshYA2VroHgNZK6BhDX8MvH/4ZdJfwoJvw9pa6BwDZSukY8/zl/PnZYQWSYcHB5juqeSe/VeDA6Pq0uEwxNyJWHvwIjag9U/IlcR9gyP09XTT0dnj4QroWIJwJIerBa1/6qpuZPGpg41YEkFq5M60Yewro2a+g5qG1UyzV2qWE3dKOu7qKxpp6K6nYqaTipqVJTXLAJWVRdlcqgoqxGANUBpdR8lyj61itUwRnH9KKXN45S2T1KpmqOkeUr2JBTBo4X1kxQ2TlHYOC3hSpQMcytHyC7uJzNHRUZWF2lpbaRltJNRKOIZOknJaedWTgeJmS3ExlcQHVVIVEQBUZGFRIQXEBmWR1hIFmHRxTT1zVOi7CUwIJ2ggFSpXAX6pxIYkIYiNJsgRQ5BoaIkmIOffxp+QdkEhObj7Z2Kl9ctPNwScXeNx8NdqFex3HSOweVmHG5uSbh6pOHmm8v/z957AEeZpemaG7GzM3fcTk9MxHTfO7ExM70z3QUIEAJkcLKAJAQI76HwFBTeCZCQ9967VMpkSkoplfLeeyEQMkjCG+G9pyiqq7qfjXNSUgHlqJ7qudvdyogTfyr160/ySPHzxPu93/u5Befhn1yLT2IVHhHFeEYV4xFexPFAHc6+2Rz2zOCwdxa+KbV4KSpwCc8nRFVHYLKIeqgkvbyL8wOPuH3vOdfvPqf38n16Lt/l6i3hxXoqIerK9QcStIZM7lcGHtB/8Q6negeoOnGe5IIWjodp+NQ5ik8Oh0vI2nYohJ0uMexyjcctUssej3g27A1g5eYjLF57mHlLdzFn/hYcF27BwXETDgu3YjtnHbPt12C/YDN2C7cx22EddvPXM9Nh/SBkrcBi1iqs523B0m49lnO3YL1wB9Nnr2W69SqmzVzNVOtVTLFaicmMRRib2mM8ZS4TJ8/CaPIsJhhZMcHIBsMJ1owfb8G48ZaMHW/FWMOZjDG0wWDiHMaaOjJu2hIMzBYzxmwh46YvHwGsH3sjHDl/ZAe+bwc+BLBEScfZ2Zl/+qd/ekdBGoIrUe4Titbt27e/762Gv3fx4kWmTp36rZAlohf+5V/+RXYHCn/X24/3S4Ti/UdysN7eoe9+/jZgmZmaffeJH/idDwOsb1ewBGCJjLW3Aevn//zzwRys9z1Yg12EgyZ30Ul47/7DweBSfRehGPYsugiFD2vgXDt3TibxuHonL/Nn8ibj13yZ+gt+k/Y/+TxjFM/zbblftY9rrcmc7WqVJULhweo+048ArHOXBjhz9iKdwn8lIEsC1pDJvZcTHXrfVZsY9CwUrOYTNDW309jSPghYImS0VXYQ6mMaWqkWcCVUrJpmKqvFHMLGQRVLDHtuoaymjYqmU5SUNyEUrKKyRgpLGigsaaRArmYKhJJV1kZB2QkKyk/q4aq4nbySk+SWnCK3vIs8AVgSsvrJrepHV9lHbs1ZdLXnyKk+h672PLl1F6TxPa/xMtrKftTZ7ag1baSpm0hNbSA1rZFUTSvJ6Y0ka5pRZrWQlF5PgrJMQlaUgKxILZERWiIisgkLzSAoUEVaZjXJ6VUEBqoI8EsmMED4rpT4+6cQHJ6Ff4BQqpT4+qXg7avEJ1CFX3Amnt5KPD2TcBdw4hqPh1cKLs4xuByL4tjRGFxcEnADSdgpAAAgAElEQVT1UuEWmIN3bBnRue1y+SdV4RVVjHtYPp6RRRK2fGJLic1uIb7gJD4pNfgklkuw8owpJLu2lxPnbnP74UtOn7tNVvlpmcwuQkQrT5zj/LX7dF+4Tdf5W5y9cm+4RFjXcZGozFqCksvwjM7DKyaXve4JfHo0im0HQ1m/04sNu33Z65HADucIPt7lwfZjoazccpSFa/excM0BWRp0cNyCvcM65i7YjP28DTgs2MxsAVlzPsZ+wRZm2a/F1mEtNrNXYDV7Jda2a7C2W4OV3TosHTZhbrcOc1sxHmcdUy2XYDZjAVOslmNmtQyTGYuZbDKbicazMJ62QELWhAkWGBnNxNDQivHjzRk33oKxY80xMJjBmLEWjB49gwmWSzFZuJnRhrMZNX4m44wdRgDrA+9/I6eN7MAH7cCHAFZrays/+9nPvgFXwns1duxYVCrVjx66LIYGx8bG8stf/vIb1xXgJN5PpH6//fg2wBrpInx7h777+R8esL7uIhwaCv1+iVB4sPRwpQcsUxPTYQ/WP/+zKBG+neQuPFj3EB2nMqZBANat27KT8M7de98ALNlFePWqjGq4JDxYlwYN7hcucm7Qf3Xu3AXOnhMxDedkTMOQB0sCVk8fnT19nL14lbMXr8kxOQKwOs+c43T3WU529koF68SpbpnirgcsvYLV1HyCxuYTNDS2Ud94QgJWXb2ALJGD1Up1XavegyUAq6aZiupmKmrbZIlQDHsWkFVS0URJRTPFZY16BausSQ9YRfXkFzWQX9RIUV41ne6eXNmynktbNnDKJ4iCgmZ0RSfQFZ8it6yL3HK96T2ntJucijPkVPWjregju6wXbVW/BKzClqtynE52RR8ZRd2odcLc3kBqah3JqXWkZDSRnNGIMr0BZVYzSeoa4pPLiEsqJipaR2REtoSryNhcouILCAvL0ENVoIrgIAFYSvm1OArI8vNLxs8/FR/fZLx9k/EJUOEXkol/qAZvnxQ8vRW4uojSYBSuLjFyuQwqWMc9knEPyMIrugg/RQXh2c1EaJqIyWomOqsZv4RS/BLKCUyuIa/pPF3XHqOt7cUnuYpIXRsxmfWUtZyjue8m2poeMko6cIvI40igBqeATDyi8qSJXUQvCL9VWFolPnEFw4CVmNNIQFKJBKzjoZkcC0rnoE8ynx6LYtO+ANZ96s7GPd586hwm14Z9XhwNUbF2uzML1+5l2YbDLBZG96W7mLdoK/bzN2LnsA6HhZuxdViP3fzN2DluwnrmUmxmibVEApaV7Sp5NLdajMXs1VjMWc90mxVMs1nBFAFY0+dhZr4IM8ulGE91YMqMBUyzWc5EY1EmnMUEQwsmGFpiaGgxCFiWErDGGkzHYJwFow3MGWM0izFGNnw0ypSPDKbx0VizEcD67lvoyHdGduDH78CHAJYo/b0NWEJl+rd/+zfZPSg6xoSa8fs8xM+JOXRChfr5z3/+Dmj9wz/8wzdKhe8D1kgO1ofv+h8esIZG5QgP1hd8/vkbXn/+OQ8fPcLezh4zsyly5JEYeySei3E8v/j5L/jHf/hHGdUgfv9fe7DeHvb8NWDdHoQsMXZH78G6wXWRhTVwXR/TIDoJRRfhNzKwLsj8q68B660crDN9sjzYJeYR9vTR1aNXsqSCJZ6fOU/HsIrVK0GrTXYSCpN7B82tJ6XJvbGxVe/Dammnrr5FP4+w8QQ19UOA1SThqrKmZdiDJdWrqhZZJtQDllCwmigqbZSrsLiBgmIBVw2UJ2Vzb6492E3nd7ZmYGcGc0xI3xOLMr+DnMJ2dMUdErJySrvIKexAV9qNrlrAVQ/ZJT1kFXWTXd5Hbt158mrPkV3RS179eXKq+kjVNJOsqiU5vYE0bSsp2S16wMqoJyG5HIW2AkVuJZHRWiLCMokUSlZcPrFJJYSGZhASKEztKQT6JRPgm4S/n2JwCdhSEhCUjl+ASkKWb6Ca4Ng8QmPz8fJT4u4ey3HnCFxdInE7HsNx1wRc3RS4eijxCNTgE12IX3wJQWk1hGU2yvyqwubzRGU2EKAoxy+hjJisJjKruik7cYnmMzeoPn2Vkr5rdFy8y71Hr2jru4m/oox9Hik4+aXjHVuAa4SOA17JHAlIp/XMAHl1PexyU3DUXzUMWG4RORKqjgamczRAJZ8fC1az3zOerYcCOOAVy8Y9nmw55M8+73iOBKWw3zuBNZ84s2aHCxv2erP448M4rtyH44o92M8TgLWeOY6bsZ27HtsFW/Xm9lnLsLJZgqWlI9Y2i7GwXoS59WJmWC1kmsV8LO3XYD5blAWXMsVKKFiOmE13xHTGAkymOWBiaovpDEeMJlpjZGQ5uKy+Bqxx5owdZ47B2OkYjLdijKE1o0aZMWrUZEaPm8JHYybz69ETRwDrw2+pI2eO7MAP78CHAFZbW9s7gCVKggK6fl+wev9fJa6Tm5vL//gf/2MYsj4EsITS5eXl9f7lRr7+lh14G7CmTZ32LWf8uJfE7+y3v/2tjNn48kuhXg0BlugiHASs158jZgr+r//5v/i2NHdhuB/K4PomYH2zi1AA1k1hdBfeKxkyen142PPVayKm4SqXr4ig0a87CC9c1OdgiYBR0UGo7yJ8C7B6+ug5048ALFEi7OrupbPrDJ3dZ+gYHPjcIdLcRUzDW0GjrSfEyBw9ZDWJ8mDTCZpbO2hsOUW9zMJqp7bhhExyr65upKq6gcqqeiRgiTJhVZNUrkorGimrFOpV09clwmHAqie/sI78gjqurnaEjydyYdc6qpQF1Ecp0O4NZV4cbIi+g670FLrSDnTlXeQUdaAtaEdX0omu8gzZIhC0qEuu7PIzaIq7EMf8xguUtF+jrP0qOVW9shtQXXiK9NIuMsu7Sc5qJkEoV4oiknIqSCmoJTqhkIgoLeERWYSFqgkNURMSlCpXoH8SAX5J+Psm4u+XiL9vgjz6eifgH6QiMDQDb+8kgiK1pOS2EJ5QiIdHHG6uUXK5ukbj6pmAu28K7n4qPIMy8YsqwC+2iIDEMsLS64nQNKIsOCFBSpHbildMIQGKMqKym0it7Kag/RIt5+9w7clr8jsu0nnpHncfvqSosR/3yDyOh2TjHqHDIzqPowHpHPRSst9DSUljLwUNvYgBzp5RecOA5RKSxT4PBU7CsK8oxC8xF9dwNfs8YthxLIT9nrFsOexPgEJHVtVJth8LYatTkASrjft8Wb/Xm9U7PFi8yZmF6w4zb9kuqWLNmb8eW4eP9RENC7cx0241NkK1shGgtQhrm4WYm8/Hwmoh5gK4Zi5lhuVCpgiwMl+AmcVCzMwXYjxlDibT5mJsZs8k41lMmmjNxEkzMRw/nQmG0zE0NGe8oQVjx5szdvwMxhhMZfRoM0YbmDFqtAmjRk3ko1ET+NVHE/jPXxuOANaPuw2OnD2yA9+/A78PYAlD+/vlu+9/lx/+bl1d3TtdiR8KWCMerB/eW3HG24D1y3//JYcPHebQoUPvLCcnJ27f+jAf3buA9RW/+Y0esr744i0F6/XnMnLhP/7f/xgGqaHMrfeP+iT3oRLh20nu73UR3rzFzZu3h5UroV5J/9W3ANbXMQ0X5agcqWANxTT0DeZgScASKlafhCsBWKclWIlZhN2Dswi75KgcmeZ++ow0uYsuQqFktbR30tTaIWMaWk6fGSwRilKhAKw2qmtFF+EgYFXWU1HVQHllgx6wqpopKaujtLyRkopGSsobKS5vpEj4r4rrKSiqo6CwjnatGxT+PbT+JS9b/5WOWmfyilvIKDmBfdArZgd/SYT2LLqK0+gqu8it6EJbfIrsolNoSzrRiniCsh6ZvJ5T0YO2QmRfdaKt6iW7spei5guUtl0it1bMI+xEU9lNRlkXyox64hVFxCcVk5CqB63IGB3KjGpiE/IIDRZglUJIUDJBAckE+iskVPkJsPJNwE+ClnieiF9AqlxePgrCE4uITCrByysB9+ORuLtF4+ISTlB4JnFp5Rz3VuLmm4JHgBrv0Gx8o/IIVVaQWHKKEFUNkZn1nL/zDFVFJ54JJYRl1hOd10ZKZRfaprMkFJ+k6OQlGvtvcePBCy7ffkqEqgr3iBy8YvKleuXkr+aARxKHfdM47JOKACnhs3IL0xKQWDIMWEcC1BwNSMM5JI3w9DJCVaU4+Sdx0CcBlzAVu1wjEGXBmMxSOq/cZ+shfzbs9ZJr4wE/xPp4ty/LtrqxQADWyr04LN3JnEVbmT1nNbOFirVoO7McNkgPlpXNYiytF2JhOQ8r64VymVvMY9r0uUyd7sAUsWY4YDpjHqbT52M8VQDWHEymOzJpkjUTpfdKKFfTMRw/BcOJFhhOtGLsWDMMDEwYM8aM0aONGT1aKFdTGTV6Ir8eZSQBS0DW//Fht5Of5qyhToKf5mojVxnZgT/8DuTl5fH06dMPfqPfF7BER+FP+aisrORv//Zvf7SCNRI0+mG/hSHA+q6QUQE8AnI6T3d+0AXfBay3FazBmAZRIvwWwBKJ8iKS4f0lBkLrPVjC5P52ifCbgCVysESZUMDVEGC9OypnUMG6ePG9UTmiVDgUNHqWM739gyZ3PWC9rWB1dPZI0Dp1upuTHd3DHYSnes7R3tVH28luWgVgyfyrUzJotPlUt+wi1Puw2qitFTENjfouwkEFq6KibhiwSsvrKSmrpVRAVsUgXJXWU1RSrwes4npqitP4suGvoe3/5Fn1v8Lp/4sblZbklzahK2pmZ+x17KPB3v8F6uJOdBWd5JR3klN6Gm1pJ9nFHWSXdJJd3k1mfrtcWcWn0RR3klHYQUZxB3l1fRQ2nqO46TxFLRfIquohraCd5HS9cT0xpYz45FKi4/MJj9SQllVDQnIRoaGqQbhSEBwkjO0KAv0T8fOJx88nDgFafr7x+PrE4eubhK9/Cv7BasLiC/DyScLDLQZ3tyhcj0fh6hqDp3jNR4mrtwI3n2RcvZPxDM7EO1xLUEIJiZUdBGfUEJ3dSHZDP0GqKrwSimUMQ7SuhZSKLlIqOgnWNBCQUYeyrINbj17RefkeUdkNeETqECW/42FZuIZkctRfLeHqsHcqh/3SCEwqITqjlgDF14DlHqnFJ1bH8XAV/op8lIVNuIaL4c5pHAtOYdM+T9buOMbqT46ycY87K7ccZvG63SxcvZNNB/zY5RbHym2uLBJlwjViTM4OHBZvw27BRmbOXspMu5XMmreRmfZrmGW7HJuZi7GwmIu19XwEWM0wn8v06XOYNs2eadNsmWHpyLQZczGdao/p9LkYT7VnshhWPmUOEydZYjTRCqOJFkwQYGU4hfHjTBg7bgrjxk3DwGAqY8aYMnr0BEaPNmLU6El8NHqiLA/+apQR//Hr8SOA9UF3v5GT/mx3wNXVFbE+FLQ+BLDe92AJBet/B2C9H9Mw4sH68D/ztwFrqCz3/vHtWYQiYX+o7CeOohwoHuIovtYrVW/kUZQIxdfCj/fq1SuZpfXy5atvBSyRwSVnAfb309fXR29vL2fOnJHrXZP7g69H5dy9i/Rf3daXB0WJ8H3A0ie5X+Xy5XdLhGJUztAMwqHjuyb3fsTw59yCYlas3YDZDGtMplliOt2KGdZ2rN+8nZOiNHj6DBu2fipfE98bOmfpqvWoM3Noajkl4aqlvYeG5pOIiAYJWELBkiXCRlkiFApWRY2+k7C0vI7SsnoJWCXlDbJMKBWs0kEFq7iO/rItcOkvuVC2gsKiGhqLw8nPLyO3pJm84ma0+U1sjbqFQwJ4qi6QUypUq1Noy06TU9ZJdulpsgRolXaSW9OLpvAk6XltZOS1o847QXr+CTKKTqIpPY2uqofyU1doPneHksZ+EpNLSM2sIV5ZTJyikOiYHMIjMkhOryBekUdwYBKhYWkEBycTHJREYIBQq2Lx94uTy88nBl+fGHy8YvALSMYvKI2AsEz8Q9Lx9IzD0yNOqlceHrG4e8TL5XI8Ghe3WFw84nH1ScYtIA2P4Ax8o3T4xRTgHZVHmLqaGG0TrqHZ0qQemFxORlWXhCh1dTf57RdRiEHMuiZ6Bh6RWXUa1+hc3KJyOeav5qh/GhEpZbiFaDjip+KgVzL7PJJQF7XKAdt+CUXDClaAooiQlGJ8EnQSsAKTi3AOSWXH0WA27fVk3Y5jrN3hzNKPd7Ng5XaWfryHecs2sWmvByu2OLHmUze2OQXjuHov81bsZe7yXTgs3IjtnJXMthWAtQwbu5UStIQHy8pmIZaW8zE3t8fc3AFzqwWYm89l2jQ7pps7SNAyMZmJqdlMTKfMZor1QsysHZk02Rrj6Y4YTRLGdjPGjzfB0NAUQ8NpGE6wYJyhBQYGZowZY/Q1YI0yYpTBZEYZTOKjsSZyjShYH35PHTnzz3AHhgBr6PhDoPXHBFjfZnIfSXL/sD9yAU9CPfq+JcbVDClY0dHRMpBUdImOHz+ekhJ92n5lRaX8Wr4+bjxhYWEIwDp79qw830DMGxwzlh07dsgcrAcPHvB2iXDypMkyyV3kYD179kyqrU+ePB0en/PwoUhyf0/BuntPAta7JncR0fC1giUBa3jY89cerK8B65wetM6dH0xx/zrJvaa2genWs5lqMVOuKeYzmWFty/LV61Gmpg+WCXtISlazbM0G+T1xzlSLWfL8aZazyCsok/6rhqa3YhrqmvU5WGLYc7UArAYqqhqpqG6irKIeCVjlg4BVWkdxWQNFpfUUDilYhdWcLVsvAets6TryCuvILahFl1eNrrCB3OImcvIb+DT6GnMTwT3t0teAVdqhLxMWn0JTeIKs4g50tb1oijtQZzegympAldNMWnYDqdpG1HltpBe0o63qpqZrgMq2CySpK4hTFBCXkE9sYj5R0dlERmUREZ5OaKgoDyoIDtSrV8EhKQQEJOLnG4uvdxSBAcKHFYe3VwTenlF4e8XiK8qIYZn4BakQUOXtmySPHl7C1B6rX+7xuLjG4iyWWyxu/ql4BKfjFpguQcs1KJOY7AaSCtpwk4CVi662h7M3HpOY18Klu89o6r9JWFYD4VkN1HZfI7e+R6ati+R1t8R8nPxTOeSZxCGPJA56JOHkk8oulzg0RS2c7L+BIrdhGLDis2vQ1XairekgSlOJIq8BzxgNu1zDWb/LlZWbD7By80GWb9jLko/3sHD1p8xfvpX1n4pZhIdYvuUomw74M3/5DuYs3s6cpTuwlx2Eq7BzWM0s+5XYzF6G9czFWM9cgqXNAiytHbGwmIe5+RxmmM+RBnazKXbMsHCUJUJTExvE16amNphZzWPKrEUYm8zExHweRhOnMd7QmPGGZhgaTsVwgjnjJ4iYhukYGEx6F7BGT5SAJUqEv/7IkF+PGjG5f9jddOSsP9sdGAKr94/fBVofAljvm9z/dylY7wOWMLmPlAg/7E9dq9WSnZ39vStHm8PTJ/rysghwHSonCijTaLLkG+XqciWkDRnUXVxcJGB1d3dLn5f0Vv3fP8PR0fFbAWvSxEkybPRdwHryTcB68IB7998b9jxocJddhNffLREKk/sQZL1tcj9//oJ+2PN5fXmwr+8s127c5sadB5zp1ZcJI6PjmWY1mynmNhxxdkeVkU1NfROdYthzp35UjlCw2k91I2IahAKVmpHD4WPumJnbMN3KFv/gyGHA0o/LaZXjcmqkB6uJqqoGKoUHq7pJlgjLpHqlLw+KMmFJaS3FZfX6qIbKZgqLa8kvrKG+OFqWBxsq/h/mZe9miXYXS7KcWBt+mXVh91kZeo9ZwTDL7zOSC7rIKWlHW9xOVsEJuTT5rWTmNJKZ10pGfptc6bktqHXNpGkbSM2sJVVThzqvlczSDvIb+ilo7Kei9Tz5ladJTCkhLjGP6PhcomNF/lUGYaGphIYkExqs/BqwgpMJCVMRHJqGn188vgK0fGPw9Y3G1zceL69YfPwU+AWn4h+ajqdXvAQsd49YPLwT8fBK5LhbDMfd43BxjeGYcyTHPeIHFax0/CK1uAaqOO6vkrEKcTmNuIZocA/PQZHbTHPfDUraL/Dg+Wu6rtxHWdpBQGoFIanl+ETncMRHyQGPRI7FatnvmcCeI1HsORbNvuPxHPFL44i/irDkYq7eekRZS+8wYBU199LQfYWGnivk1HehKBBzCXUc8Ilnwx431nxylBWbD7Bi4z4JWkvW7cZx2RbmLdnMwlW7WLLhkIxrmLNoIw6LtjFn6XbmLN6C3TyRgbVWLmsBWDaLpLndUihYNguwEMqVxXzMpszmiFckG3YcY/IkC6ZMmS1fmzpjjjyamlgzaeJ0TMxsmDhpGhOMpmA4QShXU+UaL8qD0n81GYNxxowZM3FYwfpIlAkNjPlozCRpdP9ozAhgfdjddOSs4R14HzT+3L9+H7T+2AFrJAdr+E/9J30iRhAJsBKQJcqLWm2OvH5BfsGwYV58X+y/ULB6enqkh0uWHf/hH1m2bNl3A5ZIcn+mHwIt/IIiqmNoAPQ3FKx797gzVCJ8C7C+USKUQaOii/CbMQ0CskR58PyFS1y+doMnL17x5qvfcf7ygOwgDImIkZBkOWsOXWf6Od15htNdoqtQANYZZIp7Rw/tp3okYJ0Qx44ztJ3qwXr2XKZb2+ITGE5jy0lpcq9vbBucRdiEACx9B6HoImyUCpYwuQvAKqtskB6sktIaPWCV1EqTe3lzhz5stKyRgtJGKouO4pC/lEkVazGrXMaUsi3MjgK7CLCLhPmhn+Of3kdOqYCrNnIrTpLf2EWmroFMbT2ZukbStQ2os+tJz2lAndOISixtI2lZdaRqalHnt5JXJwZG91Haco7K1nPyekmqcuKVRUTHZhMVrSEycgiwlISK0mCwkpCQFMLC0wkKTiUoJI2gMDV+gQp8/QVUxeLjL2AqFi/fOPyCU/ALTsPDMw4Przh5FJDl6hmPm2e8hKyjzuFSvTrumYCbXwruAWm4B6rxDs/muH8a0enVUsXyiMjBLSybkJRyansGSC07SdnJixS0nkdTfwafRDEAOp19bvEc9FSw1zWePUej2Oscwy6nCHY7RbDPJQ4n31RcgtOJy67l/MAD7j54PgxYSXmNUr3Kqu5AVdoqy4O7joez0yVUlgHXbj8qy4TL1u9l+YZ9LPl4LwtWbGfeog3MW7KF+cu2smDlTuwd12HvuEGqV3bzRffgBuwXf4L90p3Mnr8Rm9lL9cqVAK2Zi7C0FqVBEb8wC+/wVHYe8pYgZTbFBrNpdphNtcXExArjyVZMNraQcGVkZIbhBKFcTdGvCVMYbziFseNMMDAw0gPW2MmMNpjE6LEmjBJlwTGTGD1hhj6m4aORLsKf9Cb653CxP3egev/zBwYGIhSpoceHANb/XzxY7ytYI7MIh36LP/3xpwGsb3YRSgXrWwHryYeb3OUcQn3+lRirNJTiLjKw3o9pGIIr4fu6OnCTV198xYvXb/jsi6+4eOU63Wf6CIuMlYBlZetA64kOGdegB6w+GSBaVdNIZU2jhKd2oWR19Eq4qms8wUy7+XrACgiVUQ3S4C4AS4zLkepVI/XNp2SSuygRypiGqkbKymokZOnVqxqKS2soKqmhuLyBovJGCksbKCipp6CkgfziepQFpcSUaogsSic0N52IjHYiMjqJ0p4hraCVnNI2dOXt5JSfRFfVQV5tBxmaarnSs2tRa2pQZVahyqxGlV1HmqYGtU4PWqlZ9aQXnkBTdgptXRe5ladRaRtQpleQlFZCQnIxUbFaomM0RESmf61ghaQQEpJMWHgaoeEqAkOSCQhSEhCowD8oiaAINUERKvyDlfj4J+AjyoZharz8Fbh7RkvAcveMxc0jBjevBDx8lQREZeMbmoF/pBbPIDVewel4hWTgGZKBV5iGEEUx4SllRKgr8YrW4SyyteLySchvIURdRUrJSTJre4jIrscjJldmWjn5iU7BZPYdj2W/axz7XePZfTSKnYcj2Ocaz363OAlgAYkF5NV1MXDn0TBgZVa0E5lRjke0hmNByWx3CuATJ38+dQ5h0x431m4/wuZ9Hqzedphl6/exbP1+Fq/ZhePSzcxdIAJFP8Zh4Xrs54uxOOuHy4Oz56zAbtFm5q45gN3iT5hltxxLG0csZy7GcqaYRbgcS6v5WNgswsR0poSpadNmYTbFGrMpszAzs8bE2BLjyZZMmjiNycbTMDa1YsKEKXLpFawpjBtvKuFq9BhDDAxEx+AEaW4fPc6YjwyMGTthCgYTzfmVKBGO5GD99DfSP/UrDgHGn/rnHPp8Q5/3/eMQWAm14e3HHztg+fr6vv1xRp7/N+3AD3cRfssswhcvpf9KziIcVLCePH2KMMQLRUuEkj58+AFdhG8B1lAX4VB58Bsm90H1SnQPCj/W5avXuXDpKheuDNDbf14a3MMGFSyr2XNoaW2ns6tXr2J195Gdk09UrIKouCQ0ukIEYAn1Sqy6hhPY2M4bBiyZ5N7QilSwGlqlelXX0EbPxRvUNbXLiAZhci+rqCEmXklYRByZWXmUlFZTXFJNcWktRWV1FJbUUiBKhEU15BfXkVtcT25hDbrsSnJzatAV1pGTX0NOfh05xY3klLaSnleDpqgZXcUpsgqbyciqJiO7mvTsatSaSlSZlaSll6NKryAto5LUjEpS1OWkZlaRnFlNqgCw3EYyytpQ5zaiVJeToCwkLkFHdJyWmIRcIqM1hIWpCA1NISwsVR5Dw1IJDkkmKDiJgCAFgaHJ+Acp8POPwz84iZBoDf5hKvzDUvAPSyUkRkNQZAbeAUl4+ibiE6rCOyQVd59EvAPTiFCWkJhdT2hSEUGxeXgEqvEUkBWqISixgPjsemIyaghMKMQ7JhePyBy8EwrwSyohWFVJfG4TCQUt+KeUScByDc/COTiDIz4p0nd12FvJfrd4Dnkq5Np7PI69zlHsPhbBIS8FLiFqItRfdxFWnb5AUEohx8PUMlR059Egth8JYMfRIDbsdmPzPk+2HfZn3U5nFq/ZzfINB1i8ehfzlmzCcclG5oRKRpwAACAASURBVC8WoaJrpYI1d+lmebSds4LZtouZZb9cqlh2y3ZgbbscaxtHaXK3mr0Mq1lLsbSah4X1AqxnLmT6DFvZRSjAaurUmRKypk6zwdRUr2CZmFhKJUuUCAVkGRpNZbyhCQZjJzJ6zHjGGExgjIERxuZzMTSx4tejDGUHoVCx5POxxiMm9/+me+ef1NsMgcaf1If6ng8z9HmHjt8FVkOX+BDAGvFgDe3WyHFoBz4csERn4WcSouSonKFhz+8A1su3AOtbTO53BrsI3yoRDiW4fwhgDalYMqLh7Dn6+s/SK3Kw+vQerLcBq/3U6WHA6jjdg4xpON0j09ylD0vAlSwV9sgE91l2Q4AVNhjR0IqAqtr6Zjkyp7m9W6a51zS0yy7CsrJqvH2D8A0IJS4hmbh4JSWlVVLBKi6rkypWYUkNhSV1esgqqae27Qz5JfX4B0cTGqmQgCUhq7CenJJmQuNU+IYl4B0cS7RSS0i4knRNhX5lV6HOqkSVXkaaXBWkqssJCFEQE68lWV2GMr1SKlWJykJS0itR59SjSC0hPqmABEWuBKw4Rb4sE4ZHqAfhKpnQ8DTCwlWEhqfqASswjtCYDCIScwgKVxIQpiA4WoVvkIKACDWBkRkos6qITi7AN1SFb0gqwco8gpPy8Q1R4ReuwStYTWZxG/k1XfhGZOETpsE/WkdgfAFR6mqScpuoOXmB9OIT8rm6sgNFYQvhGdXE6RpQFLQSqanFT1kiIUsPWOk4B6pkGVDEM/jE6PCNK8AlRAyHTmK/Wyy7j4ZxwCMOJ79EDnjGDCtYIljUX5GHZ0yWjGc47JfILudgdh0P5ZMjgXxy2J+dx8PYsMeDZesPsGjVThyXbWXe4o0sXLmdOfNX4bDgYxwWbcB27ipsHZZh57ACW/slzJy9mJn2K5m9YBMz537MLNvFWNsswMpmAdazFjLTbilWM4UXS0Q0zGSqULDMrDEzs5JK1pSpMzGePB1jY0smTbbAaOLUwVKhgCtjxo2fhMFYI8aMFXA1gV+NNkJR3Mp250D+7ZejZVlw1JjJjBlvwujxpiMK1tDNbeT44TswBBof/hN/3GcOfd4fAquhT/n7AtaVK1eGLvGTHGtqan6vHCzxeUce//07MARYv/nyS+nBGop0GIpvELMmv28W4bd7sB6j92CJoNG3k9zv6GMafgxgXbqsz8C6oDe5C7gScwi/LQcrJDxKlghF52BVTQOdYshzV6/0X50SkCWM7j1n9bMIO3r0QaOnuiktq8Vipr38WW//EBqaT0j1SsQ0yIHPsotw0INVXU9lVR0aTS7unn4I0MrI1JKm0pCdU0BQWDTuPoFka4uJT1Lj4R1MYkoWmpwygiMT8A6KxM0rkJDIRIJC4vD0CyersA5lZhG+ofHkVLSRVdBAnEKLT0A0kbFqPH3CiVXmEBmvIUVdSkS0mug4De7e4Rxwcic2JZcUTQVKVRmK1CISlQUU1nShLWknOaOSeEWuhLCoOC1RMVlEiRJhVAYR0RlExGgIi84gNDKdkAgVQaFKgkIUBIQkEB6fSVhcBgFhSvzDkvANTiAwIo3whFxi1WWExmsJickiOEaDX5gKv7A0/CMz8A3PJFZdTuPpS7R2X8U7PJPAuFzCU8sIEzlc6dWoi0/Qf/UexY29lLSepf3ibbl0DWdQlZ8kPq+J8MxqwrNq8U0qwiMqB/cILV5ROaQVNKPQNRKcXIqIXwhKLsElWASOxrHHJYJPnQLZ7xH1DmD5xGkJUIpwUq3Mvdru5M/6nc7sdY/ioF8CnxwJkIC163gYm/Z4snKTE0vW7mbeovXMXbSRuY5rmLfoY+Ys3IDdvNXYOiyWgDXLdhGzbZfo4xrmrmHm3HVY2izC0soRC2F0n70Eq1mLsZolDO/zmDZtNrJEaGaFiYk5ZmaWTJs+mynTbDA2MUcoWBMnTpddhJMmi2gGE4wmmjJ23ETGjp3ImDGGjBlrwtyV27CwX8bocaaMEeXD8aYIc7tcY01GcrD++2+lf9zvOAQcf9yf4sP/9R8KVkNX/BDAet+D9Zd/+Zcyw2joGj/FsbS0lL/+67/+UUGjYibiyKicn2L3f/w1BGB9+dVXfP6b33wHYOmDRj/77PU7CtYLoWC9GDS5P3uGiGj42uQuAEuUCN8GLDGL8PsAa4Brb3UQ6kuEl/g6xV1vcJeANRwy2i9VrKGg0VRVhuwiFPlWs+YsYOv23fj6h5CZnUtz2ylOnT7Dqa4+mts7UWly8AkIY9P23cya4yjzskQHYkxC8qCC1UZ9czv1Te3ShyVS3KsbWqgSgFVZhyY7bxiwlMlq3L382bnnEKERcag1+Ti5eOLuHUSWroSjLl4cPOJKWkY+fkFRHD3uzf4jrhw+5oGLZwBp2aXEpeQQGpOCrrIVjbYCZXIuLm7++AbEkKIu4rh3KC7uQaiyq3H3i+SYawBKVQnHPUOJitegTC2UXyslYOWTLMqGWTUo1WUSsHJKWklOL5PeK2lyj84kMjaL6AQdUYk6IhO0hESlEhiWREBIIv6hiQRHpRIaqyEwXEVAaAr+wpsl1K54LXHpZUSmFpOoqSJOVUJQtIaAiAwCY7LwjcggRVcn09ebOi/hF5NDcGIh4SmlJOU0kJzXTHrJCfJqu6g7fYnm3mv0XbtP/41HnLx0h4LWc8QXtBCuqSZYVYGvohAZFBpfQJy2nku3nlBz6gLesXn4JRTIDkP3cA07j4Ty6ZFAPnUKwMlPwfGQtGEFK7/pDNGaCoJSxLDpXA56R0vA+vjTo3xy2Jcdx4LZctCfjbs9WLn5CEvW7mHhik+Yu2g98xdvZP7CtcxbsEZ6sOaK48LV2DuuZpbdUmbPWS5zsGznr2PW3LVY2wrv1QrsF23FZs4qZljOZbrIw7IU+VdCwRIlQQupXonSoKmppXxuIsuE5kyePIMJRlMxNbOQgDXecBJjDAz1kDVuEmPHG/Mf/zlWjsQZNWaSPgNr7GQZz/BrA2N+9ZHRCGD9+Fvhn/dP/LkB1vseqx/67f8+gCXAxsDAgJSUlB+6/A9+XygeInPp3//934fhSsQvfMionBGT+w9u7x/shJdffMGLN2/4/IsvOP/wIbefP+f569dywPMb8bpUsF4zBFgvXr7i0bNnPHzylGdDJvdBwHr8+OsuwvsPHnDr3l05w/DevfuD+Ve3uX37NrfeUbBEBtaAXHrAuioHPX+fB+vsuXP0nz2rDzoV5cEzYg5hnxyJs27DVqZb20k/lfnMOVjMcsDabh4Hj7hIwBLlQRHLIF4T3xPniO5B8TMr122W6lXziU7ZSVjX0EKtWPUt1NSJUTmig7COiso6qVz5+AXjFxCKIkmFh1cAYRGiwy6YiFglvsGRePoGE5uQhptnAJ5+oUTEJOPuE8wRFy+Oufqw3+k4AaFxpOdWkpFbhZtvCJFJGQSFJRIYGo+7dyjeAdGERgtvUziuXiFSSTriFoiHX5QEooNOHkRGqlAo80hS5pOoyCUxuVAqWQnimFxAvEJHurYKpUp0EWYRKeAqRkNUXBYJqUXEpxUTmZBJSGQywRFJ+AcL31U8wZFpEr6Co4SKlYZfiBLfkESCotVEpRRQ0XKG/OrTRIg0+MRcQuK0BEZr8AlXk5BRzu0HL7h59ykZRS3EZVaTkteMuuQEJU29nOy/TlvvNTov3eHU+Zs0dF2m5MRZ8pv7SCxsJUyM8dE1Eq6pkYAlQErOEEwoID6rlpiMKgKTivBPLMQzKptjASp2OoWybb83O538cQ1NRVN9ahiwlIWNBCTlccgnASd/sRLZuPs4KzbsYeWmvazecpg1246wavMhVm52YsUmJxav28uClTskYDnMX8mcuSuwn7caO4cl2M9bit381dguWM/cpVuZPXctNmI5rMHGfhVWtiuZPX891rbLMLeazwyrBRKypk2zkYqVqSwPCg+WDSamlhibWmI6dRZTpogZhNOZNHkGhobGEqoMxk2UpUKjiWYYm05n3ARTxoydhIEoCYpoBglZxvx69CQMDPVK1kjQ6B/slvmneeE/N8D6sb/FDwGs5uZm/v7v//4dABIQJIYzz5gxg7Kysh/7tvJ8ERlhZGTEX/zFX3zj2uL9xH+cbz/e7yIU/4aRmIa3d+gP8/zJ55/T/+ghd16+lG9w4s4dzj5+zLnHj6m/fp3Ljx7Rdfcuj169QsLVO4D1ngfr+Qukyf25PqZBmNyFgtV38yY37t0fVrDu3btHxblzNF66RN+1Ac4NDFDa20f/1Wtcu34D0T2oB6yhLsIhwLo8OOz53TE5bytYMkm+r5/eXv08wu7uXk6d7iIiKg4nZzcOHXWVS6hHAcERegWrs1eW8Q44HeeAkwsHjhzn0FE3AkNjaGg5QXPbado6ztDYKsqDLfoSYUMbNXXNsuwoOhGrapupqKylvLKO+MRUoqITycrOp6SshkRlBpFxyVQ3d5KdW054TBJZuWWkZOTiFxzNgaNuRMankakrIyE5i7DYVLSFtWgL60jLLCIgWPifUkjOLEKpLkKhLpQeKGVGMYmp+fiFJhKj1Mnv+QXFERyqIFGRgyJJhzKlEIUyH0VqsR6wknIlXMUm5BAZqSYmQUtMYg6R0emEC0iK15KgKiZBVURodBqBoQkS7ER5MDg8haCIVMLiMolK0hEclS7LgwKuQuIyiU8vofrkWXSVJ0jUVEolKzBWS1BsFhEpBTSevsDT56958uQl56/do7C+h9KWfirbz9F7+Y6MULhw85HMpqrtvIyurotgUQqMzpEGdWFS94nPwzs+F68YHW7hmbiGpnPMP0Wa2J18lHhEanEOUnHAI4GDnolSwdq2z5uNu10JS87l8asvhgErKLkAt8gM9riGs2mfO1sOeLFxz3EZLLpy0wFWbhIho/tYtHoHi1Z9ypJ1eyVgiQwsYXQXcOUwbyUO81dgP3cJtvaLsJ27HIfl21i6+QjzVu3CbtEWbBdtwcZhNVa2KyRwmc9awsw5KyVkTbewY9r0WUw3n8P0GfaDHiwrzKbaYDrFChMzKyZPns7EiSJY1ITxE0yk/0qY3McJL9ag2V2Y3MeMNWa0wUQMxhszasxERo0zxcBoBqKrUHQSjgDWH+Ye+id71RHA+v5f7YcAlvgPcPPmzfzsZz/7BggJyPm7v/s7lixZgvhP8UMe4j/GuXPnvjPcWVxnaP3iF79g//79UgV5+3rfBlgjw57f3qH/2vOvxBic3/6Wr373u+ELffbllzx6/ZrbL19y9elTGm/eYODZM/nazefPufHsGcKHdf3pU87cu8e1J0+4/uQJt5494/qjRzx/+XJwfM4rrtx/wNX7D7j/5Cl3Hj/m1sOH3H30iOv373Ppzh0u377D2Zs3OX/rFl0D1zh55QqXbt2k6+pV6s+fp+XCRdovXuTqwIAErPNXrg7OIrzGJXHucJK7KBF+N2D19YkxPYPDns/0IQBLDHvu7hYDn/veM7n30NHVK8fltIssrA59FtbJzl5OdvbLmYTNbWLY82mpXumzsNokYInOwZqGVqrrWhiKeqioqqe8ulFmYJWWifyrKkrLaykpr6OkspHyunYZ1VBQVEVBWR3J6bl4B4QTFJlIbpHoIKwhp6BadhYKwMrOryYzp5zM7DI0udVo8mvJ0FWhKagnI68OdU416txaVNpKUtOLSVEXk5JRRrK6hKTkPJKSclAoc0kUSlZqIYnJ+SQMApZQsKJjMomOz5aqVUS0itDIFGKSdMSnFRKZoCEkKoWg8CSCI1MJjlQRFJFCSHQacWkFRCZpCU/MJixBQ3BsBmEJWSg0ZWSUNJOsqyE5pxpd5UlUefVEq8vJq+vk/pNXvHr1OS+ef8b9B885c+k2dR0X6L1yV2ZU9V97QHFLH0n5TaQWtRKfU4dXVDYuQSqOBqTI5RaukZDlGZnNPtcYaWJ38knioHs8B0Q6fIQG58BU9rnGSv/VziMhfLI/gHXbXcmrPiH/9ofmECfl17PLJYRPDnqx9hMnNu1xZf3u40Sk5bPziB/L1u/RA9aqT1iwbDPLPt7D4nV7pNF9wYpPmL9kIwuWCC/WCqlgCcCym7ME2/lrWL7tOHNX7MJh+U7mLNuB3cKNWM5eis2cFVjOXoHFzMXMmGGLuYVIcRflQgemTrdj+gw7jI1nYGxiIcuEU6aJGAcLjE1mYDjBGEMjUwyNTBg/fjJCvZpgJAY9T5QBpGPGTmbU6Al8NHoCY4WSJUqEYuDz6IkYmlqPANbwnW/kyQftwAhgff82fQhgiSsIz01rayt2dnbvmNGHoOiv/uqvEF6tD3kUFRV96zVEWXD58uVyLp14v/cf3wZYInF85PHT7IAAqy8HIevzL79ElAGFenXn1SvOPHjAhceP6X/4kN/+7nfce/WK66LEJ+YPvnkjy4P3X77k8uNHUtE69+AB/XfvcvbePQaEwnXrNhfu3ePivXu0DgzQe/uOfN5z8yYnrl2j8+ZNTl2/TvfAAOdu3eKMyLe6e48rN29x9eZN+gcGuDAwwMlLl2g4f462Cxdol7EL1xAp7gKwZAbW5StcvCRG5XwPYPWf/RqwJFj1SsgScCVXT7/e5C66B6XJXWRfdUu4au84I6MaxLHpRKdUrgRgNbXqBz63tHcNxjS0UNfYNghYzTJHq1KUCmuaqKhpoqxSjMiploBVVtlISUUDpVXNlNW0UlhaQ35BGUUV9RSUNZBf3qg/ltYPQ5a2oBptfjVZuZVkasv0kJVTgSa/hsy8WtJ1VaTnVJGuq0atrSA1vYgUVaH0ZaWkl5KsKpJgpVBoSRDgo8xFmZpPojJXApYwvScoc4mJyyI6NpOIyBTCo5IJjUxFoS5BkVFCZGKWLDeGxaqJiNMQEq2SBveIxGwJWOlFDUSn5BMmvlYXESNKjWmFpBc1oq1oI1ZdQmF9Jx0XbtLYfYnmnivcefCM5y9e8/LFa+7ff8b124+5cP0BZy7fobi5l4zydoKTCglMLCBcXaEfxByUxlHfJFyCVbhHZCEASyhUh7wS2esigkUjJVwd9krkkFc8Tr6iczCGfa7R7HONYsfhID7Z78dOpxBiNJV0X7g+rGC5hqWxYZcLG3a68PGOI6zZdpDVWw/h5BXFhl3OLFn1CUvWfsqStdtZtHIrjks3MW/hOmlyF4nuImh0rsjCclyJ/dwVzFu4BjuH5cyyX8qCtXtZuNGJuav2YuOwSnqwLGYuwmbOaixnL8PcZgGz7JYww9xBjsyxmb1YJrmLMqGpmSWmZjaI58bGojQ4nYmTp2JoZIaxmTkmUyxkmVB0DxqINXYiRpOmMcZgogQsg3GTGSMCSA1NGWs0nY/GT8XUeuEIYP00t9I/n6uMANb3/64/FLCGriLAJz8/n0mTJiFG5gwB1t/8zd/Q0dExdNr3HkVJUaheQz8rTPPm5uaUl5dLkPuuH/62Yc/+/v7fdfrI67/nDojf8ePXr7n05AlnHz3ixsuXXHv2jJ4HD/jiq694/uYNPffv0/fwoQSshy9f8vkXb3j86hUPXrzg3vPnXHv8mIcvnnP98RPab92mbeA6Mqbh+Qvar9+g/cZNzt27x4W7d7jx4AGX7t6VKtaV27clXHVcvUr39et0ivLg9RucHRjg/MAAFwcGqDt7lvzeXvK7u+m+dEnC1dWrokSoH/R87uK7ClZgSDif7NwjOwg1WTlEx8aTkqYmLCKaxsYmvYLV3auHq+4+6htaCAiK4HR3P6c6z0gFq6O7H6FaCbP7qa5+gsKj2XPoGPsPOxMVmyjLhwKyGlqEwf2EHJtTU99CVW0Tja0d9Jy/yp4DR6gUZcJhwKqSGViiRFgsxuVUNFJcXk9BYTn5+aXkF1SQX1xDfkkdeSW18ihUrJzCGoYBS1dOprZ0ELDKydRVkplfQ0ZutYSstMxiUtVFesBSC8gqIFlVSFKyjkRFNknJuSiUOSQkaolL0JKQpJOAlZhaJMuFIsohKiad8PBEwsKTCI9Rk5RZjiKjmOikbARchcVkECpKgNFpRCq0RCXlEJ6QhaakmaoTfRTVn+byncecvXaXsuZuylrOUHPqrCwRpuTWotTVcOrsAM9fveGz1294/PQlT56+4uGj5zx8+Fz6sYoaz8ik9ZDkYvzicvCL1+EXn4trcBrOAck4eSdwPEQt1SknbwV7nSPY4xzBfucIdh4OZvfRcA64x3LYUwSLxnLQM549zuEccI1i614ftu724IBbJKnFLZw+PzAMWBGqIpnUvnGXC7tdgliz5SDLP97NkrW7WLX5ICvW72Lx6m0sEWvNDhnNsGDJeuYtWsei5ZuZt2Qjcxasw37eCmznLB08LsN2znIcRJTD+v04rj/IzPkfM9NhJRYzF0ola/a8tVLNsp61mOnT7eSwZ3NLRwlVZlPFuBx996Cp8GKZWCBS3EXXoFCwhHIljpNNpjF+grGMaBCAZTB2siwfjh47SQ9ZhqZIs/s4U0YbTuOX/zluBLB+z3vmn+2PjQDW9//qfyxgiauJ/4CFifltc7qArQ8FLAFSAqqESX306NGoVCp++9vffv8/FHhfwRJme29v7x/8uZETfngHBDi9GQyh/ew3v5FAJUqC9z/7TEKVULbE6+Jx5elTqWTdfvFC+q5EY8XrN2949PIld58/l8ehmAaRgfXk+QtuP37CjYePGHjwkCfPxKBn/bBnUR68cveuHJVz+/5Dzt66xYkrV7h46zaXb97i7t27XLt1i5NXr3Lxxg36rl7j+o2bctCzgKvmc+c4d+UKesC6yuXL73qwOju7OOrihoubJ6VlFaSpMwkICkWTncMRZzd27TtEYEgEjc1teHgH4O0XTElZFSvXbeKIiwdZOQXk5hfj6hVAbEKyhCzhtdqx55BMc29q6yBFncVxd1/ilWkcOuaOMk1DUpqG8up64pUqktXZHDjiio3dPCprmyivqqesQswhrJb+q9IKMehZzCKsobC4ioLCCvILSsnLK6WwtJbCsnp0+WVkVNQS39KGrrhOLuHV0grAyiklI7uEDG0pGaJcmF9Nhq4SVUYRaelFpKoLB8GqQB6VKbkkKbUoknUSrhKVOhTJeSiFrypJr2AlCE+WqoS4pDyiYzOIScwkPEpJeLSKRHUxcSl5ErAiEjSEx6gIClfIMmFIjJrw+Cwik3KkelXfcZFzAw948eoNn78RfydfcrL/KlnlreiqT1HbcY6Grgv0XL7F68+/4PPPRYPEG548fcmDh8Kn94rey3dJ0NYSpCjQq1eKfPxidfjGaDniFc9hj1ipYLmHZXDEO5F9R0PZfTiQvc7h7HEK4tMDfuw5Gi4VrcNeCRwWKpZPogSsfS4RbP7UjU07jrN1rxc5VSe59vDFMGCdvHCDjfvcWbVpD2u2HGDVhr0sW72dFR/vkkb3JWu2s2TNJyxcsZnFq7axcOU2HJduxHHZZhkyOm/pFhat2Ibjkg3YzV0hy4N2c5ZKFWv2/LXS7D7bcZ3sGrS2XYKFlQPWsxdibb8CC5sFzLCcj7nlPKZNt+fjna6IWYVmZjNladDUzFoqWGZTrTAyMmGCkYm+RDhBn4ElPFgTJurBSwCWUK8MDM1kRMPocWJUjrF+FuFYUz4yEFlYZiOA9cO3ypEz3t6BEcB6eze++fz3AayhqwjQEnlFR48e5V//9V9paWkZ+tb3HoW5fcyYMYgU9ufPn3+vavX2hd4HLKGAjXiw3t6h//rzmy9eUH/jhgQsUTJ89uaN9GWJK19//pySK1cQ5UMBW88//5yvBJj95jf8qBwsEdPwXA9Y35xFOJTkfp9LN28xcOsWt27f5u69+1y8cZObN29y4doAl68NcG1gQJYHG86e5fTFi7SfP89pMdz54sXhmIbMLC3BoeEUFBbj4x9Ido4OH78gAoPDcff0JS+/SA541uryiVeksG3HHgJDInF286aguIL9h49RXllLYEgUazZupe1UFyc6ejl8zI2OnnMy0V2jzWffYWf2HXImQ5vPjt0H2Ln3ECVl1dIQv3XHHhQpatas30JFdQPl1Q2UVdZRWl5DqRj6XFEv4UoPWBUUFpZLFSuvoIyUplNkNJ5Cl1dKQmUNx0+dICe/gpyCCtLOd5NdUElmThkZWcV6wNKWoc4qIT27HFVGMWnphaRlFJGSli9XqrqApOQcqWAppHqlIyExG0VqPqmacuLiNVLFElEOCamFJKQUSpN7eJSC8IhEouLUxCRpiVZkE6PMIToxm8AwYXJPJCAskYBwpQwXDYvPJEqpIy69hIvX7/HZZ284c/EmDx6/4PS561Se6Kf3yh1evf6CF5+94fq9p9x/8oLnL0V+2htpcn/w8AWXbj4ks/wkfrE5BMTrEAqWb5wOt2AVxwNSOOAcxr6jIbgEpuASkMpepyD2HA6QYCXKgbsPBbB9rxc79vshfFjH/JXsOx4hc68OeMTyqVMwm7Yf4+PNh1i/zRn3iAyiNdXDgJVWVC+9V6s27JJwtXL9Hpat/VQuCVerP2Hx6q0sXL6Bhcs24rh0A/OXrMdxxTbmCoVqMHjUUSa6r8Z+7nLs7BYxy34J9os2MWvOcqxmOcplaT0PS+u5WM0U3YNzsRYho5bzECqWhc1iFq3exbQZDpiaiCwsC6lmTZk2i6nTrCVgTZxkyoSJpsMho0aTpkrAEkb30aMNMRIDoafa6tWr8SLB3YgJU2ZjYukox+b8avSkEcD6r99C/7SvEBsbyxBUfddRnDPy0O/AfwWwhvZQgNb58+el2jD02vcdhzrAxM/9mMe3AdZIF+GP2cHvP1eU/s4+eSwVKuGzEnD15quvePWb3/Dw9WsJXS+++EK+9vTzz3ny+jW3nj+XSwCWiGq4/ewZlx8+4vLDh7z87DMZ0/Do+Qvpweq6dYvnL15KqD575w5Pnz5DdBE+fmfY80MZ0dBw8RLnrl/nwo0bXLl5k+s3b1HZ3y/LhF2XL1PR10tNXz+Xr13j4pUrXLmqH/R84ZK+PDiUV26l4gAAIABJREFUg+Xu5SdLc0ePu8syYWx8En4BwYSEReHu5UtnZw+R0fHsO3gUNy9/2T3o7ReEX2C49GEdcHLmoJOLLAFu3LYT4bE6cbqXPQeO6sfmnOpBk1PAzr2HOXLcQ2Zh7drvxM59h6mqbpRdiVu270aY2zdu3akHLGF0FyqW8GFV6JeAq6KSKgqLyikoKKWg6P9j7z2Doz7TNf2aOlX7Zb9s1W7t7qmt+s+cGSdyzjkjhDLKOeecEFkiI0AIJKGcc0YSEkEiimxAOSIEImfb2Bj7zJzrX8/bLRls7PH4eOzxHKnqpaVOav26aV26n/u972NUHKol++gZtp5vpbT8MGW19RSdbKSktJqU+nr2dl6nsPQw+UXVauUVHNKMC8uOkVtcS07hYbLzDpGdL94rGQ1Wkp5ZRroAVnqpVsGSkWApGXmHyS1tUEGlSaklKvsqOaNSKViiYin/VWwy+w/mciA5j7jUYhKzKtiflK9iGiQeQnYTCmBJuKgA1sGcKuKzD3Hj7mNkA8XFtj7uPvmUztsPOXWtmwdPPxU9nL/8+c88fv6S3ntPefLp53z+6jVPX3xOj8BV3UX2ZlSzK6WC2Nwj7E2vJrGonj2pFURsSyZ43T5CN+wnYmuSgiu/4K0ErdlD0NoYfEO24+mzEW//SPzCdhG+LU2pVyGb4gnbnMTqrUn4hEfj7LkWB6cgHF3D8ArZiZP3piHAsnYJwsbJDyunAKydg7B1C8PSwV8BloW9N6usXFll4cQqSyfM7X0xMndRkCW9hMbWPuiZOKkRoZ6hDbKWrzBjuc4qdPWsWKZny9IV5izRkVBRIxYsNmDRYgOW6Rgzf7E+8xboKXO7QJamk3AZs+fqqpqcmTOXMHPWMqZNX8SUqbO0CtZ0FdEgkDVpsvQQTmbMWElzn6RM7uMmz2X85LmMHDWRkaMmMXLMVCZKzMP8lXwwagofjJ4+DFg//BY5fGlnZ+dfBSy5zvCH5gi8C7DCwsL+IQ+Pra3tkG9L1CsZMQ53Ef58T9WXf/4zz796rYDq5ddf80qrVL14/ZqHX3w+FNMg3qy7n33Gk88/5+5nn/L45UulYJ29PcDeK1fYd+UK5V1dFLe3U9bZSV5bK+nNTRS1tVPb00NhWysHLn9MSVsbWU1NlLa1UdTaStLVq3Tfvcvjx0+4KuGh9+7RJV6t27fpvX2bKxLZcPMm13pvcK6ri/q2Ns50dNDW28uVrm6axPR+Q+PDGjS5r167iU5tgvvBpFQFVQJZySkZ7Ni1F1cvfwSiMjLz8PILxs07kJSMXDx9g3D19Gd/Qgrbo/fhFxyBh2+gimJo7rjBjr0H1OVuPoHEJaWz90AikVt34uDipWAs5kAi9i6eePgEsDc2ATsnGRNZaQBL8rAG1/Ez1B47TU3tcaprjmoAq/oIxeK7qqylvKKGoqNn2H2pm23NfWR036S4p4/qK9coLq2isOgQxTXHyKs8TE5OKbUnL3PicqdSrXIKasjOrSQrt1IBVmZOBemZAlclSsVSI0IZF+ZUkZ4rEQ2iWB0iJauKtNxqUrKrSUyvIDGtkrjkImIOZBCbmMOB5FyVAp+UXc6B1AL2xmepDC5VjROXg5jc86pOcupaFx23HvDy1WtlAXjw7DM6Bx7RdOMe7f0P+fyL1/Aff1FBtY9ffM79Zy958Pwlr7/6mgdPP6Ow7iIx6dXEZFSzP/cI8QXH2ZpQwuXOAS629Ss1anNsLpExOYRtisM/dDv+kmcVGIV/2E68/aPw9F6Lh89afMN2EhqZQPDGeALX72ftzgzW7kpXn7sHbMHBORhH50AcXIKxdQwcAixbZz/sHH2wsPXGykkDWAJa1q4hWDn5YWLpgtEqW0wsHDG18cTY3EWjZJm7Y2znr9LcVxrZKriSipyVBtbo6lmgb2jH0mVm6Jq7Yejox+KlJkq5khHh/AW6KDVrsZGKZZDqnPkLZVxoxOz5hsyYuUztJJTS5/mLDJg6dbZWwZqpdgxOnTaHyZOlj3AG4ybOVHU5sotw9FjJv5qgAEu8Vx+NnMjUucuZr2uBqFcfjhpWsH6+d9N/4nv6IRVrWL16+4l/F2DZ2dm9faV/kK90dXXfAizxYA3vIvx5nhxRE0W1kiUjQIEq8V09+/JLpWTJ16JkiU9L8q8GxGv1xRd88uoVX2lHhHc++YTy7i6O9vXR0N9P4+3bnOi7qUDr4sBt6np6SLh6lcLWVhpv9nO8p4f8lhZ1evbGDXKam+m7f1+b5C6Bo4/ULkIZDXbfus3du3fpuHmTVjGz9/ernLRTHZ2c6+yk8vp1LnV0cKPvJr2yk3BwF2F3D11dPXR0dL1VldPe1UNLq3QRdtDU3E5Tcwct7b20dvbR3NbDtaZ2rjV3cFVM7ddalPdKwkavtnTS3nub1u5+rrZ0KR/WuUuym/CKChvVmNwvKKO7ChuVmIZT56g/2aj1X51UOVh1Uvp87BRHGhqpO36Gmtp6qg8fo6qqjkPVR9hwrJfY+g5KahvYcuU+yaevUVxZq2p1SmuPcbarR/UkFlTXsetWF+lHj5GbV051/UVqT18lObWAlLR8pWClZ0lhcw5Z2ZJ5VapWRlb5kIKVLoCVIyGjVaTl1ZJVdJy8ylPklZ8kJadG+a/SxMtVeoQDKfkKsvanFKrew7SCKrJK64g5mM2+xDwOpBaTVXqUsiOnufP0hXpxyhj5z//+Zz579ZrzrX0cvdhKU+89NFD1mVKuWvruc//5S158/iUvv/yKjv6HpJScICazhv05deTUXiC94gw7k8rIqDhFdnUj63dlEC8F1tXnlO8qaHU0QeG78PXfRMDqXfhF7MDdazWevuvwDt6GT/AOgtbHEbBuH2GbE1i7K0PtMvQM3YWT+xqcBLCc/LBz8B0CLHtHH6zsvLF28Mba0RcblyDs3EKwdArGxjUIC1s3jFbZKMgyNLHFwMQefSM7VfRsYheIgbmkujuxQs9a+a5kJ6HsIly+Qkzv1ujZ+KNj7sZCUa/UqNBIwZV0EUrR89wF+sxdYMjsOStZZuikgkhnzFrO/AV6zJixmFmzFjFtukQ0zGPCBPFczWL8ZDG3y6hwGtPm6jBh0kylYI0ePVFV40hFjqrKmTCHkRNmMXbyPBU6On7SnGEF6+d5O/3nvpcfUrGG1au3n/t3AZYY1v/RzONBQUFvVekM7kAc9mC9/Xz+1K++FvXqyy8VRMk4Rz7uvnxJz/PnajQ4aHB//MUX6rJXX3+NjAnF4C7r3R4sSXKXoNHPh8qeJQfr+YtPlMldRoTiwfr2iFAUrEePHiv16u59qcp5wIB4se7epbP/Jm19fQqy2m70qV2EAliDuwi/UbB66e7uVpENN/oHNIAlfYTaupz2zm4tYHXS3NpFS1uPgquW9h6aWrsUYF1v6RraSShwpda1Vprae2npvMm11m4uXW1VY8Mz5y5xplF2D15WcCWgdfLsRU6c0QCW7CY81nCGI8cFsE6oLKwj9WepO35Wq2DVDylYakxYXUd21Qk2HOki7fA5ysqrKS2rUqv62CmOtXXT8OgZxX395B0/QW5uMfkFFeQWiMeqCEsra5ycXMjOK0PfwAgnJ1fMza2Ii08nNGwDK/UMScsqJz2nkqVLl5OUkk9iSjG5JcexsHbivffeZ8y4CaRml7NixQpcvYO51NHPofoLlNSdpfF6DxdabihYqmy4SGxKIYnZlSQX1HDiwnW1K7i7r59HL17yxZdfKa+ewHvX7QeUN1xW8QwZZfVkljeor49ebOfJZ680r63X/861vvtkHT5HckkDh8+10THwhKrGVmJzatkcm0/kvlwi9+Ww/WApW2Nz8Q/Zhn9gFH4BG/H2icA3cAN+a7fj7bcOn8BIvIOi8PDZiE/oLgLX7WXD7iyCNybgFxGDd2g07v6R2Dr6Ye/gg5OL3xBg2dp5YePgi52TL5Y27ljY+2Dp6I+5vZ/aQWhq6YSphSNGJtYYmlhjbOaIsakjJmbOGJi6KB+WvqhU5q4YmrqgI4XPuhYKrmSn4DIjJ3QMHdARRUvXnAXLTFQXofQPzpu/kvlLTVm4zFyNCGfNWcnM2SuUD2vGDBkPSsDoXBUyOnXaQiZJVMPkWUyUypzJczS7CSfPYsocHVQsw6jxTJy2kKnz9JTZXUJGPxo9hRFjpvHhR+MVmA0HjaqX4PA/f+0IvEvFGlavvnvU3gVYAi///b//dyIiIr57g1/4HNld6Obm9s6092GT+8/7ZIjPSiBLPsSP9R9oPHKtT57Q+PABYoCXj48fPFCXSxfhg88+G1KwBLLeLnt+E7BeDsU0qCT3TzRJ7t81uT9VI0IxtUtVzq2797h04wZH2jvo6O9XJvfTnR2caO+gtfeG2kEoif+XOjs5293Dta5ubZK7AFYPXWr1fguwOmmTqpzWdppbOjSA1d5Dc1s3TS1dXG/p1BY+t6mIBil7loDRQcC62typlCxRsD5u7VZGd03Q6CWV5H6q8aLKwBrKwTp1jtMXrqnIhiPHGjhy9ASDCtbhIyeUkiWG+OrqI5oRocQ0HDrM+ZZudp+4TUXlYQVWZWXVHD95nuZb96k7fZ68smpKLlxm3/UOckqryMuvIDevjJycErZtjyYkdA3JqTnY2TuRkVmCu4cfa9dtIiRkPebm5iQk5bJpc7Tanbv/QBpJKcVErN3Cn/70JzZti8XCxpHdscnMX7AQD//V3Lz7iODQcHwCQjh69ioxCWlkl1YRn1mEd8g6CqtPIn4zT29f3nvvPVVtdOP+U/ofPqdr4CGffP4lr776d27cfcSVzlscv9DMvtQS9meUkVx0hOOX27j79DN67jzmct99qs+3cexyF733ntN95wnn2vqpOt3MrmSJZ8hkw640VkfFERSxi4CQLfgFbMDHLwJvnzC8vcPw8AjByycCr4BIPP024OYVgZv3RryCNxO4bh9+a2LwCt2Ff8Ru3P034ei+GjunAOydvlGwbASw7DyxsHbDysEHG+cArOw8MbX2wNLeBxMze0zM7DSAZWyFoYkNRqJiGdup/CsxuusaO2Bk4YqeiatSr3T0bNAxdmXlKleW69uxWNdKpbYvlDHhslUsXmHBgmWrVAfhvEVGLFxmqqBKDO4z52jT3GctZZrsJpTy5+kLmDx1PpOnzmPK1DnK5D5l+nymz1ygxoRjxk9n9BjpJZzIuAkzGDl6CiPHTWeEKnoe7CScyoejpgwrWOodbvifv3oE3qViDatX3z1sogzJqG1QEXrzVJSspUuXIiNDa2vrt5ZkUr1rDV7PxsaGb6/By951Ozlv8HI5ldvK950zZw7/8i//oh7fux5nZGTkd3+o4XN+0hGQ0eDNT17Q/vQpF+7dQwztg6NDSXS/9emnKnC098ULZYR/+fq1UiZ6nz5VPiwZFb56/SV3Xrzg/MAAD168UCb3F59+xp2nz1TQaOfDR1y/c1et248fKwVr4NEj7j56zOX+W1y6eZOuOxI0OsD1/lvcvHuPgXv36L+r6SIcGBigp7+fG6qH8DbNvb1c7+3hcncX3X03lWKlycHSAlbXm2XPXVoFSwCrk9bWTlrbupV6JSpWU0unWtea25WCJQnuMiK82tzO5avfANaVpg6lXl1r6+Fqey8ft3Rx6VobEtmgqnLOSA9ho6aL8FQjx0+cQVLdRcVS6tUxgSrNLkKV5C4xDeLB0gJWVfVRjl3q4XL/E4oaWpQPq1xGhzVH6eu/o0zwRUUVFBWVU1hUQVJ9I3vOXiMvv5zc3BIFWFu27iQwKJz0tFxmzZqNubk1ixYv4UBcKv7+YURErMfM3ApPLz+iorYQHR1HYnIRjk6ujBg5lvT8OrJK6knOrmbmrFl4Ba7B3smZ5bp6jB47ARsHV6bNmoeZtSPbdscycfIUwjZs4//+678Sslqzq/jGrQHOXu+mqfcOV3vvcPvxC169/lq9pr769z/z7/8Bh09/THRiPnFZh0gsqCOr8jSZap2h/MQ1as+1cbFzgOpzrQqwTlzpUoC1dlsSIWv3EBC8hcCQzQSGbsU3YAO+AWvx8Q7FN2A93r4ReHiG4e2/AXefNbh5huPmtR53n3V4Bm1Wo0K/CAkZ3YJH8HacvTfg4B6KvXPANwqWvQ9WNp6YW7pi7RyIlaM/FnbeWNj5KcAyk5gGS2dMBbJW2WBgLONCBwxMnRjcOahrYMUKQ1sMzFw1nYT6diw3cETH0JFlho6aomcdCxYsNUVH34rlKy1YtMxEmdwXLl3FgqVmzJ67gpmzl6slwaNzZi9jxgI9Zs5doanJmTybCRNmMG3GfGT34NhxU5k8dY4yuU+YOFVjdB83lalzdJg0ZyWjJ8xmxLgZqiZnhFKxpvDR2GGT+0964/yveqM3Vaxh9erdrwIZBYpZ/E2w+q18LgCYlJT07h9s+Ny/+QiIXiXRDM9ff6lGg13Png2NByUnS3YVCnRJNpYEkb786jUvXr1SWViS4i5BoxI6ev3+fZof3OfO8+fIDsJ7z5/z8Z07dDx4qPKwuh88pO3ePa7evk3nvXu037tH2527dN+7R8edu1yTNPc7d2nq7+fCjV5abw+oiAbZTdgiie79/fTJ6c2bXBJze28PN2/2qyR3GRH2qJ2Eg4DVozG5d3YNmd3b2ztpa++ita2TltZOZCzY3NrJ9eYOrje3q6XxX7Uq/9WVwfGgnF5r5eOmDq6399LceZPmjj6aOm5oAeuq2kV48ox0EWoKnxtONVIv48H608rgflSNCE9SpyIaGlSUw+EjDdQcPkZ1jUbBKqm7TPrRXo42NHLiUjtlZYcoLa9WY8K6umMUF5VTVFSGQFZhYTl5RZUktfRTUKAFrNwStm/fRVBgOCmpudja2pGTU0B0dAyenn74+Iawa08cXl7+bNi4nciobeyKPqAULGcXTz744CNSc2uQHsPUnEoFWOEbtjFp0iTi0/Nw9wlBd6UeC5euwMzaCb/Q9UyYPA17d1/mL1nO5bY+xowZQ0vPTeovtXL8UpsCrGu9d7nc2c+XX/956LVZf7GZLTFp7E0WJauK+JzDJBXVE5dbR2LBUdLKTrIvo5qjFzqUuX1v5mF2JJYQsTWRwLBtBARH4R+0Cf/AjfgHReIXsB5f33C8vEPw9lmNt99a3L3ClBfLw2cdbp4RuHisxlW8WQFRuPlvxDMwSu0edPXfhINHOLauIW8AlhdWVu5Y2nqrXYRWjoFY2vtj7RKCtUswzoGbsXLyx9RSxoIOGJs5YKiCRh1Varuunhm6+lboGtgpH9YKA3tM7fzRNXRQ6pWOsQtLpdx5pQ0uYTtZpmfN4qXGKgtr7kJ95i40UF6sefP1mD17KbPn6zN7/krVRzhnpQWzFxoowJIkd1njJ8xkxuwlTJk2T40LB+tyRLmSMeH4yfMYN2W+yrwaNWEWYyZJD+F0VQD93ofjhhWsoVfm8Cd/9Qi8qWINq1fvPlzijxHFaFAl+i3BlY+Pj/L+vPsnGz73P3sEHn3+uarHEbCSHYUSPCpjRAEs8WLJGFGysL786isVLvros89offiQB59+wieff86d58+4Jr2Cd+9y5+lTnnzyiSp6fvLiEx48e879p0/pfvCAG48e0nrnDs0Dt2m9M8D5vj6ab91m4P4DugYGuHqzXxU+9965Q9PNfjpu9tN04wZicG+90afM7t8EjQ7uIhwErG46u7qVwV2zm7ALBVhtHRrAauumWRnd2zSA1SKQ1YGoWFebBkeE4r9q5tLVZnr673G9rUcBVpuY3Xtu0dTRx+Xr7UrBUib3M9JFKCrWWRpOnqX+5FlNF6FAltaDVVd3nNo6SXKX03pqao5QXV2nRoS5RzqJLmhRwNV3+wFVVbWUlh5Sq6SkkpLSKopLqigsLKOgoJTckkPsudRHfn6ZUrCyc4rx9vbF2cmVlPQ89PT02bplJz4+fvh4+yuwWr8hiozMYlLTiwgLW83umHiS00vYsSueP/zhD8yeu0iNCjdujmbhoqUYm1rg7unNkmXLmTJtBmFrN2JibsuIkaOYO28Bo8ZOYPWm7fy///f/MDQx59/+7d84dbmJF6++ouPWQ45caKX91kPON/dQXn9R7S4819xDYk4lG7bFsjUmnYN5R8koFwXrLAn5R8mqaiS5uIHNMTlIIfSe5BJ2JZawZV8O4RtiCArfRoCCq/UEBEcSvHY3Pr5r8PFdjZd3GN4+oXjKqNArTKlXXv4b1amrezhuHqG4e6/GKzASV6+1OLqH4+y9BkeP1Th6hA8BlpXsHpTlGISVQwB2LkFKxbJyDsLSJRjHgEgsnQM1o0Exu5vas8rSnZWG1ugbaZZEN+ga2Ki1wtCRlaYe6Bo7oWviynIjJ5bq2bJilQsG1n4sWWHJwiXGqqtw/jIz5i81Y+5CQ+bM02HREkMWrbBgxlw9ps9YytQpc9WaPGWuKnqeOnUeEyfNVgXQEtOgKnNmzGXilDlqRChjwpGjpzJoch87eT4SOPrhiPF8NGoiH46YMAxY/9k3zf9qtxflali9+uFnXcZA7u7u3+tz+keDLqnlEX/Y35qj9cNHYfjSbx8BOb6yc1DB1SefcOL2bc7cuaNGhW2PH9Pz7JnaRdj08CF9onY9f84nX3zB69eSxi2Bka+4/ewpD54/5+Xnnw95sD777DOVhfWJlEY/e46UiT979pyee/fpvie7CJ9wWYqb796jXzoLZSw4cEd5em6LEnazHwkXvdDVhRSH98so8WY/fUNlz9/qIhTA6ujUKliDgCXjQTG3d9GsdhG2a3sIO7je8g1gXbnWzPW2Ltq6+5UP61pLpwoYFf/VwMNndN+6z9XWHi43ddB48ZraSXjqzAVkB2HDyTPUn5AlkHVOs4tQxoNH6qk7ImB1jMOyDh/jcK0oWJqYhsKaK6zPv69g69y5S9TUHNUa3KspEdAS71VZjVKvCgrLiKq6ws46GREKYBWTk1PE7t17iYtLID+/hN27Y9i7dx9btmxXl8UnpJCcnE5Kah4padJDWEBaZgnJ6aUkSr9gbAoOTu6Erd3MoRNXOZBaRFJGLj237hMZtZktO6KpqL+gdg46OLuzafMOdsUmcvLjDtZu2ox/cDj74pJIyK7gamc/A08+peLEx5ranBOX2ZWQx4GsSqIP5rJlTzJRuw6yOfogu+ILSCk5qXYPJhXXK8jaFpvHpl1prNmcwOpNsayO3E9Q2FYCgzYSHBpJUPAG/IM3ERASRUDwJnx9IxRgeXuH4yMjQu8wBVnunmG4eYTh6h6Mq0c4Ti5BOLmG4OIRgbvvWhxcArB3DcTVKxR7l29GhNaO/tioWIZwHLzWYuMSoszt1i6BKqZBIMvGI5xVMia0cMLQ3FllYUnnoJ6hFSsNrJSCJbsIVxjYskIM7UYurDBxQ9fYmWX6jizRs1WjQnWqb8ciXVuWijdLz1Yluksn4eJlEtWwkllS+LzAgFnz9ZHKHElzl9BR8WHNmLWESZNFxZrOmLETVT6WysMaP40xY6cycfIcxk6YgShXoyfMUacS1yAG949GTOCjEeOHAevbb4K/9NeDLeO/ldOMQ0eQ9Vt4vL/0c/nm95NfpiEhIfzv//2/kdLld63/8T/+Bz92ye0Hr/vmfQ2e99dO37zNm5//r//1v9ixY8cwXL355P0dPx8MHL35ySeq/FnyseQ8eb08e/UFHU+eKP+VlDvLiFBM7p9+8cUQYGl2EX6h2UX48iWPn7/gE22S+4tPNLsInz9/oQBLfFg37t+n9949Hj56TGVbO20Dd7n/8BED9+6rsNGallYV1XD79gC3bt1W623AGqzK+UbB6urq5vr1Jk6cOKnM7poRoQCWjAglpqFNrcGiZwEsUbFEwZKIBvFgXW/rVoB18eMm1Ud4WbxZ4tlqv4F4sqQ+Z7DwWUzuGsDSKFjiwZKYhuMnGzly/ARHjjZoRoRKxTqm1CsBLPFhVamw0aNEpPeyOucuMQVXKDo1QFzJFeKKLxFXcp79RY3EF59hb3Ej6w914V/ZSU5BOXn5pVrAKkZUrKysfDIz8sjIyCcju4S09HwyMgpIS8shJSWT5OQsklNzSUkvJjmzgkQJD00tISm9nIzCOrLLTlBRf5Uj59roGnjC809f0X/vCfeefsaF5l7iM8o4mFGmsrByK+sZePaS7ruP2Z9apJSpg9mVpBXVUXP6Goelg/B8Cxllx9l7MI+onQlE7Yxnc3QikTvi2bg9js2709mTVEZM+iF2xBUQsTGWsDXRrNuSwNotCURsPkDYhr0Ehm4gMGSDAir/gLUEBm/UwJW/wFU4Pj7hGqO7TxgeniEIXLl7huPqHoibRxBu8rXXapxdg3ByC8bNZzV2zv44uwfh4hmGjaP/0O8LGRfae63HJXgHTr4bsXYLx9RegkY9VcCoqbU71m7BmNl6YGLliomNF2Y27hiY2CkVSwNYNqxUfYQ26Jk4ssLYheVGzuhbeLPc2IXFenYs0bNXp4tXWLF4hSWL9OxUJ+FC+VrHQkU4LFikyyyJbVhkyMy5OsyYvZzZc3WYNmMhM+fqMn22jtpVOGHiTMaNm6xqc1TR8+iJyuw+esxUZi82ZJG+jUpxF8gaMWoKH340Tq33PxzuIvw7vpX+uLv+LYDKb/Ux/rhn4O93Lfmlee3aNRobG1XtjVTfyJKvZZ0/f35oXbhwgTfXm5cN3ubbt5ev37zem7eXzwcvG7z9tx+HXN7c3DwMV3+/l8CPumdJd5coB9nhKRlHspPw+2MaXiF9hKJgvXwpKe6iXn021EWo0ty1gPX06TOePNHsIpSYBoEsqcvpGbjLvfsP6Bfzu3itbt/mTcAS0Lopvqy3FCwNYKmdhF3d5OXlExOzTwtYXcrk3tLSTnOLZGANApYUPreqHYQyIhSTuyyNwV1M7jImbNGsj1u4eKVZ7SC8cKUZycJSUQ0S06B2EZ4fMrkrBUvFNMiI8JQCLNlNKEpWTa1GvRIPVs2RE5osrJqjVFYfJbGIXAA6AAAgAElEQVSsifVZrWwv7GZjVhObsq6xKecaG3MuEZl3kXW5lzlQdZm8/GJy84rIzSsmN7dIqVTZ2UVkZRWQmZmvVkZOCemZhaSl55GamqUFrEySkjJISskiq6iWrOJjpGRXkZxVSVpBncrEyi6pp6j6LHVnmjh9pYujjc3cefwJl1r6SMypJq24loPZFRw518TljlukFR0hNqVYXZaYV0Nyfq3qHaw730rlyavEppaxJTqJTVtj2bzjIDvjsomKTiIqOlXFLWyPK2BTdCqrN+xlTeR+1mzYzfqtCWzak8a63cmErNlJcNgmQlZHERC2icDQzQQErcXPf7WCK2/vULy8gvH0CtbAlUcgHh5BuHuGKvXKw1szHnRxD8HJ2Q9HZz+1a1ApWAJZnquV6X3wd4hr0DY8V+/FKWAbNm6rcfRZz8Y9aVjae2Jt74m5lSuWjr6YO/hi6RqCuYM/Rqvs0De0Qs/QmhUrLTC1D8DA3AM9QztWGDphZBuIrrk3uuZeWHqswcQhiIW6NizWd1A7CheKB0vHgiUGTizUsWT+EgkY1VHp7vOXGjFr7jJmzlrMjDnLmTpd4hnms0TXkvlLTZgwcRaTxeQ+ZhJjxkqC+0QFWhMnzWDEiAksWmmBsUMAI0ZPY9T4WYjBXZSr9z8Yw/sfjB5WsH7UO+Df8UqDL7zh05ahv3J+rmPxd3zahu96+Aj8bEdAzPAC44OA9YX0FWrDRr8b06AFrJfaEaEaDw4CliaqYVDBeguwHj9RgHXvwQMkC0sA646MDAfuMnDnLrcH3lCwBLC+MyL8BrCampqRSiWpzjpef4L2dgGsDoYASwtZ1663oFmtXG2S1cbH11o0QaNaD9bFy9e5cPk6F680qSVwdeFKE+cuX1cZWKfPXuTU2UEPViMNp8+pMaGoWMdPNHK0XgNYAlcyIpRRoUa9OkZ1rQDXcaprpfT5GJWVtSrNfTD/qqz8MKXlNZSUVlJULCb3MgoLS98ArCJycwvJySlEACtTC1gZmQVkZBWSnllAWnouqanZpKRkkZKaRWp6LslpeaRml5FVdBgJFBWoSsuvU6XO8UmF7E/IJy61jKS8IxRUn6H37jPK6s4pBavgyHkyio+RXVZPUk4VexLy2ZdURFLuYcqOX6b6TJPqHTzfdoucQ6eI2plE5LYDbIlOZNveVDUe3LInjajoDOIyqohJLSdi4z7CI7azet1u1qzfzeqI7YRv2MvqTTGErNlOyOotBAWvIyBwHf6BawkMWktA4Hp8/SPQAFYQnp5BeHj44+7uh4dHIG5uAbh7hCrvlYdXOE7OATg6+uLg5IOjsy8Ozn44OAfi6BFBeFTc0Hu7e2g0LkE7sPNaj9TfBKzfw5mWPlz8NmgULEtnjC1dMLX3xcI5BDNbb+XDWmlgqdLb9Qys0Td20IaN2rDSxBUz9/UY24ew1NAJU+dQnIO2MFfHRo0JBawEsOYvMWHeUnM1IlyywpR5iw2Zs3AlC5cZMmP2YmbMWsysOZKFtUCNCCdPk92Dc5g8aTZTFugyae6SoXT3MSqiYRLjJ85k1KhJfDRqitpFKHENY8ZNZcSoiVrAGlawfrY3yZ96Rz8XTAzfz3cB7ac+J7/V2w12Rf5WH/9/5cf9JmD99aBRzYhQFCzlv3rDgzWkYMmOw28rWA8fqZJnCRqVdffefe7cucvAwB1uD9zh1u0BpWS9PSL8xuSu6SPspaioeKg+S1Ss9o4u2tplPCgKVodGxWrSqFcaBUviGVqU0V0ULJXkLoB15ToXLl3l4seiXDVz4dJ1zsu63KSWjAhPN15S6+SZ88rgrnYRnjpHw6nzHGvQmtyPNmj8V7VHOVx7FDG8C1hJH+Hhoyc1cHXoMJVS+lxzXHUSaiDrkPJgFZdUUFxSTnGJmNyLNYCVW6hRsQSwcovIzi4kO6dQqVfpGblkZOSRlp6jxoNyKoCVnJJFWkY+OQUVpGQWk6RGhSVkFtWRXnhEA1jJhaomJyGtnOS8OqpOXOXWw+fqOjEHc4mJz2VfYq7yacUm5XEwq5y4jFJSCg9TffoqJ652cfxyO+eae9kZm8qmLXuJ3B5L1PZYdsdnsGV3Ihu3xhG+fi+ldec433yDkDXRRKzfTfiaHYSERrJlVyLb96YSGLyeoJB1BApcBa3HP2CNUq4EskLXbMcvYC2+vmH4+ATj6R2Kh0cA7u6+eHkF4h8aibtHMB4+ETi7h+HquxbXoHU4eQRp0tvtfXF0DcXJax3rdiQOAZZL0HbsPNdh7RameghFxbLxWIOVczCmMhI0d2CVjQcm1p4YW7phauGMscrGckTfyB49I1v0VzlrMrDEh2XoxAoTd3RNPVhuJLsHbVnlGExKWT36lt4s0bdlsY45i5ZrzO2iWC3VNWOhjimz5usyc84SjYI1ZxkzZi7WAtY8pkyTNPcFakfh/FV2TF9mxIRxUxk3fgZjx89QGVnjJsxm1BjJwZrKyFFTGTFyslK1PvxgDB9+NIEPPpo4rGD92m/qw2D0XTD6uY7Jr/3c/tLffxiwfukj/vN9vx8PWG8rWBqD+6DJXRSsFygF603AevKUR6JgDQKWxDuIiiWAJblYomB9rwerT/URClzJkoqc7dt3DAGWvOYOH65TMQ0awGrTjglbtRENbRq40ipYgz4sCRuVoNHzF69w4YooWM2cv3iV85euKciSoFEFWOcuaRSsM9oR4cmzNJw+T8PpC2o8eEx2ER6VsNEG6o5KTINGwVKBo/WN1Bw9TZWMCA/VUHGojoqqo5RL0OhQkrtGvSouFvWqhIKCIvLyZTw4CFgFKpIhOzufrGwZD+apnkVRrsR7pSBLPk/PJSk5i9z8UkrKa0jOKKKw6iSFVafILKwhKaOUhNQiElKKFWDFp5RyMKuaqvor3Lz/lAMphcTEZSnA2hOXSUbxEZJzqziYXU5OZQNFdY3kVZ/m0Kmr5FadYueBDCK37CEyaiebonayYdM2IrfuIXLLPjZsjGbNxj3sTsinrK6RtZGxrF67k/CIrYSGbmDdpl1s2LyHoOAIgoLXKNDS+LDWERgUoRkRBq7G1zcYH58gvLwCFFTJqQCWu4evUrfctR4sV9dAvEKj8Nm+H9eAjbh5hOPhu151Edo7B+HkvWEIsBx9IrFxDcPaJRRbt9VYuYSiohocfDGRkmcLZ6wcvDGxcsPY0l31EBqZO2Fo5oKRqTPGFu7or3JjhYEdOvoyIrRHx9BZea90V7mxVN8BQ2tfolNL0LPwYKmhIwuXW7JkhRlLdFaxeLkJi3VWsVBGgEtkPLhcxTBIFMO0GQuYMXsR02YuUoA1ScqcJ8xg4sSZ6muJaBg7TmNwF1/WmHEzGDVOAGsyI0dO5KOPxivv1YjRU5Wq9eHI4S7Cn+8d8ife088FE8P3811Q+4lPyW/2ZsOA9Zt96t4aEX6/gvWlChpVHiwZEWoVrM8+Ey/Wp8guwiEF69kbCpYAltaDJT6s+98BLFGw3hgRyi7C/lvf8mDJTsJeqqqq3oIrec1JQXhzc5tWwfrGh6XJwmrjmtaHJWPCQQVLk+behBoRXrqmxoQyKhTAOqeFKwGsM6JiCWQpo7tGxTohfYQnzqqIBolpULsIj9ZrAaue2mMnlXJ1WEqfj5xU8QwVldUcqq5TXqxvanIqKdGqV0XFpRQWlVBQWKIFrEEPlowIC1CAJSb3LAGtImRMKP4rgaxUtXJJzSwkNSOPg0mZpGaVUXH8IocarpBZeJjk7AoSkvOJT8zTKFjp5SRmVZFefJwb955Rdewcu2LT2BuXxZ4DGQq4RL1KKzzM1Z67nGvto6D2LGklR9ifXszW6HiitkQrwIrasotNkdtYv34bUVtjidq6n3UbdrN67Q6CQ6OIWLeL1RHbCA+PImLNZkJC1hIcspaw1RsICVlHcMgaQtduJXSdxDRE4B8YgV+geLCC8PULxt3NBw8PP7y8A/D2CcTV1RsXZ09cXf1wdQvA2cVfRTe4eK/G0TlAGd19QyKxt/fEzsEHB/c1Q4Bl77lOC1QBWDoEYGkfgLkY2S1dMLN2VYC1ylzqcRwwsXBjlbUXhmbOmNkFYmjmhr6JsyYDy1DGhG6sNHZCsrCW6tlh6hqBgaU3C5eZMXOegUpsX27mynJLD+Yv0kdHX3xVq5i/xJj5S41ZsFS8WCuZMWcZ8xboMG36PKbPEOVqrsrAmjxlNuNVH+FMBLbGjZvK2LGTmSRdhGOnMVqCRSfMYsTIiYwYKbsGZY1l1NhpfDBiklKxhqtyfuX35GEw+i4Y/VzH5Fd+an/xbz8MWL/4If/ZvuGPUrC+/JIvXmkULE0foWZE+A1g/ZAH67GCLKnMEcBSI0JtmruMCdWI8Nu7CG/eVJAlZc+9UqPT2f0d9WrwNVdRcWjIg6UxumsVLAVXGg/Wx9dblA+rSSp01C7CJi7JLsKmdq5cb+fytTaN/0oAS1Lcz8l48CKnzpxHRoQnRL2SDKz6U4hydez4KY4e0yhYmpiG4xwWL9bRk6rwWVQsUa8OVdWqVVFZQ3lFtSZotLSC0lLJwJLxYBlFxeUUFpdTUFRGfnEFuVqje87QiLCArOwCMrVwpTxYGfkak7v4sDKLSM0qJikpk8TEdFKzSsktO0ZGQY1mVJhRQnxSHnEJWRxIyCEx8xCJ2dUU156n7/5z2noHiD6QyZ79GWpJ0fP+lCKKas/S0v+QU9d7yCw7zr7kAvYczGHrrjiiNgtY7SAyagdbtu9jw4adbN+dzM6YdNZtiCZyezyrI7ZoAGvdLiLWbCdizTZCw9YRsjqS0NVRCq4CAsLxDVpH6PqdBISsxz94rYIsUbBEtdoQFY2vfwiurl64uXlpVSxRswJwcfHH2SUAF7cwnCXHytkHBycv7OzdcXbxxc7eE1vHb2Ia3AKisLT3UyXPKsHdRtNNaG7phJm1FrK0gGVq5Y6RiQ0mVt6YOQRhaueHmbUnBsZ2GFt5Y2jpiZ6pK3qGtujq2yBdhNJDuHSlFYuXm7FwuTl6tj4YuAZrgkYXrGTxSkuW6lkxb6EeC5abMlNKnmctUzsHp02by5Rpc5k0ZTaTJs9mohQ9T5iuvFZifJedhFL4PHHSTKVkjZ84i9HjRcmaphQs8V59+NEYPvpoLB8oNetXysH6uX6B/qPdz095t/2hn+HI9S7OdtwcXt9zDI43dw/9ZfSu4/hzPx/v+h7/SOcN/rL7R3pMw4/l7/cHxC99bFPLqr+jXg2+5jZv207Z+es/+P/xl368w9/vH++15+C5Bhtnf+zdQrC09cTMylVV45hb2GNu6YiFjRurzO0xMrHFRFQsU3uMrXwwdwjCyNwNYws3DMxcWOUUhp4oWmYuGFt6oGtoh66RIzoGdipcdMkKC5ausFARDRLLsEzfioU6Zmo0uHC5KfMXGw6pV9NnLcHQyoMZs5cyY+ZCBLQmTpyBjAGl8FkVPU+QqIapjJUMrHFTkV2EAlYSMjpaAGv0ZEaNmcSIEeMYOUr8V+N57/1feBfhqbYb/9T/AX/uX+gddx7+lLv81W+zc+dOamtr/+6P49bj5z/4evopD+C3/KY8+Mvut/wzDD/2f7xfioPPyY49Md8LWPLaSy4s/8H/j4P3M3z6j/sc/z2fm9yGi9i5rcbOLRgLWw9Vl2Nh446FtStWti6YmtlissoGk1W2CrAMjWwwNnXC1NoHE7tATGx9MbH2Rt/UDTOHYIwsPVi20oplK21YpmvFMl1rBVeS7r5czO1awFqqb8u8ZaYsNXZlkZ4NCxYbKAVr5pxlyJq1YCXuEbuZs8iAqVOlImeWUqlEwZIxocrB0gKWRDWMGTNR00U4diqjpOh5zBRGjprEBx+ORYJGR4yZoj7/4MNfGLB+yi+8f/bb/NAL+rcKWB4eHqxcufJHPXX7fvc7/tY1eMd/D8AavO/f4ukgYP0WH/t/9cf8wyPCr/jyy9e8eqUdEX7xTQ6WmNzfTHJ/pwfr8ROV5i7+q8ERoZjc1S7CQZO77CTU7iLU5GC9neZ+4sSpH4Qree1JdMOlyx/T1NxKU0s71weXBIu2aIJGxeQuQaPK5H6tRYWNnr90lfMXP+bchSs0nrvE2caLnGm8yOmz5zl1upGTUvR88gwnTpymvuGUGhHKmPDoMQkZlRT3Y0in4OHaI9Qc1q6aOk1VjowHxeBeWUVFRRXlFYcoK6uk9K0RYbkmpqGkgsKSSooqaik73EBp9XEq6k5x6NhZCiuOkJ1fTlZuCZk5RaRrYxrSs4spqz1NZm6ZMrknpeaQmJylVlJKLvEJ6SQczFLrQFw6svYfSGXf/hRiYlOUsb3s6AWOnW9md2wau2NTiU3MJyGrXBM8ml1BbEohO/YmsXX7XrZs3cXmLTuJ2ryDyMjtREbuIGrzbiKjotm4cQebInexMXIX6zdp1uo121UH4oG0EgoPnyYmqYDQ9buI2pNMdFI+UXuS2BqbRmDEVsLWbyc4dJ0ytgeFbyI4PBJfvxBVBSQjRDG8e3sH4erig5v4r1z9UEZ39xBc3IJVTIOjkw8ODt44OHph7+CpGRE6eePguRoX30js3CNw8FiNtYOv6iK0cfQleGMMljaumJvbYm5uj3iwjIysMXf1x8w5CHNbf0ysvDC29sHQwhN9E0fNMrJmhZ4FOistWWHkoIqfl66wVNC1XDoIda1YsMyMxSrN3ZrlZl7omrqyZPkqZs3VYeEyE2bOXa7W1JlLmC7m9qlzNGPCybO1Pqx5SsVSuwfHTWb0mAmMHiOeq7FKqRolcDVygtaDNY4PPhyDgNWf3vuI994f+cvuIvyv/ib6rp//bwGsC71PyD7dQ/G5Xv78F0nP+fEfvb29ygT742/x9jUlAPHbH5Lb864PX19fzM3N33XRd877W+FKrj/4MQxYg0dCczoMWG8fj9/SVz8MWFKVo6nL+fL1V1qjuyZo9EcB1uAuQi1gPRCT+737qirn7t17KqpBPFi3b2uiGt4GrH61i/Dq1WucPXuOs2cbOXPmLImJiQq4CguLOHf+whsxDRI02qrpI5RU99ZOmtq6aGrt4nprpyaqoUn8VgJX17Um928A69z5ywqyzpy9wOmzFzglRc+nziq4ajhxmoYGDWQdO36Co8dk92A9R6Qmp/aoWocPS1SDQFYd1TV1HKo6zKFD1Rq4Kj9EeXklpWUV2jXowSqnuPQQRSWVCrAErGpPXVJwdeTMFS6191F86Cg5RYfILa4mr/Qw2UVVZBZUkl14iKyCQ2TkV5KeW05qTjlpORWkZZdwMDmH+INZxB/MJD5BVgYH4tOJjUtn34E0DWDtT+VAcj77k/LZeyCdvQcyiEsr4WBWBbHJBcSll7A7Ppvt0fFs3bb7DcDaqbxXkZFidI9mkwDWJtlNuIsNm6JZt3Ena9dtZ23kPs5e71GQtmlXIskFh8mvPknZkTMcu9jCvowyCg+fYnVUDBGbduHnF0RgyBr8gyIICt9MYPBqvLz88PYLw8tHUtxDCAyNxM3VB1c3f9zcAnF1D8LZNQAFV47iwZIMLD8tYHlg4+CJvWcozr4bsXMNx8LWB1vnIBout+MTGom5lTOrzO2QMaGJqQ1mlk4Yr7JhlZUbpjbemNr4YGjqhLFEN1h5KbjSW+WEnpE1Oist0NGzYYWRPct0LVi2wpxFy1axRMecxSutWahrzVIjJxbp2bLY0Iklho4sWLZKjQjnLtJnxryVzF5kxIxZi5TBffLk2UyfsYApU+cxftwUFeUwe6E+Y8dOZey4KQqwRo4ap0JHx46brMaEYnAfMVIzGhST+wcfjuIPf3if3//b+8OA9Wu/Cf8tgBWUfZH568uZGZbH9b4fNz6UnUWS1i1p3k+fPv2rP+6jR4/o6OgYut7du3fx9PRUitSZM2fU+a//8jm1vfnsPrmBs10nJCZR7YKqqanB2NiYBQsW4OLioq576dIlTIxN8PPz4+HD7z7mYcAaOtT/6U+GAes/fQh/tTv4cYD1GgVYyuj+LsD6HpO7Ns1dxTRoDe4KsASy3opq0OZh3Rp4o49QAOumMrn39NxAk+Tew8VLl7lw8ZLaPaiCRlUOlmRgaVPcm1uVgtUs3YTtGlN7a1ffkHol5vaLV65x8cp1pV5JHtYF2UGoVKyLKMA6c06rYJ1VZc8CWKJg1SuT+5uAVa8BLKViabKwBK6qqg9TJYBVVYOY8GUpwCotp6SknFLtqUQ0KJN7UTlFZdVU15+jovakUrAOn7hAY1OPUrFqGs5z/Nw1iqvqyS8/oiArLauI9NxScopryC2po/BQgwoYza84TvnR8+SVHyer8DBxCRkkJGaRmJrPPlGw4tKJ2Z9KzIF0YuIyFFjtjcsgJiFbKVcHUgvZE5+panL2JGSzbdd+LWBFs3lrNFFRO9i8WWIa9rApUgNXCrAio9m8K5ENW2NZs2EXazfFsH77QSKjU1iz5YDqLXzy2ZfIn+df/wVOftzOwYIawjdFExgmfYTr8A8IVcqVqFd+AZLkHoCnp5RaB+PlE4aPbxieHv64uvri4uyDs4ufNsXdVwtZXjg4iXrljq2duwIsO9dgXAIicfCMwNLOG2tHX6Ljs3HxDsfU3AFTc3tMzGwUYK0yd8DI1A5jEweMTR3RN3XGzDFIpbrrGtgqsNI1smWFviU6K83RNXZkuahY+tYsk7HgclON90rPXsGVjrk3S03cMHQMY4m+HXOXrGKRjqkCq1kLDZi5QF/jv5I095kLVdGzlDxPmDBdY2wfN5XxE2Yzc/YiFFSNncK48ZOZOHkmo0ZPUt4rUbEErMSD9d4Ho3nvwzH8/vd/GgasX+0dVfuNfwxgPfr0S7ZWNmMZc4wVUeVM9kvj5s2j8HmjuhdJfZZKllOnTqmi148//lidL1AlsJSVlaUAS3xRR44cUYnRly9fVp9LMazcVs4fvN2bx2TevHnMmTMHfX19pk+bTvO1NrI6YohqtSf8kDv+5S6cuXmCiuJKZsyYga6uLtOnTycwMFB976lTp7JCdwWTp0xm2tRpb961+nwYsL5zSH7yGcOA9ZMP3a9+wx8ErK++4svXr3ml3UWo6SP8NmBp0ty/MyJ8+ozHgwqW5GANAtYbOViaLKx7SsESJav/1m36+yXNXaIaBgGrDw1g9dLV1UNX9w26unvVzkIVNNrRRatAVts3XYSiXglcDa6Wzhtq96AEjUrI6MXL15AuQoGr8xeuMKheqRHhoIJ1+hwnTzeqmIZBwDp+/ASiYMkaVLBkRFgrGVhqRCjqVa0CLIGrSjUe1MBVWXklZWUVlAhclWrCRSWioaiolILCYgVYFXUnyS+qILeglMKyGsprT1J06CiHjp3h7PVu6i+2cOj4eSqONpJXWqsUrKzCKgqr6jlxuZ0jjU3Unr5G/aV2FdUgeVhxCekkpuaSXXxYjQcHIWtffBb7ErKJicvUrPgsknIq2Z+cz77EHGKT89l9IJ1tO2PfACwZE+5m89ZYjXolgBW1l0gV0SChowdYHxnN2sg9bN2bzsYdAljJVJ36mDtPX/L88y959dXXagpy7/lL0ioa2LAzHr+AcAKDVhMYvEZlYAloBQSGqwwsSXKXupzgNds0Se7uAbi6+OHi7IWzsw8urn5q16C9vQdOzt44u3hj5+CBjb27Gv85eUXgFb4DB6812LqHYecWgqmlK1YyGrRyxtzSAQsbF8xs3LB08sPUTrKw3FXRs5lDIFbuazGx9UFKn/WNbNHRs2DhYj10DSxVVMNKYwc1GlTm9pVWLDWwZ6GOFQt0LDHzWEdm3QVCotNZsMKaeUvNmK9rw6KV1sxeZMrMeZqohukzNYA1Zcocpk1boEBr/PgpjJswk/ETZjFh0iwV0zB6zGSkk3Dk6ImMGjVRRTPI7sH3PxjB+x+MZOTYqYyfsYTf//69YcD6td9Zfwxg5Z+/yaLIKmavLmJKQAZzgzP44l4c3PFXD1+UKYGp169fU1ZWxqFDh9T5cjp4mVz+4MEDpWY1NTVx/PhxVcch1xm8fnp6+ncOh8CS3KeA2LRp0zh/5gI7z2wk9KQVYaUuOORYUHS9kPiYeGbPnq1u7+XlpRQs6cObNG4SlRfKSS9No6ig6Dv3PwxY3zkkP/mMYcD6yYfuV7/hDwHWV199zeuvvh7yYL0bsCQH6/sUrCeaHKy3AOv+UNCoANbtAQkb/SbRvf/WwLcAS3KwRMHSAFZ5RSXx8Qmq8FkAq72zm46uG7S2d2m6CFs7EPWqpaOHFoEsbTRDc3sPH19vU4A1CFniv5LA0XPnL2k9WBc4c/a8dkR4/o0R4RmNB0vBVQPHjjVwVI0I66k71kDt0QZqauq048FaBVnfASwZDyrlqkypWKJeFReXqqWCRlUOlnQQFpKbX0ROfokqfs4vqyG3+BAl1fUcOXuVurNXOXzqCofqL1B+5KyCrZNX2rnQ2kdjUy9nrvdSd/YamUU1HEwtIC4+jQNxKew/kEJsXBr7xH8Vm8ze/SnsT8xRY8I9+9PYvT+VhIxSYg7mkFF6hIySOnbsk+iFJLbu3MeWbQJWu9m8WU5jiIzaxaZNO9kYtYfI7XEKrjZu2Yes9dsOEJ1YyMG8GrbuSye/+hTnm7p5+eXXvJYqJunABKpOXVaA5esfhp9/qGZJyKhfCD6+IXh5B+PpGYiHZxBubt9U5bi6+uPi4o2zs7zf++Li6ou9vbtSrxwc3LF18MAzcC1hm/Zg5x6Gs996bF2CkMJn+drW0QdrW3e1e9DM0hFb92CsXAKxdg/F0jUcK/dwrD3X4hCwBXPnEExsvDGz91WnembueIRuwcTSlZXGjmqpEaGBvarIWapnq3oHRbnakVLK868ht66RxUYuLNK1Yo6OLfOWWzJrgSGzBLBmL2P6jIVMn7mQKVPnKi+WimkYP01FM4wXyJo4izFjJyMjQukkHDVqvBoVylhQwOq990cMrT8qD9aIYcD6td9ZfwxgZZ3uZv66Up7eLeY/Hm7gP8+Z7/sAACAASURBVO4HQ58Z9Nmrhz8IUaJk5efnKyCSC74NWHK9rq4urly5QkNDg1Ky/hpgzZw5U6lbUsshgHXudCNbj0dhV2LM2moPnIqsONJVR2FWkVKw/P39EdUqICCA1tZWpWZZ2Vrx8VWNqvbt4/1DgBXzu98RrV173jDDD97HsAdr8EhoTocB6+3j8Vv66ocB6ytevxaj+zcmd5WD9fkXyuD+jcn9ewDr8TsAS+vBGkpyl6qcW7e5e/8hA3fvcVMUrP7b9N28rR0RahWsnhtKwcrMzFIeLPE7DSpYol41S12OFq6apDanvVtB1uCY8FpLh6bkWdSryxIwek3B1fkLlxVgiYp1tlELWDIilAwsrcm9QY0HT3K8XjKwNCNCjQ9LU/RcW3tMwZXGf1VLdXUtVd9WsN4CLIGrMpWDJZAlgCVho3kqxV2b5C6Fz4Xl5JVUaVZpjfJiFVUepeLYWapPXKLm5BVOfdzJlc7bNDb3cvpaN5XHz3EwOZu4g2kcTMkjQT6PT1WQFbs/mX2xyRrAik0iJi6NmLh0dsccJDomkeh9yezen87ehExiDmazOy6dHTGJbN0Zy5bte9kWLZ/HE7U5msjN4r/axcbNu4naEc/mnfGk5FezMyGX7Ym5pBfVErU7mYSsMqpOXiIqJp1HLz5X7/0vXr6ipec2p651kllah6d3MH6B4Zqg0YDV+PqHKyVLvFdibpcRobtnEO4eQTg6aUzuLi4+SsES1crR0QMHBzccHN2xF8Cyd8XRxQt3/3XYu4dh5eiHvWsQNs6BWNh5YW7posqdZURo5xaEZ/h2rFwCVFWOmUMADr4bcQneioPfJswc/DE0d8XQwgMDKx8s3SNIKGnAzCkEfXMPDMzdWW7gwIpVbizRs0fX2Al9Kx907UKov9bNJ1/9heu3HmEfGq16Cpeaeqgy6NmLVjFznh4z565k6jQJGl2oQkenTJmtSp6l7FnB1aS5fDRiEuPGy7hQqnHGM2q0mN0lvX20Aqw/vTeCP/7pQ/7tjx8ggPX7P/zCClbbwMN/6m28P+UN/ccA1vWbj/E6eAzu+sCAB9zygD5beHBAfUsBJxkDCiyJZ2pw/JeUlKT+I4kCJbAjfqyBgQG1xE8laxDO5I7eFa1QWFiIFM7KR2NjIzd6bvDsi+fsqN3OhtoA6lqquPmkjzuP7pB0MJmpU6YSGhrK/fv31feuq6tj8eLFuDi7KIVN3dEb/3wbsPb+7ncMLoGq3HHjyJ88maT/83/U+XL9wY+/B2D90PPxj37ZIGD9oz/O4cf329+mX9BwjuzaBopPX/6nfk8ffq3+fK/VpPJjOHiEqhwsS3tvzLXjQVMLe+zdg7F1C8bEwlGluUsO1ioBMFsvNSY0tnDBcJU9Bsa2GJk7Y2DqhK6JEwaWXhhYebPc2JkVxk4sM5DqHAeW6Vmz0swdx9CdbEoo5NjVLhLLT+AbGcdKMw8WGDiyzMiJuYuMmTZbhxmzliq4EsiSyhwZE4rRfeKEWSpodOy4mdh6hrFwmZGKaFBwNWo8H46QXYOj1JjwvQ9G8sc/fsCHH43ivQ8+4v/7/R9/WQXrn/3FOviL/285/aFj8mZMg/yFy20njXJ1KwBetYKcB0OQpK7zxjcfHP19+/w3rvKf+vTxZ4/ovN9B570OWu42c+/lHfoG+r5znzLS+L4dh28CloDVwf/5P0n+139lz7/8C3U2NlyMjKTO1pZjTk7s0qpYg99gGLDefvMbBqy3j8cP/d8avmz4WA2/Bn7510BE1B5cfcNV36C5jRuWNs5Y23mwytIJIxNrbQ6WHUbGVhgaWWJgZKnS3KVKx9jUHj0Dc4xMHdEztkVH1wxjKw8Mrb1ZqmuFrpEdOkYOLBEP1korlhjYs8opFFOPDSyz8MHMZzMZNWex9VnHbB0bNS6cvcCA2Qv0mDVvhSp3nj5DCp8XaZLcJ85UPYTjxk1nzLiZatRoYuutKnFGj53CRyPHKpgS/5VEMvzxTx8p5UpUrD/823v8/g+/sMl98AU9+Aty+JQf/OvvTcBSx+qTOri3E+7vhb+8Gjp8AjD9/f1DX8snomLJjsAf8yHeLekyE9VJdvqJV0u+HlSuvu8++h7doO1OC+332rjUd4HG7jP0Pb0hewq/7ybfOX8QsHb/7ndkvv8+p/z9qTI3pykujtOBgeTNmEHO+PFkfvghMf/tvykVa/BO/h6ANXjfv8XTQcD6LT72/+qPWf4Ikj9CJA7l7S7CrzXjQa3J/dWrV8j/95eff9vk/qYH6znP3uwi/L4RoXYHoVTlDCgP1gC3tKXPQyb3m+8yufdSW3dUebAO19Yp/1VbRzetHd20tHVx4/Y9um7c1pjblfdKdhL20tKhWRqTu4wIr3LhwmXOn7+k1rlzF2k8d5Gz52QX4XlOq12E2pgGbU1OvYppOK2qcjQ5WA0qpqGuThPVICZ3iWqQPCzNiFBiGmQX4ZsZWLKLUDxYb48IxeQuZc+5eQXk5srKJye3gJy8YlX0rMqeswtU2XN6Ri5pstJzSEnPJiU1k+TULJKS00lMSuNgYioHE9NISEghISGVuIRUDsQnsz9OxoMH2RebSMy+g+yNSVBrT0w8u/fGEb3nALt2H2DX3oPsiklix96Dagfh9t0JbN+TyLZd8WzZcYDN2/YRtW2f8l5t2hbL5t1JbI/NYNveVLbuSSI6Pot7zz6j49ZDtsZmcKH1BodPX2VbbCZ7U4q4ef8x5UfPELpxN2s278UvMILwbbFsTSrQ1OSI/8ovHG+/CDx813Iwt4qT128QuGYnrh4hONh7aHYRirndLYiA1Vtw9w7Gzs4ZOwcZDXpi7+iFo3sYDu5hQ7/nIiKjcfEKwcrRF1snH+W/MrdyUjsJzcxtVdiomUpyt8PIxAoDIyuMjC3R07dAT8+clQYWrDS0ZrmeBYamDuibuaKjZ4WuvjW6RvYs1rVmuYEtyw1sNPlXBg4sNnRmoZ49/z977wEd5Zml67rXzF33zJp7znjuOWtNn7lrTtsYY3IQSQFFJIRyzjnnnHPOqZRzQigggQgCEYUAgQhCgMggcjDJYMBgst+79v6rSioh3G6Pu233UL2+/oMq6Tf16al3v9+7taksaO4DdQMnaBi6QNPUEyqaZlBQ0cMyNQOoahhiqYImKNl90RJ1LJXX4MBRKhEuWKiMGbPlMXuuPObMWcTlQTK6T58xB9M5vX0+pn45HaxifQSs3850LoHOybYTAUuYgN/g3SSZVD/nN6LJ/OHDh3j9/XfA6+d4+s0dPLxzg7d0TOe/efiQJ/3Jnv/yvYu49uAquo6swcbhbvSd2YFvnz+a7K4fPCcBLCoHUhmw19oaGwwM0KmiglXz52ODvj7W6+ujx9QUO5yd0Th1qvS5PgKW9FLwzkfAkr0ev6ejPwtYFDT6wVWE1Ox5/CpCAqyH+Oabh3ggjmgQmj3fwx3+AnUX44NGpb0ICa4YsCimYdwqwsvjYxoEk/vatevYg9XVtVbswbrABncytJ86cwGnz19ioKL8q5NnLrLJ/fjJc0JMw7B4FSFFMzBgHRIAa1AArMHhEQwMHhkHWPuxm31Y+7FrNxnd93LY6PbtYzlYDFgU0yAFrO3c5HnT5m3Y1NMrDRqlVYQUMkoxDRLAWkMxDWu60PEeYLULgLW6A80t7TyaVrWhoWk1GLAaWhiw6hmwmlFT2ygGrAYxXNVIIYsBq6yaAau4pBIiUQWKRARX5WOAVVCKvPwS5OaXIKegAjkFlcjKLUFmtgiZ2cXIyq9EdlEdMvOrkJ5DhvZilDd1IbOoDukFNcgsrEVu2SoUVpOxvQfnrt/FgZFLCIvPQeuGnejadoBBaf2ug9iy/ziiU4qQmFWG8PhsAdBKGxEQEovA4GgERyQhKCwB/iHxCIjMgH9kFlJyq+AfFMceLC+fMHh4BcGdmj1zBhaFi3rCycUTjk4ecHJ2h4tHCBzJ0O4eJAUsG2df2Dj5cHq7g4sfrG3dYU2rCJ18YGntDEsrZ5ibC1lYNs4BMLWw50wsQ2MbGBhYwsjUHnqG1qxWGZs7w8jMGSv1CbrsYWrjKfQjNHGBloE9RzRoGrtgub4DtEzcoGniBi0jF6jr2MLA1h/LjZyxTMMY8sp67MFSUDeGvOIKyCutwOKlWliqsIIN74sWK2PREjUsWqyC+QuV2OBOcEVhoxQqSgZ3KhOSyf2LL2fg8y+m47PPv/yoYP0WJuDJwEpybiJg/ZLvl2CNFK43r15i59B5NGw7joYdNE6gcccJ1G09xuffvHrB95usxHftwRXsPL0dJ64fw8iNE+gd2YxHz2QB69Wbd9h8/BtEr73JWzoef8v6wx8gGRl/+AMkI/UPf0DKH/4AUrbWa2tjvY4ONhkZofJf/1X68I+AJb0UvPObB6xeT9CiCenwFGFU+iuMQiRzLP3Bh3fGP5+nCL1jT/bhxwAYFXlC9BPv+6NP9Av+8H3AesOrfHkFIRncScEal+Qu2+z5KSvOY6sIP6Bg3RPHNFDQqCTJ/aYQNHpDkuROEQ3XyOB+jYcQ00DNnsfHNIzi6PBx7N03gKGjxxiwzkgULIpmOH0ep84RYF3kgFEOGT15FkeHRzB0bARDwyNCTIMMYB3CATFgCQrWQTFgUZL7ACe59zFc7WPI2tm3j1WsbQRZ23ZiDLC2CwoW52BthQBYW8VRDZvAgEUxDeIcLG70vGYtm9slClZrGxnc23mwgrV6DStYBFdNqzrECpYYrhpbGLZYwSLAqiYFiwCrDhWVtSgvr0F5RQ3KyqtRSoBVWgVRcQVEonIUieGqUFSBgqIK5BeWCwpWQRlyCsoZsrJyCK5EyMwtQ0Z2CTLzKpFFMFVQw0pVYXU7ckqbkFPWhMyiegasLFEDUnLKkZJbyYoVgVF4XDYqWjaioKodB0+Nom1THxKyypCcW4mg8ESk5FcjvbAOAcExDFj+wTGIyyxDWHw+P+fqjbvh4hYKL58IbvLs6R0KD+8QuHsEwc0jEK6ewXB29YaLixccHd3h6OQGZ/dQeAQlwdkrXApYURml8AiMhoWNK7xCUxiwrKxdYEmDUtwtXcStcuxgbu0KUzM7GBhagQBLT9+CS4M+UdkwNHPiYWBsz6VCLV1LaJs4Q4fgSs8GGrrWDFaaFDCqbw8tChs1dGbFSmW5CZYbOLHZXVHDFAqqRlBdYQ4FDVMsUdaDwjJdKKnqsS9r8WJVKC5bAcrFUlTSwDw5RTa6Uw7WjFnz8KUYrAiyKKaBDO6U4i4A1t/Y5C4BB5l5afwkqagIz580841i9OdOkL2e8PxPtMn7pSdnyTWZbPtjgDV45jS2RNvihxcvZC7nTz0guKJVSU/v34JZ0W58YrgKnzh24h9d1+IT+zX4g00HTAr78OT+LVBZ4v79+5M+9a1HNzE4uh+HLg3iwVPZ+xy+9BixnZfh3nwNtqXHeUvHdF5yO5yWhsMZGRjKzsYxkQgHk5JwNDcXw/n57L8ajI/HQFQU+H503/R0yUPxEbCkl4J3fg+ANflnbxT0vzHAoqPxtw983mU+y6MQKXpi7KP9gceMf1ren3i/icfvPeCvckIWsN7i9ZsJgDVOwXr2/DkmB6zH+PbbbzlSZVIFa3xMgyRkdDxgUanw9te8mpAB68pVXL58hZPcZQCL8q/Oj+LchVGcPXcRBFenOQdLKBGSikWqFeVgHTtxCseOn8LwsZM4OnwCQ0eP48jR4+CgUQKsQ0MYPCguEUoAa2AQ+wYOYO++/dizZ2AcYI21yhFysPohANYubpVDae6sYG3dic1btsuUCCkLi9vkiJPcJTlYEiWL4aqjE23ta4RVhFQibO1Ay2phUHlQKBGOKVh1DS2oq29GQ1MrGpraUFPTIABWVR2qqERYWcuQRaAlAFYVSkoEuBoDrHIQYBUWV6FAVIW8wnLkFlUyYGXnliCL4CpLJKhXhTXIzKvgEmF6bgVoJKcXIaOgBlmiemQU1rCSlZZXjcTMMsQk5CAmMRfphfUMVgWV7UjJqURwRCrCYrMQmZCBkPA4JGQUISQqGQGRKQgKT+ByYWB4EuIzSxEQlYmDI+dx6fZD+ASnwtMnnAHLwzMQXv5R8PAO5a2rewBc3MQBo86ecHT0gKtnOPyic+EdniIFLJ/wFLj5R7Oh3cUvBraO3rCxdYWVtTOsrN1gYenMKwupNGhsTGBlxSVC8mPpGVjC2MwRdu6hsHHyhYGlB4zMXTjNXduAfFd2WEllQl1raOhYcc4VRTJQojsluatrW0BF0wTKGgJQqek7QUXPAd6JxVDXs4cSZWKtsIWKtjVnY8ktWY6Fi1UxX24Z5BarYamiBubOXYw51NR51jxh9eBXszBt+ixWrgiwpnwxDV98KfZgff5bAaxJoYomuvHT7LiJb8LEKnM3+ob6Y1OgzGMldxz33JJTMtuxn/8WAOvu23fwcHfA6/x/xs1VRTLv9KccUJwDAROtKPz23i24V++DkegAIjpOQDmjD5blg5gRshk2Jf0MWDdv3sCDBw/+rCdL8tr3n7xC+a7b8Fp1FS6155C5YRQ1fdeRuX6Uj72ar6Ky7zaefv8OD8+exVBODu4cOoSnN27gwpo1uD0wgJePH+Px5csMWufb2nC+tRWnamrw3a1bkpf5CFjSKyHs/D4AS/hc02ebP6f0efTsRa+I1C0RRscff+KJXvoCRuqU+LzMrzzhszwqUhS+PE14TK+nBLx6+bWkn+EJ98PEY5kX++sejAest2/f4c2bt7IK1k8GrMfjAOsb2RKhBLDu3JG2yuGYBnFEw41bX+PmnXtCijspWAxYEzxYF4US4e7+PezBWte9HmfOnMPpM+dx8jQFjZ4T2uRQH8ITp3gcO34Sw8dGxgBr6DiODJ8UYhoOHQFFNBBkyShY+w9iLwWMTgpY/di5s1/ci5AULFnA6t26C5t7d6Jn83ZsEvcinAhYlIUlycOiLZcHJ5YIxXENq7hEKABWI5UHm8h/1YLGVe1Y1bYWTas70dq1GdXV9eM8WPWoqKwRe7AEFau0tHIcYJWhqKhMKBGKFay8onIUlNZCVNksVrAqkZ1bisysImTlloJ8WARYGXmVSMsqQWqGCGm5FUjLrURqTiXS86vF+xVISC9GQlox4pILEJOQi8SMEmQUNSAqLguRMemITxMhNjmbYxkSs0oQGZeG4ro2hESlcJucgLBEBIYlISQmm6Mnhs7dQGJuHQIjUkHlwaCodHgHJTBwefiEw9XdHy5u5LvyZiXL2cUPnoHx8I/OhrPPmAfLxS+aVxHaOvnCySME1vaenOJuwa1yXGFm4QQzc0feGhlbw8jICvoG5jA0tGQVS1/fAiv1LGBg7gJdM1f2XekZ2UPH0Bb6JvbQM3WCpo4Ve7CW69pw5tUKIwdoGzpARcsMqivMoKplCuXlxlDWsoCqngP0HYJBcQ2kZKnpOUJB3YTb6SxWWAG5RSpYsEgF8+RUOHB0wSIl9l+R94rysKg0OO2rmaxafTV9JpveyeD+2ZQv//ZJ7hKVRmaqoklN1MswJQUqnuh60dsr4smVJt3xkyxNpIqiUZ6MJed5S+c9PSHqHQVNqgK3CZOq9DUnTMoTJ9WJk/HEn0snZ+kT/ud2JNdksu1kCtbQ3buwF5UhbO5nQOH/g2HruXj75s1f9CboWy7lWl27do0By6t2P4LbR5C6/jTkErbDtuIgPtFphEP5HgYsuh/dnx73U27hq8/Cp+UaPGtOYvjKmFpFjz1+7QkiW8/Dc9VVqKXswO19+9hftSc4GLs8PdHn64uNhoY4VVuLyxs3sul9X3g4TpSW4mBiIm7uptY8wu2jgiW5EsL29wBY9FmnOBAeo+DPqaA6CQqWSApDgiLl6UmqtnB/kaKibGlvwmdZAli9Ex8j8hSUcfH9JZ/hsc+6cP3ee9yPflOTvfb/2aPxgMVwxQrWG0hLhOJmzxKT+09TsH4EsCRJ7jdv4es7d/HtE5oPrvMQktwlgDVBwSLAukAm923swWpqahorEYoB68TIaW6Zw4A1chrDUsA6LihYQ8eELKzhkzh4+CgGBw+JAYuCRg8JOViUhbX/kLhVzj5xiXBMweJmz5TkTnAlBSzyYG3Hls3bsHnzNsGD1bMNGzduwYYNkn6E4l6Ea9dz0+fOrm5Ocaf8K2mJkMBqnIK1ivxXExSs+vpmrGrrwpoN29h7Rf4rySCju7REWFknlAjLqlBSWoHiknKIRARXpUKJkNQrSYmQyoTFNSgobUCuqBo5hdXIyilhwBLKhKVsciejOwEWQxaVArPLkJpZjJSsEiRnlyEprQhxSbmc5J6QWoio2CzEJGQjS1SHyKhkhIbFc75WXccmJGYUIiIuHbml9Rg4cQHU5Nk/KArlTesQEZfFgBWWUIDg6GxklbchubABnr7h8AuJh3dgLLyD4uHi6svp7axguXizkuXmFYKAmGwExhJgRUgVLAfPUIYqO0cf2Dh4c4nQgqIZrJxhZmYPMzNqkUPDHsakYlFcgwXtW8LU3I6Bi8zshlaeMDR3hq6BLXSoRY6eNXQNhX0qERra+EBjpQXUV1piua411HVtuS+huq4NVLQtsYzgaqUVlLXMoaprzz+XX6YLeRUjqGtbQV7NEEvIi7VEDQuXaGCeOK6BfFiU5E6ANW367DHv1dTpHNEwY+YcfPHldFay/uY5WBKIkJmMpPAkTKLCnEbwNPatdmzSFT9SPFGOnyB5cpRCFRstZCZV6WtOmJTfm1QnTMYTf+45/jWkT/rzdyTXZLLteMCixN3adeuwwtEJ2guXIP/z/4a3mZ9iVP9T3Orv/4veAK0WpBIhgdPje7fgVrUPOrn74NEwhMVJO2EkGsAffTfAqWIv/5zuR6sL6XE/5eZVfxb2Zcex/7zgx/rmu9foO/UNvnsh+K/Su0/hv1k34BPzGrx68gQvHz3C83v38P39+6xQPbt9G+/evMHbFy/w4tEjPL12DU+uXMG3Fy7g3evX0rfwEbCkl4J3fg+ANbFEOPYZ/hBg0RclserV2yurTk/yWaYvVfScso+h5yalTPB8vQ9YNN9IvpR94LVkL/UvfiQDWG8lJcIPA9bkqwipRDhewSKT+wNWq+nzPlkvQjK4E2A9fPRYptnz1fEKFpvcJUGjo5zmfvzECPbuHeCehNKgUQoYPUnNnk/jxMnTOH7ipLhEKFawjhJgHcORoWMYGj7BPixuk0OANTjOg7VfWEF45Phphqz+flnAol6EDFg7+tC3dxDbd/ZzmxwKGhVM7gRYWyeUCAmwemQ8WGxy7yKDO7XKEUzuQolQ8F9JSoSrWki9ahWb3NvR0LiKFay6+lUQRjNq65vFJcJ6VFWPlQfLK8iHRf6rynGAVYoigiwuDVaisLiS/VclVc2oXtWNwopmbo+TU1SDrJxiweBOzZ6zRMjILERaVpFgcs8UcbBoWnYZEqnZc1o+aEVhYmohcoobOdk9Oi4bjWs2IyO3AonpBQiPSEBIaBxik3IRnZiDhs4tSM4pRUKmCMGRSYiISUVIaCxSs0sQl1aMsJgM+AfGwC8oDtFJBQiKSOVVia7ufvD2i4S7Vwh7sNzI7O4VDFf3QDi7+sHFNxIBsblwD4yHZ2iyFLDs3YM5osHGzh02dh4MWLaU5m7rATMLB5iZ2cHU1A4mNCSrCM3sYWhsAWNTaxgYWQuJ7q6hMHMIhI6BHUysPdibpaVnzT0Gl+tYclSDtqE9NLQtQcfqOlZQ07bkUiCtIlTVc4SWsTPDloahM/Ss/djwvniZHpYq60FZ0wSKagaQW6yO+XLKWLRIBYuXqmLu3KXc4Hn27PkMWOy9+mosxZ1ULIkP67cDWBNKhAQ1pEJJfBljgCVMhKQq0UQ9NjnTviJk4WfihC2eE9+blH98Mp44WVMpY8Lb/U9NtpOBleQcAdaVF8+x/uFdZJwagn91MbTk5GD76f/AKrl/wavET/HQ7lMcChQaK99+8h16zl7BlYdP8E6ckTXZm7t58ybHOhA4Pbl/G9Yl/fjvbmsxNXwLZkT14vOwzdDK2Qv36gFWuOh+FANBIaY/5eZaNYKI1ec4puvbZ68R2nIOduWn4VM/AqO87fjUuRH/7NSI/+G66qc83Qfv8xGwZC/N7wGwFBUJdMSDlWsRPBU9IZKUCEeFY1KuFKlEKD7mn79PZ5A8Hxnnpf7NSR4jUb3pikkAC5L7seI1Sj8Yey8TX0v2Uv/iRzKAxeVB8mBNAKwPriKUmNwnerBIwfoRwLp1G7du3eaIBlKvrl+/wUNWwZpQIqRWOeIehOfOX8TZcxeEVYTiPoQSwCK4kihYx06QikUlwuM4MjTMgHWYGj1TTIPUgyULWEKrnEHsoV6EUpP7mIK1Y9ceLhH27z+CHbv2onfbLvRKmj1TTIMYsCiiYePGHqmCJV1FOL7R8zjAam/vRGt7J1pWt7GKRSZ3CWA1Na8GlQgbm1sFwGpoRh2tIKxvRm1d4xhgsf+KYhoE9YoBq7QCJSXlKC4uExQsEUGWENHA/iuKayipQVG50PA5t6gGOQVVyKayYG4ZsvLKkVtSi7TMIm6RQ9vk1HxWr6hsmEyxDRlFSE4XIS45h/sZZpc0IzI+F1v2HGXFKjgkhr1cVU1dCItOQ1hkIoLC4hAWk4bQiDiERyUiPDqVIcvPLwSh0WkIjkhBQHAcQqIzEZMq4tWFh85cYfBycQuEEw2PULh5R8DFK5SBiwDL2c0fjm6B8AxOQHR2lRSwXPxj4egRCltKcrfzgJWNGyytyIPlKja6O8PU1IZ9VwRbRkZUGrRmo7u+vgkMTWzhF1cIe78EWLqEYSUpWAY2oJWERpauYC+WnhWWrzTjUiEFj1ImlrqWKVQ1Tbg8qL7CHKorraG20gbKmhZcKlTSMGVVi1cSqhuDtosVtSGvoofFyiuxaIkqFi1aJgDWnMWsYEkT3Gn14NTpPCjBnQzuvy2T+wRioQmQygIEVjSBSidZUZ/R+AAAIABJREFUyURIqpci+TLEEyJNxp69YxOnePobP6lKZ0R+rGSSH/ccNMGLJ1WZx02YdKWTs/QJ/3M7EpiabEuAdfzptwg/PYSEC8fg2VIH0xnTEfc//wk9Gp8CyZ/idcCn2D7rX1gFuvroCbpPXUL3qVE0Dp3BlYey5TnJOyXAImii8fTBbcHkbt2Bf/Zch3/27MY/eazDv/tuhG3pWInwLwEsp4oTyFgvaJHHrj6FWcEQ5CM34B+MKvAP+mUo23kW8Z3D8G8alLwlme2WLVtATaYdHR2xcOFCmJmZYf78+Zg7dy4qKiqkoaUfAUvmsnHJhiDr93wb7ZWsBhS+IP0Nq3S/6mX7IGC9fs3exx9v9kwxDZSD9dMB6/6Dh7h7/wE4A+vmLVCTZ4poIMgi2JJRsC5dweglUrBGcYHHJRw8eBjl5eVobW2TKRGOnBTUqxMnTuHEiODBOk5lQvJgHT0mVbAYsA4PCTENZHInDxbnYB0Ut8ohk/uguFWOZBXhXlDD5519e7FDPLbt2C2UCAmwSMEio3vveMDagg0bezimgUzu3d0buTTI/itq9swRDYKCRXDVQSsKO9ejpWUiYLWhqbmV4aqRohpCNaBiHQZrlamYMnUqpkwRD+WgcQb3dPgum4LPP5+Cz5Us4F1SwSqWqJjKhJJVhGRyr0RBUSXyiyqQm5+I6Phq5BXXIVdUixxRHZvaswuqkVPaAFFlC68uTE7JQWFJPWpXr+e+g9QmJzm9EIkpOUhIzuESYXxaCZKyypGcXYnohFxQuTCrsBrl9WtYxQoNj0d4ZDxCIxLYd0WNnSPj0pGQWcL9B32DYhAcnswtc/wDo+EfEMHtdAjIvANiEBqXi7zKNhTWdMDRNQDObgFw8w7neAYnV8rACkFQfB4i08ulgOUdlgr3gDjYuQTC1tkf1vZesLQic7uTuERoB3NLB5iY2MDYxBpmFvYwMaOwURteUahvZAUja28YWHlDx9AeuuS/MrDBCj0roVRoYActPSvQqkLNleac6K62wgxqWiZQX2EKFQ0D3ieju4KKPhRUjaFEkKVtDU0jRygvN4GCuhGU1A2xWEkH8kraWO4WiEXLDbFgsRoWK6hjrpwiZs5awCZ38mBRWVDSh3D2nAWYMYOiG2b8RjxYf8Vp7ZeGob/GW50MrCTnJCXCpy9foP/OTWQE+iP+X/5vNM//FNdcP8WLMjW8u7IflyuyMdpQzm9v7+Vb+Pb7l3j84iXqj5zG10+evfe2KUhUUiK8d+cWdgydR/22E6jfcQL120+gcecIKnuGse3wOdz9mprAXv+LSoSkYMWuEf40Pnr2Gp87VuEfpvrij9bF0M3Zjn/zasWn7i34F7fJFSwCv/T0dO6ZePr0aRw9ehTU9qesrAxRUVGc8UO/1EfAkv1P+5tXsGTf7geOxsp5PzV24QNP9Ls6/UHAokbPkpiGib0Iv/tuQi/Cx3gks4pwvIJ1X6ZEePfefdy5e08GsIRmz7dw7RrlYIk9WFeu4ZJMDtZFnL9wkSMa6N8bNXw+QysJz4/iFBncCbBGTvH2GJUIj4/g9LlLOH32IgMWrSQ8emwEh48M49ChI7KAJVlFuP8gh43uJaP7wEGxgiXAFedg9Q9g38Fj2Ll7AARY0pgGMVxx0KhEwdokAJbE5C4A1kbOwiLIIsBa37MNXes2csgoBY1yL0IOGhUCR8mDtWqV4MMiyGqgaIZQDUy1yUVdfRNq60KhMtUW6RzTUI+qKgoarUW5nzKUfKtQVl6F0mQLfK7kzyb3YilglaGwsBSFCamIiSfAqkSexzLIe1Yhr7gWuaIMRCXWsxpF5UJSqpIyipErqkFKSDTiK5pR396DpPQipEclIySqHMlpeYgnwErOQ3RCPqpWbUDfoZOISS1BYnoxIiISERgYhbCIRISExSMkIhERMSkICYvhJs/BobGsYsWn5rOHy8c3DAFBMfALjIa3TzC8vAPh6uaLwIg0+IalYkv/IQyduwZHzzC4eATD2T0YrhTlEJLA6hX5sMaXCO3cgmFPqwAd/WFt5wVLWy/Y2HvD0soF5haOsCSzu5UQMmpoZAEjEys2uOvpm8HEwhEGRjYwNHOGsY039M1cYWDmDF0jO6w0tIG2vjVW6NtAQ9sMGivNGajUtc1Ag9QrBqzlRmxwp9WEalrmDFdKy81YvVq23ARkbFdQ1sEyVR0oLtPm/oRy5MOS18RCRW3IKWphnrwmZsspYjaVCxfIY/a8Jfhq+lxOcSewIg/Wl18JqtYnf8tZSAIOf4vXpG/C0pLB3+IFf+ZrSK7JZFsJYEme+u2zZzgX+SXeFPwrnpep492Lp5If4cn507x/7t5DnL77De/ff/Y9Wo+dl95HsiMxud++fRMDB45ieOgYDgwcxLEjR7Fn9wD6+/bhyTdf48yp01i/eTdoFeFfYnIPbBmFXsZedA5c5Jc8f+MBatYewtU7gifLq7IP/6Ajwie2jZK3JN2+e/4UL7asBnavxaveVrzcshovN68G+rrxdvsavNq8Gt9taALd7yNgSS8b7/x9AJbs7/Rf5WhSwHojLhG+mpCD9ew5vvvuGZ4+lQWsb39UwRoHWJJVhOIk9xtiBYtULEp0JwVLiGm4BsrBosEK1uglXKRmzxcu4uTJUwxZgwcP4eyFSzh7/hID1slTZ3kl4XGJenXi1DiTuwBXx0+dw+EhMWBJVxEekVWw9h8STO6kYu09gN17yIc1IASN9g9gcPg0+6+2bd8lBSxqPL2FfViCgkUBo5ISoSTJvbt7Ezb07MDateLA0c5udK3dAAobFYJGO9Haukac5C5ENYyVCFsFFYtWEYaqY6p1LuoayH8VCpUptshoWYPqumZU0urBymqUJ1vi88+XwdwvAEliD5a30jKYxFOZ0BcKCr6INVaCgqcf3BWnQN4kBdEmU/CZSTqiPJTxJ3kLBEVqw9y2A8k20/jY2UQZf/pcBfruAVj8p2WwTS9EsL4iFPzC4ak8DXK6sRw4mpRVhtjkAqTkUsJ7E+LTS1BYswbhEUnIyK9ETHwWSmtbkZFfDlKuQsJiERJOalY8UnLKOKIhNCKZlayAkDgER6XDxz8C1PjZ2y8MXn5R8PCJQAApXOEpcPUM4fKgi3sQ3P2i4BkcDxefCLj6x8LFJ1qqYNk5+8PWyQ82dtQmxxO2Dr6wdvCDlY0Hq1ikZFHQKClY5MEiyDIwMIeBoSVMrVyhb2DBUGVk7QVjO38YWnlgpYENdE2pwbMz+620dCy5PEiQpbHSEurallDVNIbqcmOo0OpBdQOoaBhCfaUFG+GVNQyhoq4LDU19KClrYdHiZViyVAXyitQyRwlyckrswZonjmuQW6qO2XJKDFiz5izBrLlLMWOWHKZOm40vviQPlrjh85Rpv04vwv8qk+ZP+T0nAyvJuYmAxc/3Jh947AK8nTz/6vLDxzh3byzsc+3Ji/j6qayKRTEN3zx4wOWAirourN2wE5u37cWefYfRvWkXmtt6cOjIcRw4OIxV7ZtBJUXyctDjfsrNKH07PtHOxT9ppmDjAVnA6xm8gH83zsEnWjn4o0vde0/37tED3DOejtfGU/FM89/wTPOPeGnwR7yz+iPeWvwRcPkSD8xn4O3D+x8Ba8LV+3sFrPy0aBTnJKMkNwWi7GTUleXzcUttKQrS49BUVczbioIMFGbEQ5SViOKcFOSnxUy4Qr/dw0kBaxIPFq0ifPZMkoP1DE+ePmUVS1IifF/B+gb3J2uVM24VoQSwJG1yJi0Rjl4WlwkJsCgH66J4jOLs+VGcPndRHNNwVhzTcBpUGiQfFsc0HB/B8IlTOHr8JPuwDh85ikOHhsQerCMYPDSEA4OHMXDgILfJ2cfqlQBXewYOcpJ7X784xb1vj1Ai3LVHnIO1g3Owtu7YLawi3CKY3DdtEtrkkAeLAatbUiIkBYtiGihwdL3Y5L4WHR1kdO9CW3unGLAoA6sdLaxgtaK5uRVN5MEiwAqRABa1ySHAskF6fQuqa5vGAKuimtWrZD8rmCtRmdAfJUkWUDJLgchzGRQ8yxiwPlO0gLF3GmKKa5DvqQx591K4Kk7BEpNAePiFw/LL6VBYpgH9mGrklYVBQTkS+eUtSHNYCcPkVYgyU8dnyg4wD69CVHkLMgrrkF5Uj5S8WsSnlyImuQjxKYUc5UD7JfWdiEstQk/fIbT39CEwKBJBoXGIik9HRHwW78ekFvE2ICgaAUGRAlwFRjNgUQipp1cQPLxC4EKGdjd/uHuHgaIZ3LxD4RORBhfvMLj6RsLVLxYuvjFSwLK192RzOwGWrYM3HJz8YUlwZeUKMzMHXj1I3isyvFMOljErWBTVYAGKbTC1cICVcwCMHYNhaOsHE1sfLF9pCafgVHhEZGK5jhV0jB2goWUMDU0jqC03gIamAdQ0dKGiugIqKlpQVdeBsoY+lmkaQ1FNF8qaRlDVNICC0nIoKS/H0qUqoPT2JfLqkFdQ45WE1Cpn3rwlWLBwGeYvVMbsefKYOVsOc+bLY94CBcyauxjzF8hz2xxqnUP9CadMmfkRsH7tKVcCU5NtJwWsP/OG7373HJFbBrD/6m2+5/Vvn3Kp8MmLVzKPpBysF9+/wM7dBzB4+BhGTp7F4SPH+fjw0AmeRPcPHsWu/kH2gHwoaFTmScUHo1fuQDumHZ8sz8YnKilQDGyAXWY3b+n4k+VZ0I7twOjNB+8//M1r3LGXx6NgY9xbU4U7XfV4sn013hzowpv9XXiXb4t7LvL44fXrj4A14er9vQJWdmI4mioLsaG9AZvWNKG7tY7325sq0d5YhbaGCnSuqkVXSx1v166uQ1t9ObITwyZcod/u4QcB67W4RDg+B0sKWEKLnKdPJzO5P+Im8DKtciQ5WGK4IoM752CN82BJIIvT3K9dFweNUlTDFVwcvcQerPMXJR6sCrS2tjNgXbp2i8uAI6fOcomQVxGOnGHIEgDrJIZPnMbRYyeFoFEZkzsB1lEcODiEQ5SRdfw09lIvwgHyYB1A/15qlbMPDFgSD9aufmzfKbTK2bptJxvct+3cI3iwqA8hJbmPB6zxQaMEVlLAojJhN9Z0dbP/ik3ubR1obaOehB3sxSIFaxXFNDSvBhvdaRUhAZZNLiiuQVoirKEkdyoR1jJkJVsowzyZUtypTJgOs8+V4V2WClMlS5goLoMn5WDFJiG2OA2x3ir4TMEPee5KkPeogKuCMvRjkhEek4Jwd3+4mqjAMKEemfn+kFcKQUldJ+IsNaEf34DMuAzEVhchLmA5PleJRWlTN/KqOlDSuAHlLT1IzqtFbHIRImOzEJdSiIjoFETFZSI0JgNJOeUIi05BJIFVeCK30qF+gb6+IQiPTEBAYCSCQ2PgR/4rUq98Q+DtG8ZeLHePQLi7B/AqQk/fCAYuN98ouPvFsqLl6hMON/9YuAXESgHLjqMZ3LhVjp1TAKxsveHoEghzCyfY2rlz4KhgcreFqZkNLCzsuURoYGABfe5FaANb70jYRaZDz8wVhuauWKlvyflXFN+gpW2CFdpGUFfXhhoNNWGrrqENVbUVDFnLtQygrm2CZRqGUF5uAEVVXSxW0ICy2kooq2hhqbwajyVLlLFwoRIWL13OUDVvgSLmzl2CuaReEWDNmIcZM+dh5pyFmEnRDbPlMFtOHjPnL8Ws+fKYNn3eR8D6tafcycBKcu7nABatHtx6/hqGbt7FK3HPQjK71xw+hXvfjTWIlrTKefv2DW7fvsVlwFu3buLr27dAW/Jd0fm3b16zX4v+APylt+adJ/F/7MrwiWoGPlkSzVs6pvM/drvrpoaneSH45vUPuLNlDZ7uWY83R7fi9dGtQJ4d7vtq8cM/lghlr+LfK2DlJkeiKCsBzVVFaG8ox9qWGnQ0lGPbhjU4OrgPg3t2YrB/B3Zs7sa+XVuxo2ctmioKQGD2e7m9B1hv3nDT51fjAYta5TwXFKzxMQ2kYkkULNkkd4kH6wG4F+FEwLotBixJmxzJKsKr1C7nBq7euCkDWKOXruAClQgvXhrnwSrnlYQXLl0FNXw+efosRzScOHkWxylsdOS0ENUwckYArOOkYp3C0LFTODR0jBUsChgdOn4KB48cw5FjpzBE8QwD41vlCL0I+6jhs7gX4Q4CrB3iXoTbxSsIuQ/hNqHR8+Ze7kG4UezBWk+AJTG4r1sv9mBt4JY55MPq3LAFa7rWo729C61tnVhNZUJOcn9fwSIPlgBYeeA+hFQinGqH9JpGjmioqibAohT3QCybMgXLlqnwVsk8nRs+x5tRGTCZg0ZjTZbhMyUrGCtMgbxxEgPWnz4zh6u7OZZ8pgR9Y2X8SSEAEcYEXFXIyPXFEoUA5Fe0INpCA4bJLQjWX4Y/KdnCeNmXkLcoRH5lGzKKGiGqX4d1u4dR3bkThXXdSM6tQURUGqLjMxCXWoDoBAGqopLykJBdgbDYTKTmliIyNp3BivKwCLCoP6FfUDS8/cLhRT4sryB4eoeA0tw9PQPh5hHECparVyg8g1Pg7h0FZ0p29wiBi08kXHyjxgDL0Re29l5CidAxADYOPrC29eTyIPUiJB8WBY1STAO1yTEysuY8LH19cxib2sLAyApmzoEwdg6Etq4Zj5U6RtDWMYG2njk0tfShucIQdl5hUF+uCzWNlVBTXwlVVS0GLDUNPSir60JF0xAaetYMWEsVl0NeSROKKtpQUdPG0qWq3INwgZxQHiTVinKwhMgGRW72vGCZFmYvUMDMWZTqvhAzZsvhq9mLMGOBAr6aJ48p0+Uwfd7Sj4D1a0/AEpiabPtzAGuy34cAK3brAZAna/xN0uyZVh/RBE0xDFeuXOGtZMKmlht0v/E3arFz6/bXIJ8FfbukJdMk718cvczli/H3ff7yNRKa9+JfLUp5S8d/7nY/zBzP4h3w4M5t3PIzxDchK/EsWR/fxWnjB/8FeBDvyE/xEbBkr+TfK2DlJEWgqbIAWUlRcLYxQVVRJjqbK7FlbSuO7O/Hnu2bkZ2eiOy0eBRkpaCvtxvNlYW/U8B6hzfiHKw35MH6AGCNDxr9+YD1NZvcqS/hfcrB4kT3G9yLcGKzZ1KwuF0OK1lXcPLUGbEH67DQLufcRcGDNT7JXQxYx0+e5bY5rGCJAevI8Mi4mAZxifDgEQ4gPTZyFlwi3HdAHDQ6gH72YQ1gV98e9O05gJ19FNMg9l9t24HerbR6UICrzVu2soLVQx4sAqwNm7CeVxBuEFYQrhMULFKxJKsIKWi0o2OtAFjswaJ+hBQ4SmXCNWIFi0qEYpN7wyppo2dql1Nb24QaVrAaxCZ36kUojmmgXoRlQi/C0rIaJJqrwCS5HkXl9dwip7BI3IuQmj0XlCK3oAy5+eXIzivlBPfsgkrklTYgR1QL2s/ML2cfVbaoDjQyqI8gNYAuoG01UnIqkF7UiMK6dahq34b1e0+gbt1upOTXIioum1Pc4zOKERGfjdi0QsSmFyMmTcRKlp9/OIJCYhAQGC71ZRFgBUemwDcwkgGLyoMEVj6+IdzsmZLc3X0opiECrr5xcPUKh7tfNDyD4uHg7A17J28pYNnaewtQZSeAFR3TKkIrG1c2ultYucDUzAEmZo4wMXeGsakDDI2o0bPgxdI3tISxpRv0jW2xUtcU+oYW0F4pBixtQyzX1IWGlj4MzOyhsVwHqmparGSpkpKloQ11DR1WqlbomEFT1wKKanpYpqYL+WVaUFDWhor6SixV0MDCRSpYskQFixdTSZDS3NWwSGEFZ2LNmbMECuaOkNM0xKy5Cpi9QAkz5y7BVzPlMG3GAsyeL49ZCxTx1XzFj4Al+yfqb380GVhJzhFgXbj/iCMX6J2Reb1p6Mx7b/LVqSa8PSbCD29f4e39k/hhOB1vLm0G3r7Em8tCTjZFOFBO1mS3V69esY9DsrqQtgRYL1++fO/uNAlT+vK5C1ew/8BhDB85iFMnhnF86DD27+lH346d3DrjvQf+BSceZvjiex8t3B8Zwr1rl/H84X3g5XPhGVKM8DDdm/c/ApbsRf17BSxSsCqLMpCXFodwf3cUZiZgTVMltqxrw+GBflawmusq4OZiB283e+zZtpEhjMDs93IbU7DGAOu9HCyJgvVcMLnTwhMqD44vEf5kD9a4XoT0Zenrew+kUQ1CDpZgdOdmz2xyp6gGiYI1zoPFBnfBh3VK3C6HyoQ0SME6QSXDU+e46bMEsI5wyOgxHKKYBs7BkrTKOYz9g4dBJngqFe4dB1h79h/G7j0HGLA4pmHnbmwng/t2apOzHZI+hJvJf8WANU7BmghYawUFi4NGKaaBDO4MWJTm3jVuFaEAWdSPkEqEVB4kDxYHjVIGVr141K0aB1iUfyUoWJWVBFk1qKiqR1X9apSWViHJxxJK5hkQldehqKxO6ENIgFVYjvzCMuQzXJUhh+AqR8SQRWCVX9aMvNJGAbIKq4S2OYXVyBbVILOwGmnUQqegCml55UjMLEZt1w7Urd2J7LJWrNq0D6KG9YhLK0V0Qh4SMsqRWdKIgtpO1Hf3oW3bIHIqViMgOArhMZmIjM9GQEAYN30ODEtAcFQqe6/o56RgefuGcpnQ3cMfnj6h8AlOgKtXBELi8xGdUQ4Xnyi4eoXBxd0PDo6esHfwkgIW+bVsHf1gY+/HypW1tTvs7D05D4vKhGbmTjAlBcvMEcZmTjC1cGLDO7fLMbLktjk6emYwtHCGgbE1VuoaQ1vHGCtWGmOlnim0VuhDY7ku1NVXMGwxWKlpQ1llOZavMISqhjaWKWtCnXxZdD8dC2jqWwleLA097jdIgEUJ7gRYikqaWLhYDXKL1LFUSRcLFqqymjWHVhHOU8Dc+QqYt0AeX81cgJnz5DFjziLMnLsY8xYqscL1d7uK8PcysUpgarItAVbb8fP4x6hi/nXCN+/DtJxGhq6Xb97izpMX+PrkOrzsscEPT67ihyfX8f1mB+DeIXzfY4vXZ9vw/XavX+xSPPjmIY6PnOEeYidOnMTDR0+w/9wjDF58igMXHmPv2UcYOHEdO7bt4JVIP/eFH1el4IX9ItytycQtm6W4b/BHPE81At68ACI18G15Aj/1R8CSvcJ/r4CVlxKJsvxUJEUHwdXOFC21JWLAEhSswwO7cfnsCAL9PODn5YydPWtRnJ2E3JRI2Qv0Gz56D7BeTxI0KgGsZ8+5VCisJHzKRneJ4kyA9fDRI44y+eYbSYnw/vslwq/vsAot6UUoCRmlLfuvOKbhGi5fuYpLl4VxkQBr9DLOX7iEkZFTHNFQ39DIqwhPn7sABqwz53HqzAWMnD7P4/T5S7w9fuoshqk0SM2eh46Bc7AopmECYA0cOISDQ8cxePio0OyZPFg8BtG3Z4B9WDt37caOHX1iwNopBqxt2LJlK8MVA1aPAFjCSkIyuZPBnRQsgqtuLg1So2dWsDrXigGrc6xEyDENBFhrBAWL2uVQDlZTC8c0UC9CimioF6e519atEitYY4BVUVHDKe6VNc2oaWxHaVkVSstrUVxag9KKRlTUtaGwSAgcLSC4KixHXn6JoGAVViKHVKyCCuQW1wujpB4FFauRX74KuaUN3PqGFayCaqTmlCGjsBqZpGgV1qK4oRsF1Z0MWGlFzYhLL0NsaglikouRnFuP7PLVyC5rQWZJM3IrViOzbBWCwuJ5hEYmMVCR54p8WQHUADoiiVvo+PiFw9snFF6+YfCiRs8+YfD2j4KLdyRisyqQW9MFV784ODp7M2BR4ruDg4cUsBwcPGHnHAgbe1+hTOjgCzt7bw4aNbekdjlkdCfAcuCyoYkppbjb8CpCUrFoVaGOrjH0TKj/oBUDlo6+KbS0DRiyNFeQqV2XIWuljjGXCwmyhBKhNpRVV0BJWROqZHpXJ4O7MY9lK0yxTF0PS+VVsWzZcpD/aslSdSxVFPoRysktw6LFQulw/oKlmDt3IebOW4KZs+SEps/TZrLBfdbsBZg+Yy6mfkWtdD56sH71KXcysJKcI8DqOnkRS0ra0XP2MmK37of3uj5EbRnA+tOXkNl3DIdOHsYPm0zwenQj3tzch5d7o/l3enWsHC/7I/ByX9wv9jsePDyEoeERniTpSZ8/f4epfnsxLWQI08JOYErwML4IPICMjhHs3rHjZ7/u07YSBqxvnn2Puxtb8TDOAm8ObgDwFvBbhCetJfzcHwFL9hL/vQJWTnIEGsrzkZUcBS9na9SW5DBg9Xa3Y6BvG/bu7MX5kWEE+LrD38sF2zd2ojAjDnkpUbIX6Dd8NAZYb4US4Z8BrO9fvAD5sJ48kVWwJvdgTQCsO9T26i6nuAsm95usXnHIqCRoVBzVcJlysC5dYci6OHoFFy9dZQ/W8LETHGybm5snLRFS1tWZ85dAUHXyzAWcOncJZy5cwckzF1nNYu/V8AnB5D5ZDpY4aJRT3PdR0OgBweRO+6Rg7T0wAbB2iiMaSMESA9bmreIU9y2CyV1sdBdWEW4QWuUwYK0b81+Jw0ZpBSErWFIPFvmw1vAqQupFyEGj4mbPnObe0DIOsKhVjsTkLm6VQ4AlHgJc1aCktBoiUQVKygiy6lHAvQgrIQBWKXLzS1Fc1YLi6lbOu8ourOKw0cLKFoiq21BS14X6zm1oWd+HgsrV7MXKLKzlaIbMolrklbegqLYTOWVtSM2vR2ZxCxKzaxCXXo6Y1FIk5dahoLYb6aJmJGSVISY5HxFxGUjMqUBYTDqHjobHpCOnvBnpeeXwC4wURnA0fIOiOQ/Lzz8CHh4BbHz3DoiGb0gifEKS4RWcAq/QdPhHpMPB0QMuLl5wdHSHg+OYgkUmd3vnAFjbuMPaxhN2LsEc0WBp5QxLAiwLQbWiMiF5sYxM7GBoSKsIKarBArp6ptDRMYKugQX0DC0ZsFZo60NrhR40NXWFEuFyAiwdaKwwEnxY6oLBXVV9JXuslFW1oKZpgGXq+lBU04eihhFUdSyhoLyCAUtBUR1yC5ZqgRCTAAAgAElEQVRC28gei5dqcMlwqbwGFsgpQm7RMvZnzZ23GHPnC4nuM2fNx1czZgs5WF/N4ibQBFmU7v5RwfqVJ10JTE22JcCqPDiCnP4hLC1tR93hUwjr2cftcHy6+xC2ea/w7t+9wYutbni+wRwvD6TwuVfDpXg5EI+XA4kf/A1fvHyLGzefYPj4bfT1X0LfnlvY0HMGmzafRl//RZwYuYm7955IH79tRx/2Dx7B7dt3+Nydb19iuv8ezAnei+NXnqBp93VMCTwIpdj92LRxi/Rxf+nOs63t+N54Gu7kh+Pe8CCeP36Ed9dO4lVrAn5w/grfbWnnp/wIWLJX9u8VsMisTqb2/PR4eDpaor4sD2saK7CzpwvtLQ2orynHyaFBVrD8vZzZ/P67BqwPtcohBev77/H8R0qE7wMWxTSMA6y797j3IPmuqDTIrXJoFaEkxZ0Bi1SsG7hy9TokgEXlQVKwCLBIxTp99jwG9g+CDOoU00Bho2cvXMYZGhev8Pb0+csMWafOjYJ8WBQwSj0IqV0OlQeFoNHDODB4UBgHDmL//kEMDBzAPjFgcZo7hY3SSkKOaaA+hP3YsZMULAIsimgYD1i92Ly5Fz09BFjiNjmSmIb1G98HLKmKRTlY4wCLVxGSetUBodmzENNAEQ1kcm8kozv5sMRlwto6cS/CmgZUVQtBoxIFiyCrrLwGpWXVKCmphKi4gg3uhYUlKCwqB3uwWMEqQ76oCsVVq1BQ3shJ7gRYlOguqm5FUWUL8sqa0bR2Ozq37mcFK7esWVCyShqRV76K9zOL6pFW2IjknFoeBFXZpa0obtqE0lWbsbp3EHmVaxCbLkJIeBwi49JY0SKTe3BEIpvZm9f2YtW6rfD0FUqFvv5h8PYLhY9fBLx9QuDpFQgP8mL5RsI3LB2BMXnw8IuDu18cPPxj4OTsxcPR0QOkWkn+vlGoKJUIydhuY+cFKxt3bpVjQYBl7QYLazeYcpnQCYIfyx5GxlaCgmVoAT19E+jqmYCCR6lUSMBFJvcVKw2hrWMILW0qEepAXWMl1DX1oaapJ/VgMWCprgABlrKmIdS0TbFsuSEUNIygqGHIILWYIhoWCTlYVCKcP1+e/VjyCuqQWyjkYS1ZqoqFixR4BSEluVN6+8zZ8zFlKoWMzmDQIria8sVHwJL9C/UrHEn+4U22JcCK23oAB69/jS+yG3Hkxl3YtW3F3afPoVbVhcjNB4BX3+LdlV683B2Clwez8GKLE34Ybcf3m6zx9vYBPF+rjzejG/Du8WX88EwAo2vXv0XnujMoKB5CQckIMnKHkJa9FwGBqcgt7Edq1mEkpQ8gO38YsUl9KCjejz37zuPQ4aMc5TAyIoSa3nv8CjMC+jErsB8te24gqe0M/o//QZhn78fRw4ffu5rvvrksPUff2IEfQNuJ4/sj/fjOdDqea/87Hmn/B75xnIu3zp/hndX/h+dWM/D9kT382JsPvpV+cCe7ftIX+y+y8/cKWFQirChIQ0psCNwdzFFZlIWOxgps29CBnb2b0N2xCk1VIgGwvF2wo6cLJTm/1xLhW149SP6ryTxYnIP1XJKD9d17OVhjgCWJaZD0IhQHjU4ALElMw43xrXKu35wEsC4zXF28fA0XRq/g3IVLOD96hcfoleu4euM2zo1eZbA6y4B1BQRYNE6evcg+LEpxJ7jiDKyJgEVwdWAQA/sJrvbzEDxYA0KSuySmoW8PqNmzBLDIj7WVTO5scCdz+ySARR4sSUzDug1YyyZ3iQ+rG51d3WIf1toxBYsAq40Aq50hq3lVOytY5MMSPFgEV9TsuUnci5BM7g1CTIO42bNEvRIAS2Jyrwa1yqFmz1QeLCwqQ0FRqVjBEgCrsKwehdSTsFLc9Jlb5tQiu6iaW91kFVYhI78CaTklvM0S1SOnpBHZJY1sdE/Nq0ZSdiUKqtegqHYtw1Zu5RpUtG9D2eotSBM1C6pWahHCYzMQFpOCrNJViEzMRkBINILC4xEclQz/kFj4shcrikGMQkbJBO9DQaPeofD0DoOXbxR8Q9PgHZwCD79YNrs7uQaASoNOTl5wdvHmrWR+JrCytfcRAkZtPGBtLe5FaOMKc8rCsnKFqbkzlwjNzB145aCRiTUMjSylChYBFqlZZHDXNTDDipUEWGR0N2JFS11jBdTUV0BzBeVg6WG5pp6QgaW6AprahtDQMuBVhNTQWUnDAPIqulBQ1YHCsuVCRMNSdSxcpMxZWHJyiqDVhARdpGDRmDtvKeZRmXDeQsydv5CVKmqVw1BFYDV1OoeNUqL7RwXrV/7jK/mHN9mWAOvM3Yd49uo1G9xfv33H8QtXHz6BVs06DN24D7z9Hm/Pd+DN6Eb+Td59ewk/nKvn0uDbu8N4PboJb8514N3jK3j33W1s23Ee2QWHkZ61Aw5OkbC1C4J/YAHyC3vxv/7Xf4eNrScCgkXIyt0AR+dI2DkEIyauEamZA6iq2YWt22hp9G5cu3IF3373BnOC92CqXz/+zX03/sNvEJZ5h7Gr/yAeP3ooc2Xf3T2Dt6N9wDthFaEAWDJ3kR788O4d3nx9DS/3bMST3GA8clHEk7xgvNi9CW9uX2e4ojtfv//oI2BJrxp+s70I169fD/rD/3NvealRKMlJRlJUIDwcLFBflo81TRVsch8a3ItdvRsQF+4HX29XkIJFHiwGrOTfoweLAOstw5UMYL18ie/FCtazcYA13uT+9LtnfJ0fvefBeoB79x+Mtcq5cxeCgnVHmoM1BlhCT0JBwRKS3IUS4TWMXr4GCWCdv3gZ5RWVPAiwrt26i/OXruHcRQGyJEoWAdbImQughs9Hjx7H0PBxthgcOnxEqmANkoIlUa/2D2LfgASw9ktXEe7u34s+gqu+fhkFi6IaSMHa0iv4rySAtUmqYG3iVYQbNkjCRiUrCQm0NnLQ6BhgrUN7x1q0tq9Fa1uX2H/VgVWrO9DeuR4dXRvZg0XqVUMDebDI5E6tcoQhA1hVdfjkk09+0UGAlZFTiozcEmTklSEzvwLpZG7Pq0SWqBapOeVIySnlVYSJGWUoqFqDgpp1XCbMLm9HdnkHkvPqEJ0sQlxGBZJyahCbVoSI+FzkVLQiKjmPFayQqBSERKfCPziKPVl+AeHwCwxHQHAMfPwj4e1LmVhR8AmIhYdPJHyCEuHqHYmgmGx4B8Zworurmx+cXHxg7+gNJ2c/6Tzt5hsLXklISe40bN1ha+fB4aNm1u6wsveBhY07m9xNzR1gZGwDQyMrwYdlZAUDIwvo6ZnCwNgS2rrGMDS2hI6+OXT0TNiHxasINXVBuVfq5MXS1OOEdlXKxNLQYeDS1DaG2goTqGqbQUXbAgqqgrldSUUb8krLoaqui6VL1bBokTLIbzV/gQLmzl2MBbxdgtmzF2Le/EWYPVcOM2bO5b6DU6k9DrXJIRVrKqlYpGbN+ghYP3fS/6UeNxlYSc4RYE126zl7BXsu35zsR7LnfpCNVxg+fgNZ+YcRm7QLPn4Z+OKLzxAVU44ZM2bAzMycjXuh4bmYNu0LGBrqQk5OHuGRInz22f9GZHQNUrOOoGfzYc6i2b51B2pbNuAr/z7MD9mFktY+zArYDrnwvTh08orM+3h7axiv9+Th7dUB4LWwGvDHAIsefHnfRVzec0HmeSYefAQs2SvyW1WwJO/r54IWrSKsL8tFTIgPDLRVUVuayyXCzWtX4+jBfejf1oPGikK4ONnD1dEK2zeu+R2b3McrWNTo+TVeilvlUE9CSZI7G9zfW0X45IOAxc2dxf0Hv5YAlozRncqEAlwJvQiv48oVMrlfE0zutL1yXVCxyIc1ekUK9OcuXsK5i1dwns5fuiaUCblcSCrWJS4PksGdAIuCRsmLNQZYh6QlQioPypYICbBIwdqH3bupF6EEsHaLFSzxCsKt1CKHAKsXPZu3cIlwDLB6hJgGCWCt34R13RvRtXY9ujf2Yt3GLaxe8UrCzm60rxEAq21NN1aTF6utkwGrtWMdWjvWCiZ3cZlQsopQAKxGsYJFJcIGVP4VACszvwwZucUc05CZX4Wsolqk5ZQhNbsU6fmVSMkqQUJqHlIyi5GSXYm0vFok59YiMbsaKXlUNmzi/YSsalaw0kUtSMypRGRiPmJSC5FWWIfQmHQEhsUhICweoVFJCA6Ph69/KIJDoxHIgBXNqhW3yvGOhKd/LLyDE+HuGwWvwHi4e4fD1SMEru4BcHTyYv+Vk5OPFLA8AuJg70gRDR7sw7Jz8IS9sx9s3UJhZuMFMys3mNt4wMTCGcZmDqDmzvoU02BsDYpo0OXSoCl0DAiwhHIhK1e0glDbCMu1CKh0oKGhA/XlOuIcLG1orjSGmqY+xzAoq+mw/0pV2xwqOtZYRiqWghqWKGhAXomCRjU4C2vRIiXMn78Y8yitfZ485s9byiXDOXMXYd4C8mAtYoP7zFnzsGCRIr74Yjqmz5iDL6Z+xS1zps+c/xGwZP9E/e2PJDA12fZDgPVz32Xz6kNISutHRs5+6BvYYaWOOcqrDmHhwkWYO+dL6Ok7oKzqCOTk5mPpkgVwdIpCVu5mTP3iPxAT14y07EHkF23nl7/z9R1s3zuMKd47MNN/G04MHUFm21H8b79DsC08KPMW3x5tZsB6d/Oo9PyHAOv+hbvYntyDTusWdFm3oDd2A74+fUv6uPE7HwFr/NX47SpYEsCSbP9S0MpNjkBdaS57sIK8ncQxDRUgwDrQv4OjGo4dGkBuRjKSYkLR09XCitfvcxWhBLBey5YIX75k0CLAkniwnr4HWI/x7beP8ejRt+NWEU7SKmc8YH19Fzdvfc09CCmCRQJZMh4sXkUoKFiXrt5gJYsULDajDwyyB4v6EVLDZ1KuTp+j1jmXxKXBszg2chrDx0a42fOPlwjFHixSsciDtXcAe/bsQ3+/BLD2CjEN0lWEO7F123b0SgGLSoRbeIwBFvmwNmNjzxas39CDbgKs9T2sXvG2exM6125AZ9cGrOnagI6uDQxSbZ20XYfVrZ1oae1Ec0s7mqRGd8rCWo06cRaWkIPViBpq9kxG99rmvwpgsXKVLWIFKz23FDnFtcgW1SI5qwRJ6YVIzSpBSkYRkjPLkJRdjeScGiSkl7FSRRENiVlVSCuoR2phI3Kr1iCzrBXxmeWITilg9Yo8WeFxmdwAmtSs6KQc+AWEcdmQEtx9A6Lh4x/NfQh9g+LgHRQHz4AY+ATHgZLc3bzD4O4ZxMGjzm4BcHHzg6OTNytZkr9vdnYesHcUryC0I/+VC6xsPWDl4Ae/mFxYO/nDhKIZLJxhYuUGe68o2HqEw8DYho3tBFyGJjYwMHfiY1KxaFUhh43qmmC5li40NFZiuZY+G9xJxaJ9apPDqwk1dKBCbXKWG0BV2xRKWmZQUNXFUjFgKamsZPVKSHFXxIIF8jw0V5rByNYP8+YrYA4lt8+az2PW7PmYPnMO71OJ8MtpM7FAXh3Tps/Bl199bJUj+xfqVziS/MObbPtLA9bBw5cZkrLzB1idUlJS4X5PQcFZ8POPhH9QIRJTOuHk5IKZM6dj5UoD6BuYISAoF6lZe5CYtg/bd56SXqVXr4BZATsgH7mbz5GtSjFqFz737cPhi0LDaf7Bd18Dp9YAJ1pBSfN0mwhY333zFAer9qHduhEdpk1os2hEm2Ujusxb0GHdjIHS3XhyR7bM9BGw+FJK/08CMNITv5EdyfuauP2poEWARasIk6KCYK6vyeoUe7A2duLIgT3Y3tOFwT27cOzQARw7PIANa5qRnRQBKi3+Xm70eaDuChTqSwGj1PeTBitYL8c1e5YkuX/3jBuwjy8RUmDw48dP8PjJUzFgPYSkVQ71I7xLSe537+LO3Xu4/fVd3L5zj4cUsK4LqwmvsZJ1E1eu3ZAqWKOXr7LJnbxWVBIkwKJBBneJyZ2S3E+dvYDTFwXfleC9OstJ7hLAGjp6TMaDRc2iqTxIRneJesUm9wFaRShWsPr3jlOwyOQuUbCEVYRjgCUoWFQmZJN7zxYhaHTTFuzo24eNPVtZvVrXvQlr12/G2vU96OrehK7uHnR292DNuk0MWG1r1mM1lQnb12F1WxcD1iqGrA6GLMHovlowuTeQD4v6ETahprYJ1WxyJwWrVqY8+OW0r8Djy68wlcc0TP1yGqZOpa1w7oupX+KLqdN4TPniS9D4x3/8v6TPk5UrQmaOCFkFFcgWVSMtpxg5xXUoqFiFhOQcpGUVIzm9AInpIiRmliEhvRgJ6SVIyq1GQmYF4jPKkZhdhcLaLhw8ex1FDesQQepVWiESsssRkZiDuKxShMamIywmjQf5sIIiEuDjFwrfgBh4+0fCyz8KgREp8A2OY88VhYxSs2cXjyC4ufvD2dWPPVhuXsFwdPKBi1uAVMGiSAbyYJFqZUfKlXMA9yG0sPOGnWswLB39YG7rCSMLF4SlFCOvcT3sfeNhYuPJ4aL6lOZu7gRjK1foGZiz4V1H1wha2obQXkkmdyGmgbKxqHkzDU1tI/ZesYqloQMldX1OcNczsYOiOnmwyH+lCUVlbSyW12DvFSlaCxcqYv78pdyDUH2lJez9kkCqFilYcgvlsXiJIr6aPgszZ87FjJlzMGfuAo5nsPCK4x6FX30ErF9/+p0MrCTnfmnAokm8teMoCooPQF/fCEkp7UjL2ouUjD1IzexDUtpOxCZtQ37RVmhrr0BO/nakZ+9DRu5hRCfsRGV1/3tg9GNX8OXrN9hz/CJuPXyG+998g7t3buHp968wMDIq8zyX9l1Al8tqrDapR6t5A7al9uBi/zlcO3wFB+sHsNqmnqGr02kVzm4fA7yPgCV79ScCzO/l+M+BFgWGkoJVUZiB1NhQNFQUcEzDho4m9PWuR+/6Dl45uH1TF7Zt7ER3WwMqCzPw+wwalQCWAFlSwKJehN+/kCkRvh80SiVCiYJFJvcxwBJa5dzFnTtiwKKohjv3cIsVrNuQNHy+fuMWqB/hRAVr9BIB1lVQVAPlYJ07Pyp4sMorhBWEFM9wbpQzsE6eETKwKGCUwkaPHT8FinWgDKwhysCiRs9ik7sUsKQerHEm9737xQoWAdYe2RIh52DtxLbt1Idw2/smd2mrHHGa+6YtWL9xM7o39AgKFqlYBFjkw1onAFZH13p0rN2I9q5NaOtcj1YxaLW0d6OlYz1Wta1D06oOodmzZBUh5WE1tIgBSxLTIASNjvdg8SrCcoppqIKIVhKWVKKIzO7FFSgUlUNUVo18ChwVVSC/qEya6P6v/+//lAIWwVVGdhGoVJhZUImUjAKkZBYgq6Aciak5SE7LQ1JqLhIJmDKKkZxTibi0YiRmV3CbHFKv4rP+f/beOyzKPE33/2fn+u2cc82cs+Hs7szs7JkO5owiIkjOWREVUXLOVWSoAgqKIgdzQEGUICCgiJKDCIKYxdDm3Ga7287d9ty/63neegu0tXvstru358B1ffetIhRY9BSfvZ/7ue+N2N7QiUdffIO6tsNIyliH1NxNkKnWIFpG/YTpDFSRsSkIi5IjRJLACe6hkYncRUgeLAIsysGiTkJfysIKjYN/SBwrVl7eQfDwDISPbwj8AiLh4RmElaNGhMtXBoGiGpa6+cMrKAH+knQs8wzDUs9wLHYLxJKVwXB29YODixci5Hmo7TkO9+B4LHQLgpOrH+wWu8NhqY+gaNkuhCXlX1naw9p2EczMBUM7KVbmFvYwNbODsbkDjM1sYWa1EGbWizj/ytCcyp0doW9ki/kU1WDqxCnuZHKngue5Ogugra2HWVo6DFLkwZpB4aHTtVm9mjptNqZM1WKT+/iJUxisaExIfiwyuL/97mQeHdK4cMzk/vzfqJ/9nghTL7u+acAS/3Gnhm9hR+URJKU0Q6bo4rGhXNEJuaIDMkUHFBldyCsa4I+FR9UhJ78dB/u+2w8lPvboKwHd+Rt30Xn8IgbP38LJK3fx5OknOHvt7nOAtU++GxUEVy4lOL5z6LmP0eM9ff8DNITuRLHlRpT4bNN8fAywRj/bIyPCXwtYiT9nbm4uBgaeHyuP/pcRKJFpfVORCltWZ2FDfjrW5SqwNicVBcpEFKqSUJQpE64qusqwKisZ5N36rjf6/uKb+LP80vdFBUv8eahlgbxX4n2xi1C8LypY4n0BsJ5oPl9UsMSPM2Ddva/5+O07gtFd/LigXt3UfJw9WFeva+6LYaPi5/ce7B9RsAiwzl3EqTPncZJqcrgqhwDrNEc0CDENp0Y2CQePYGDgMA4dUvuw+gUPFpvcScHSjAhfAliamAYhaJQ8WBw0yluEQlVOY1Mz9nBdzn7s3kMjwibUN+xF3e592EUqVj0B1m5hRFjXKChYBFi7CLB2M2SV76xHOYFWzR5sr6wXAKusAhw0qhkRUpK7OCJ8uQdr7Tphi3D12o1YRXBVJG4SruXbBFkEV7kU11C4Blk5RcjKLsA//dM/awCL4EqZWYCMnDVIzyqCQpkLRUYeUtOzkZJGJxNyRRZSVashT1/F40CKY0jLL2HvFalX5MeiCp26jiNYu30PEjPWQp65jqtyJKRaxSsgTUhDlEyFyPh0hiyqyAkKi+M+wvCoZIRKkxEQEsNdhDQSpNv+IdHw9A7krUFP7yAIJwTuBFijTO4rvcJAkOXuF8OKlXtALNyDE7GUip89wlm9WuTqw4DlvDIE3WduIG3NdixyD4OLZzgcl/rCbtFKWNksZMXK1o5iGpwYsKxsF8KUwMpcneZOSe0c02AFimgwNLSAgbE1jMwdYWC5GHomdqxgkQ9L18QBepSDpWOAuTr60NIiv9Vc9mDR5uDMWfOgNVsXWrPngwCLMrAIqKZMmQmt2Tog0Bo/YTIb3WlMSHA1NiIUX01/wevLwEp833cB1oePH2Nu6jqUtB38wT/948ef4PTwbbS0nUV51RA2Fvdi3cYebCnpQ/1uSly+hrsvjOVe55t9881f8ekXX2Jv/2nsHTiH4xdvar589IiwVdmE6sVl2BNTS8kNeHr/I7QlN2F3SDUuH3gP967cx/olm5GpnY+SwO1jgKV5Fn8dN8Q/xi9eRbCikdh3veWlxYHCRtfnpT13CLQKlEk8ClTJpchIkkAlkyJTHs0Alp+e8F0Py9AgfoL4s/3S978XsD77DLRFKP68PwSwyOQufr0AWO9r7t+8dQcEWeLHaUxISe7ifSEHa5TBXV2VQzlYZ6iPkACLqnHEHkLyX504rT5U8nwKhzmqQYhr4CT3Q4c1W4R9ff2cr0VjQgIsMrh384jwFQqWmIMldhFS0Ki6i7BxbzPo7Gncj92kYBFg7W5iwBJ9WKxgkQdr125U1+/Fzl2NqKrdw4DFCpYasEjFKquoFQBrexVKtlVwFyH5sIo1I0LyX9HZ9i0PFo0Hx9OYkMaC4miQR4I0Fhx13nlXuP/Ou3j77XeeGxFmZBZAqcpDemYB0pQ5UChzkJlTCIUyG/KUDFaxCLAUGQWQK3KQnrcZa7c3ckxDSk4xUvO28hZhcs5mpOSWQLVmB9ILS6AsKkWCsgiRvD2oYCUrVp6FiFiKakjgsufg8HiERSYiODIR4dIkhqqAYCl8AyPh7RcKL59geHoFwNs3WA1XQfDwDoGnbzg8fSI0I8KVflKs9I6AGx2/aKz0j4Kbn3BW+EqxeLkvnN0C4B6cAKflAVBtqETaugq4+kXDPTQJiz3CYEcp7pR/ZeMEG1uqylmojmlYCFNLGhc6MmgZG1PRM4WMWrIfi0qgTSwXwpA2CK2XQN9sIeabOkLfwgW6xg5c+EzeK1ruInM7Adb0GXOgTe+bPR8zZmhjzlx9Abxm6YBS2wmwJkycKowJJ01lqBJUrImgzcIxBUt8Rf2FriJMvez6MsCqOjAA5e4OJFU0YmpWGbb3jORNXblzD9duv/8L/Uu+/W17T13B4XPX0T98BV0nLvHt4at3cPfRRxpIoq9qy9iH3a47cbRykN/fmduChmUVKHXcgPWW67B+xWZ0rO/GxhVbsNlzq+ZrxxSsbz/n/x3fI/5xFq9/K1iJ/5a8tHjIo4MYmgiqxLOxQIlVmXIUZiShQCVDblo8K1cEYutyUkFf92t5e7UHS1CwPlePCFnBGhXTQEXPBFmU6E7+q+8eEZIHi4JGhXPn7j0QYBFU0WiQrgJg3cb1m7cFD9a1G5qqHI5p4KDRq7hAV051F3xYDFjn1ID1nIJ1BsdPnRViGqgq59gpHhGKY8KBwSFBwVKrV0LIaB9IGWMP1miTe2c3Ojq60N6u9mBx2XObJgdLULBIyWrhsmdSsAQVq3lEwdqzj7cHWcGq283bhDW7GgTAUpvceYNQ9GCRD2tnPbZX1KJsR80IYJWqPVilFc+PCF/hwbKxdYC1jR2sre1gZW0LSysbWFrSsRZuW9nAwtIa5uZWMKNjRl16lvjH3/52RMFS5UGpykVGZj6UmXlIy8hFmiofaWoVi5QseaoKKYpsyFKykUrbhQVbkJZfDEXeFqQXEExtQ2qusFmYyVU52/ljZGon7xUZ3uPT8kFqVpg0EeGSOISExyE0PB4RUpkGrPyDIhEQLIFfYAS8/chzJQCWj18o+69oi9DTLwLuvpEg1Ur8++YdnIDl3pFw94+Gq3cElnqEYmVgLLzCZFgZEI2lHiEIjM+CqrierxEphcgt3Y3FnhFwDYjFUh8p1+QQXNEh0CK/FXmwKOPK1EIYD1I8g1ibI+RgmcPY1BaObkFYYL4QRrauMLJxZcDSNbaHnqkT5s03ZZhiBWs2mdvnYoZ6i5AiGrS0dDGLzzweEU6aLIwFKQOL1Kx3x0/miIa33p7AOVhvvT1+DLB+6Rdg8T+8l11HAxb9f7aXbtyCddYGTMzfiZl5lXhHsQFZu/bh1r0H/M9I6z4D8x0H8fjhQ3z+xZfP/dP2d1E456vfegeHQC+4b/Lt2bOv8eDpl7h49yneu/0YZ28+xKV7T/HJl99oIIm+34uA1ZHTglUG67wpVxwAACAASURBVBA9OQVZ2oXY6rcNdy/dRWX0TmxwK9Z87Rhgvcnf1k/3WD8UrMSfiEBJmRiJdXkKDVwRZBFg0WgwQxbF9TmUlbWxUMWgRSPEvw/A+opL1zWApd4i/OST0Sb3j0cA68OP1FuEozxYDx8JOVgc0/AAd+89wPv3HvD/3gUP1vuCB0utXpGCde3GLSHJndPcCbKuswdLk4VFfqwrN3Dh0jXuIhQAi/oIL4A9WMPn2dxOnYQnz7zHkEVlz2KSuwhYhwYO85iQTe79h9DfTzlY/QJg0YiQVCxRwRIBi03uXWhlwFJ3EaoLn0m9Eg5BVsvIiFCtYDU07kfD3lbsqt/DY0JSsFi9Iv9VTQOqqutRuXMXxzNQHhaZ3Mngvr28BjuqG1BWWYfSsiqUlJKCVY7Sil3YWlaF4i2jYxqEJPdvebAoyZ1GhGuENHcaC4pho4WFa5CbV4icXOFkZeUhK6fwuRGhCFcEWOkZOVCkZ/OYMC2zgP1YImDJUjKRJFchMTUXSeTHUq1GcuZajmEgxSo1ZzPkmeuhyN/CR561AXEpeQxY0bJMRCWpEE4eLEkiyIsVGhGHcEkigsJiERQei9AoGhFGISAogtPdqQCaIIvGgl5kcvcJgbdfODx8w+EbHPscYJGCxWPBoFisDIiBT1gSgmJVCEnKYyXLV6rAxvpuZG+tQ3hyAbwlqdi2rxcRitVwCxK8WAvdAmG/2BMOzitGYhvIg8W+K6Emh0aFFD5qZGwFUzNrHhEaGFlB38QORtYuMLVfwWNCSnDXNXGC+UJPLDCxY/8VAdbs2QRTNCbUxgzyYFFEwyyKa5iLadO1GbBok5BGgTQaJLWKtgjpEFj95a3x+L9/GTcGWOKL+C91fRlYie8bDVhfPH2KSRIFpiQVYap8Nf4Sk4WZ8jWYmLwWrnkb+MevPnwG/9X2Id5e34Xdgyf5hXlbTR2KK6uRvW4Tnn7yCbZU1qC6Uaixefj4CTaV70THwX5U1O9BS3cvhs9fwKMnT/hr2nv7+XHv3LuPHXXUBfh6b3+90AI8PA88vQP89RshZPTD68AXzytYNCKsXbIdTXF1PCJ8fPsJCpZtQaJeLto3HUDXxm5s9SxFntkqhi1xvDgGWK/3+/ilPvt1FasXf07qFCS/lahciVdSqopUMiiTBOM7AdaWNdkozEhktevvA7BIwfoCImCJMQ0jgPXx8woWAdYHH+Lx4+8GrLv3Hz6/RUhRDbffxw2CrJu3BcCiupzrt3DlqgBYlINFhyDr0tWbuHTtJkMWZWKdvyjGM1zkHkICK6rHOXnmvBDXQJB1+hyOHD8tlD2T0Z09WENct8Nmd3GTkGMa+kZ5sMSYBkpx7xKCRju6QSGjLa0UftyG/c1t2N/SgX3cSdiCpn0twnhQ9GARYDFctQgeLE50pzwsGg82oIYBqx5kdGfAqqpFRVUtyqtqsYMgq6qOje7bymtRun2nMCIkyNpWha3bKgWTu5jkvpEKn58PGhVM7gRYm0YM7uTDWrWek9wJtPLyVzFgZecUICs7H5mZufinfx7xYGVmFwojQmU20pXZrGalKDKRrsqFUpWPlPQcyFMzkZyajeS0HCSl5iIxJQdJaYVQrd6GlKx1UOSQD2s9B4xSBlZq3mb2X8Ul5yJanglJghJRSRkIj5YjLDIeUYlpCA2LQlB4HALDYhBEJyIOASHRrF7RdiFFOHh5i+XOoULJc4AUXgFSePpHwd0rVKNguftHwScsAR5BcfAMSUBQbAbCZPnwlSjgFhALUqy6hq9jTUUTvKXpWOobhZLGHuSVNcItMA7O7qFwXOaHRSsC4eDiyX2EQpK7g2ByN7WGmYUNzMzp2MGIip7pmFizwZ2S212DEuDsFcn1OAYWztA1soOugRV09c0xlzxY84wxiwJGZ2qz72oWjQc5C4vep8NbhFOnCiGjVJUzeeoMjmUQQkYn4q23xuEvb49n8BobEb74av4z3xdh6mVXAixa3b5w4xY8q3vx9qomvLO+HeNW78NfCnZj/IZ2vLNqL2ZuaIF300no1Z+DS/Uh7Bw4zevd60p3oLGtExUNjYhVZmFNyXa09/ahtHoXKhsasXprGdoP9mP4vQt83z08GoPHTiBv4xYcP3MOQfFy/nyCs97BI6/9zDwbrsOz4Xp81ZyIr/rX4usjpfj65E58PbBRo0LRg+5P3oMS281QaOdgb1H7cx+jj9+5eBeyOVlIm5mDYq8SzcfHAOu1fyW/yBd8n8fq+34oAiUaAxJQiXC1qTADRZlyJEoCoYgP583CoqxkVrBIvVqX8+tVsJ49+0YT1SCY3L/A56OS3CkHSwCsT/D06QuARVuEBFhPPhjZItQoWA9x7/5DVrBEFev9ew95k5Dg6hYZ3t+/h5u37+L6TQG0GLB4TEhQRSqW0EdIUQ2Xr93Cxas3cOHydVy8elNTlUNZWGI9Dl2p9PnE8HkcPXGaPVhDmk3Co+AR4QBB1gAo0Z36DUeqctRbhC8GjXb2oL2LImO6QP2ozS2Uh0XbhG0MVvv2t6Jpfxv2aiCrGbvJh9XUyqeOIhoYsGhESBlY9aiurcfO6jrsrKnnJHcOGSXAopgGgivyYFXuwghgVWIr+7DKR8U0iFU5pGBt1Yz2SMkaiWmgaIZx3zrsw3pnHN5Re6/efps8WO8+58HKzV8NZUYOw1VaehYUaSqkpmUiRaFCcloWUjPy2OSeklHIqe6JchVDljxjNTaWN0KWsRoJigIkpOVDllGE1NwNyFhdhgTlKsQri1i5Ih8WHarLoREhlT0Hh0UjOCyGT1BoNMh75R8Sg4DQWPgFR8PLLwyevqGgWAbvQCm8fUPhJ01CcGoBVnqFsxdL/PvmFZqASHke/KPSEByfhfjszYhIXQXvyBSsDIpjwFpd1SK8T6KAR6gMsVmbISvaDs+IFB7xOS33Z38WqVg2TsvZg0VbgzwmZJO7DVflkP+KNgspwd3QxAqGpvYwsFgI2apyrAyTY66+BUxsXGBsuQhzdU05aHTuPCPo6FtCT98E2nMpaJTiGAw1gEWJ7mRyJ/Vq2jQtTJ06S21un8LjwfETJrHRnXxZpGyNAdb3vbr/xB8X/8N72ZUA6/qtW9je0IS3Cvfhz2s78R/bT+HPBQRY+/CHkiN4O7MG/7llEH+sOo93lRXo6R/AmeHTePzBB1CtXq/56eMycpCzfrPmfkRyOlZv2aa5T7ClLFrHYYYEYj2HBhm6Tp49j5KdtZrPe50bXx8rx5etyfhqcBO+7l+Lr/rW4KveQnx9tEwDSfR45zvPQTYvFwF/kiH8nVSs8SrFQP0xnGw/i1plE8InJSP4z8mIm6XCUP0xzY8wBliap+Lv+gYBVr4ygeGKwEo8m4tUDF3ZqbEMW7lpCbxBSBD26/ZgUVWOmIM1omB9/vlI2fPzgCV0ElL+1QeigkWA9fgJHj56jAcPH/G5/+AR7j14BFKvaERI17v3HwlZWARXd+7i9t0HAmCxkkWQdQdXrt3E5asCYIk+LIKrS6MAi2tyLl0H9RC+d+UmXwW4ugSx7JnGg8KIcCSqgU3u6k3Cvv4BddHz6Kqcg5qi584uddAoAVbnAbS2dzNgtbR2ormtE/vY6N6Gpv2tDFd797WyitVIYLW3GQ2NdPZj7/42ddhoo7BFyF2EAmBVVdcJVTnq8WA5hY2SB6tyF8ooC6uiFqU7qlFSVomt6jFh8dYyYURIBvdNW9Vlz88rWDa29oIHy0bwYFmxB8saFpZW7L2ysqUePQeYmxMUjJzfjvJgKVU5UGZkIz09C2npmRrAUiizkEa+rOxVDFhkck9W5IAAS5aWj8S0QiQqCKpWIyVrLTKKinl0mJa/GYr8YiQqC5GYux4xqQWQxGcgIkYBSWIWIuIyEB6TzidEkoIQaQqCIpMREJYIfzrhSfANS0JkcgHiszbBOzieK3M8vEPhTeb3kFi4e4dgpddIVU5wTDqyiuuwrrYdSQWlkBeVIUyej8jUVQhJyuUTmbYGEalFCJUXwDM8Gb7SNCQV7YB81Q5s2d0Fj9AkLFoZwllYNo6uoGPrsAQW1gthZmEnpLmrC5/Ji8WAZUwBo7awdHSDib0b9C1oi9AeemZOnIs1nxQsPVPMpYocbYppoDEhRTXQBqEug5ZQlaPNI0Iqe55KgKWlw+Gi5MN6d/wkhirKxqJNQlK3xgDrF/7T9DKwEt8njgi//vJLzMkqx/9cfwj/I6sJs9e34N839uFf1h7Av6zvxf9e1Yl/K2rDqkYh8FP8J9E4sLiiGkVbStHU3oXttfUoq6lnhaql+wC2VFajrLYBBwYOaxSs/iPHGMyc/UJBty9cuYpNOyrFh3yt67Pz+4HPPwS++kwYEVK58+cfAc++fA6w6EEf3XmCKtkeSCalI+y/FIh4V4HIcWmI/Es6JBPSsSO2Dg9ujgovHesifK3fxa/5k/PT45GjiOPwUDK156UnIEMmRb4yEQRZBFzkxypelcmnZG0ONvxIDxbBTHd3N4d5/hzP3Xeb3NUjws+FHCxBwfoUQl2OoGJpTO5kdP/wIzx+8uELgPUYDFiignX/Ie49fIx7Dx4zaLEX68493H7/vkbBunaDjO63BMAiFYvGg6xc3cTl67dw+fpthqwLV26wekXXC6xkUV0O1eSMlD3TuFCIaaDC59GANQTyYdEhwKKwUU1MQ28fG927ew6iq7sXImB1dPWivbMXrR09aGnrAgMWjQeb20Dq1b7mdlay9pLJnbYI9zZj994WNOzZj8Z9rTjQN4j6PUJUA8c01Daoy57ruCqHRoTcR0hwVbULO8qrsb28WtgiLK9RA1YVtrLRfYdQ9kwxDVvKsGkLpbgXY+MLI8L1G4qxdv3mkREhjQe55HkVCldvRFldC8p2NSO3YA1oRJidU4jMF2MaaBSYIUAWgZaCICs9C+mZ+cigjKzsQiQrsvjIUzKRKM9AkiIPMkUuEhW5SM1eD2XhZuRurEBcSjaSsyjdfTVik3MgjU8HdRBGxioRLk1BRHQapEm5CI/PRGh0OkKkCgRLFQiVpiAwLEEArNAEhq2olHyGM0//SHj5R8LDOxDuHn7w8A6Gh18EgqJTNSPC5R7B8A6NR8qqMmzbfwiyglJWsqKU6xi2aBQYllyIEFk+gpPysMxXgpXB8ZCkr0VQQhbyShuw3D8G9ku84ejqj4WufnBc5gsHFw9QxyBFNJhaOXG4KOVgkcGdohoMTWxgROntFgvZ5K5nbA8zGxcYWC6CobkTp7vr6AohozrzjDFntp5gaie4miWUPM/R1sMMzYhwFmboGsLAKwTjx01mg/ukSdMwYdIUjmyYyOGj08cA6+d48fyu7yHC1MuuImDR1/ccPYnEyr3YdfoS9CsP4/9b3Yt/Wn8Q/7y+F/+hrEHhC3BFX0Mv2s1Uktp3iH8ESlFv6uhmoKJ3UIghjRCPnh5m39W9hw9x+foNfP3sGboPDYLUq88+/wI377z5zUTRR8U/2Kj/c/XEDaxaUQLpeCWixmegYGkxLg5eGfUZIzfHFKyR5+Lv+RZ5qlJiQxHgsQShvm6QBHlAGuQBZZKE87EIrkjlSpIGQRYdjMhAD1BEA2Vkve4bhXcSWGVmZnI0wY8pqX6d7/03AZY6aFTMwmLA4hHh8yZ3BqwPvgOwWLl6yHBFgHXv4RNWsu4/fIybd+7ixi3BiyUA1k0BsK4IXYTsw7p2C1du3GHIIi+WCFoXSdW6fhsXr97CuUsCZNF4kJSsEcA6haGjJziqYfDwUQwMqAHr0CCb3QXAUpvcOcm9DwxYasjqIBWrpw8d3X1oIxWLIIsULPWIUANYPCJsRSMb3YURIQEWxzRQyCjnYAkKVmHhKpSWbsfO6l2o2lmLCu4grBa6CKkqRwNYNdhGgEUerDLyXo2KathSiuKScmzauoNVrBeT3Net34w1FDS6diOKVq1D0er1KChcjfz8VShcsxnbavejtGYfcgvXvRKwKJJBRUpVRo6gYKVnIi0jB4XrtqKu+SDyVm0UfFgpmZAlZ0KWlocEuQrxMiXiZJlITMtHStYayDPXIEGRh3iqw1HkgYztlH0VEUVbg/GQxCoQGZ2GyIQsSOR5CIvNQHi8oGYFRcoZsALC4rgeh/Kv/IKj4OkXBp+QaHhRuKh3MPyCIuETJIGHfySS8zZpAMvVIwhLVvjBMyQO2VtqeUSYvr4S1V1HkV+2B7GqDQiIVbGp3TNcDhevCKwIioOvJBVuQXFw8ZFgmX8M7Fy8YLPIHTaLVvKxdabb7rBf6gfbpX5wWhkGC/ulMLF0hJG5A0zoWDjByNIZC8wcoG9sDxPrxTwy1De246BRvQWW0J1vAgNjW5jYLuOiZ/JicUTDTB3MmUNeLB0OG502fTamTp+DmXP0MHHSVDa3v/3OBA4aJdCi22NbhK/zCvgTfe7LwEp832jAom9/7/076D92HLl1zZim2AqLgirkNx3AtZt/Q/HzT/Tz/9CHfRVgiY93dO8pHK4/Lt596XUMsF76tPy3eieltF+7du1H/Uzkv0qNC0NkoDtC/dwYssL93ZCWEMFhoqRgJUQGIMxvBeIj/eG1fCFkUcFsgP9bvzGBVXNzM9LT0zWZT7T9+MsDFm0RqqtyWMESxoSffPoZPv7kEzz9+AUFiz1YZHT/CI+efKAeEQpjQlKw+DwUVCthVEgeLKrOEWpzbt56X+O/IrM7jQiv3rjF6tX1W3dx9QZV5QgKFl1pi5A8WCJY0ZVVrMs3GLJ4i5AT3c+Btgip7HnoKKlYlIN1jD1Ygg9LrWL10ZiQVCzh9BwYBVg9/Vw0zwpW10G0M2T1CoDV2on9Le3Yt39ExRoZEbZg954mddCoUPa8q24P9xGSB0upzODfeXZ2DkpKy1BRVYPyilGARVuE6vEg+bB4RLhdMLdz4Cj1Em6rFLoI1SPCjZueHxEKHizqqqNanPFCHhblX73zruDHGidU5NB99mGpr//wD/+g8XKpsguQyYCVjbQ0FY8IKQtrbfEO7O0aQm7RBs7CopgGReYqqAqLES8jwBJOQkomklVFSMlei/jUHIashNRcrsSJjJEjQkLbgrHsv5LKsyFNzUdkYjarVmFRyQiTyhBChc8RCfAPjYF/eByCpTIESWTwC4uHT0gMvAMl8PSPgKdfONy9g+DtHw4Pv3ANYLn5hMPdX4KVAVHwjpAjPmczBi/cxnv3nyK5aBvcAmLg6ieFd0Qy5165B8fB1TcSTst8scQ7Aks8Q+Hk6g8KIbVf4stjQmvH5TC3dYHj8kC4hciwPDgJkRmbsMgzAjYuPjB3XAkTK2cYmDrA0MIJXPZsZMt1OQbmTphvaI15+uaYv8Ccje7UR2hosQg0EiRT+0wtXQarGZyLpc3+KzK50xk/fgrX5VBNzrgJk/g2jQapo5DysMZGhH/rK/BP9HkiTL3sevDcVRBk/T2e927/+H/X0KUbmv/hvuz5+4l+ZWMP+xrPQGFhIf/xKi0txa1bP+z/ESAlSiWPQrC3K8L9V8Df3QV+KxezwZ36Bmk0SIAVH+GPRGkgAr2W/c2A9SqwEqMl/jsBFm8SqiGLAUsNV2R0F0eEL/qwyIPF5/EHwohQ9GFpvFi0TfgAt26TcnVn1BbhbVwnH5YauK7SuPDGbXDZM28Q3mKTO8HV+YuUi3UdpGDROa+GqzMXruDU2fdwYvgcm9wpD4uM7kPHhDHhIAPWEWFEOHgEff2DQsho34AasAbQ09uPnt5D6Dk4gK4D/ehUq1ftXQfR0dOPtq6DaGnrRjNvELYyYLEHq6l5xOTeuE8NWHtRXz8asIQcLBGwxN95bm4etpaUobyyWlP2zIClNrmXbN+JnXVNbH6nmpwtJeUcNrpZvUXII8IXAGt0ZMMPvZ0herCUWUhXCib39Mw8qHLXIK9oA9JVeWrAykFSSjaSUnOQmJKNBHk2EpJVSEjOREJKFpc4xyQpESNTIU6mgiQuFdLYZETFyBAVK0eYJAFRKVmIUa1GSHg8V+UEhUYhJCIWwRFxCItORkiUHOEJKgRJ5QxZviGx8AmKhk9QFNwJrnzD4O4TBnevILj7jgCWu58EK+j4S+EZmojYzPW4/OApbnzwOeKzN2K5fxRcPUPg6hXGoOUblQaP0ETYLloJ+0UrsWiZN2wclnEfobNHKBa5BcBukTus7JbAfokXFnqEw2F5IGyX+sPCyR2Wi7xgs8QPlgtXwsxuGUxslsLcYTmMrJwxT9+Sewj1jWw4A4s8WPPmm/AmoY6OPuaqQ0W1tA0EwOKIhjmcjTVTS4cjGki9ovwr8l1NmTaLje5vvzORFaz/+5d3xwDrNf5W/CSf+jIw+H/hffuPnUPT0TPYe+SHHfpaeozveq5+kl/Y2IO+1jMgApb4x6uqqgp37959rccoSE9AZnI0YsN9IQn0QFSwF3zcFiFJGsgqFfmwUuPCeYTottgWZgu0GchI+XrV2/eBlfjzFhcXg+CQPp/eamtr3+h9qgiikSTFL9DGcH9/Pzo7Ozl6gYzufX196OjoABU5f/b55+g9eBDt7R28JUgjwp6eHrS2toLKnClotLuHRmZtoLR2Mrl3dHRi3/79oELn+w8foa29HXub9vEYkAzure0dfP/KtRsMV0ePHueeQPJe0ahw6OhxHBo8zN6rK9dvYeDwURw8NMhQRQrWocGj6O0fYFP7hSs30T94lGGIRoNkbu85eAidPQdxjMJGT51Fe2cPmls7MDB0DARYza3taNrfwnDVP3CYIxca9+5jsDpwcIC//kDfYRzoP4zu3gF09vTzeJAAq727Hx0HDqG1sxfNrfTvpO1B9VFvEPKIkAFrLxp2E2Dt4cLnEQWrQaNgib9z8ZqjBq0drGDVCl2ElOZeUcv1Odt2VHPIKKe5a6pyhAys9Rs2a5SnHwpUL36dKpM8WLlQKnN5k5C3CCkLS5XPlTmKDKGLkIqfk5WF7L2iESGFjsbLMxCblI44eQaiE9KQmJbLHixJjByR0TJERifxlaty4lI5/ypMKkdIJFXkxHE8Q2BoNIJIwYpMhDRJhYiEDL4GhCfANzgKfiHRvEVIsBUQkcRgRaDlNsrk7u4XiRUUPuovxXJfCRKy1uH49Yeo7T7KuVdB8ZlY4RMGV89gLPMKh5t/FJxXUA+hL/utqKDZ1nEZ51/ZO6/AEq8I2CxaAQubRbBydIX9sgCY27vCxNqFgcraxQd2S31har8cZg7LYWy1GGYObjC2d2UPFhU/U0fhAsrIMrDEAgML6C8w5y1CIapBB7PnLMBMLSHJnYqeZ87SZriaOnUmpkyZoQ4YFTKwSLUax2b3KXhn3NQxwHrVC/DP9f7vAoSxj53+ToD6vufnTf0OxT+q9If2TR0andEf1jd56I81jePe9PkxMQsvApb4x+t1QKtAmcAeKxr7xYb5slLl7+HCY8PVWcmajCxKcs9LS+B09+/bIjxx4gRe9bOJP+Poq6hkiV/zpu8/efKEAUt8fOoQ/Oqrr1FQUMAK4L379xmwxPsEUARY+fn5/PFbt24zYIn3qbCZAEu8f/nKVVaw8vLy+PMvX73GJve8POHrz1+4zIBF6g39u8+ev8DjQcowo/vD595j9SpHfZ+qcAiwNPeHz4NM7uL9IyeHcea9y8jOEb7+0OHjrGLRGI4e70DvAA4fOYGsrGy+39XTi/6BIWRlZfH99o4eNqNnqu83t3Whq/cQMjOFjzc1tzNgqdReORoBksldpVLx19fV72GDe0aGcL+mpg4NDY3IyBDGgZVVNRzVoFTfH/27fvF2Tk4etpTuUJvchS3C0vIajQdL2CIsGzUi3IKXAdZvfvMbaGnNwcKFzggJCUNoWCRCwqMQEiZBcGgkQiJjsdzTH3oGJvjd7373LUDLYMBSZ2CRyZ1iGtKzuIcwOT0HaVlFSM3Ih5wKnzMKIEvLFZSsFJUGsGJlSrB6lZjOilZ0fAqksXI+BFqS2BQ2u5PhXRqvQHiUjFUr6iNkZSs+FaFRcoTFpSM0JgUh0SnwDY1jsPIKkMAnOAYBkTKExSqw0icMZHz38JdoXscJrjyCYljFcvOXIqVwC3YfOoPE/BJEKlYjdXUZ3AOjsMQ9GCuDE7DUMxSLKJZhmQ8clnjDbrEn7BevhI3DEljbOcPGyQ02izxgv5CAaTGsF3vBysEVplYLYWq7hMeDZnauMDRz4DgGY2sXUPaV1UIPmNi5wsx+OeaR90rPFPP1TaGrZwJtHQO1wX0uJ7eTuX36DG1MVytYM2fNwcTJ0/hMnjIdU6fNxASqyRk/GeMmTME770zE+ElamDjTYAyw3tQf4R/6ON8HCWMf/+GQ9UN/Jy9+nfhH78UX3rH7KfzH7Mc8D38LaGXKpQjzXc4n1NcViRJ/7NhUhIotq7Fj8yo+2+l+8WpUbFmDqpK1KFmX+71lz/R7/j7QGh4eZmAVIZPGnASwb+r+wYOUVK5WsP7611EK1sf46uuvn1OwaERIn69RsD75FD09BwQF6+EjfPjRR+jq7kZzcwtnXZEHq6NTVLDuMGC1tVMYZzPnXdEWYVt7J/bu28/BopSFVVJSio0bN+G9i5dBJvdtZduxYeNGLnS+fO0GSreVYd36DSBvFZnb6f76DRsZpmg8SB4m+viJ0+dx9uI1bCkpxdp16zF0/DROnb2IzcVbsXrNWvQPHsHhoyewceNmrFq9mseAhwaPYMPGTShatRqd3QfR238YImC1tPeg++DgCGDta2WDu0olLCN8L2DVvghYtX8zYKUrlVi3oVgIGt2xEyXsv6LC53IufRYAa9tzgPWiyf2tt95msJo8eQp+//vffwueSK367W//B94dPxF2DouQnJwK+tzRKlaGeouQxoPiiDA1LQsUNkoho4rMIiQr85BKXYTpeWxyT8tZi7ikdMgU2YiTZSAxNYuv0XEpPA6UxsgRFZcMSUwSIiXxbHKPiJYjMi4NkfEKhioaC1KCe5g0CSGSRARLEYa5mQAAIABJREFUkxAklSEwIhGkXtHxD41FQGg0fENj4Okv4VGhd5CER4WjActPkgK/SDmPCN38pEjK3YzylgFEKlYhNnMDvMIS4eodhsUrA7HMO5JHgI5LvODgvBL2zu58dVy8Eo7OK7DIZQVsnVxh7UTX5bC0WwpL+6UwtyNz+0KY2S1lgKKcKwMjaxgY27C3ythmKUzthbgGU0d36FPYqJ4pG9x1dI2hPVed5E5hozO0MW3KLO4hnKU1j0NGp02bhYkTp2LcuMmYPGUGRzOMnzgNk6ZSAfQsNr9PnDIHE6brjgHWi39Mf+77YwD1wwHq+567N/W7fNOKED3ekSNH3qh6RX+kyaT9phS20Y/zYwDq+76W4JUg57veKMmdYhkSJAE8KiTgaqzejv6uVnS3NPLpbd+P3vZ9aKzZjl07NjF0ZSVHf9fDPvcx+hlEtWb0zywqVc998k9wh5Y+6Agho8/w9dfPeJv3y6++AoWNUtAo1V/Roc1eweT+qWByJy/Wx5+A/FcfPf0YH370MZ5wVINgcicP1uiIhkdPPsLjDz/GXfJhPXiE9+8/xK07FDBKae53hU1CMWyUPFi33mf/FY0IKaaBOgipJufK9dsMWQRadAiwaEz4HnuwrnFUA8U18Cbh+Us4fe4Sp7nTuPDI8WEMHTuFwSMnMDB0HAOHj+HQ4WMMXn0DR9A3QKPIIR4NHugfQvfBAQaszgP9HDLa1tGjCRodvUXII0Kxi5CLnvdhz54m7N6zlxUsHhFSyOiuBgas2l2vHhEqlUqs37AJPCKs3IWKmkZ12Gi1AFmUg1W6Qx00+moFi4Bq5sxZz8HSaHB62e0//vFPSEtXceGz+HHyYNGhFHdSr8joToDFR5kLUrFkqZk8MpSn50KWno/MomL2XxFgkf8qTqZEbFIaklJUYPUqOgmSqARIYmSIVG8RRkQlIVyayHAVGhHLie6kYIWT90qShIDweNAWYQCluofHMVwRbNHo0I8Ayy+Cje1e/sKVxoTia7V3WBJvEFLJMylZUelrsHpnK6SKVRw0uiIwFivIh+UTiWXe4Vi8IlAogHb1gb3zShBcUUWOkzMFjDrB0sYZ1nYu7MuytF8GBxcvWNsvhbWjK8xsl8DUejGMLZxg6biCtwbJf0XKlaGVCxZYOMPEdikMrJdhvom9JmiUFCvaGJw1cy605i7AfDsXTnSfMWM2JoyfhDnmdrCITsbkGbMZsihQlHoJZ801wpQZQtL7hInTMX7ijDHA+gleK1/rIcX/8Maubx60XusXMfbJP8kz8Cr1728BK/EH2lCQgf7uVgwcaMehnjasy0tDQ1Upjh7qRW/HfhzsbMahnnYM9fegqbYCNds2gBSt1wEs+l6kStGYdTRo/ZyARR4s6hxluCLA+vprDhz94kuh8FnYJhwBLBGyPv6EQOtTBisCLLr90dNPOAuL6rAEwKIUd6GH8P6jJ3jw6AOOabj/8AkePP4Ad7ib8AErW5zmfucee7CuUaI7QxZtEI6Y3Clo9MqN2+q4BopmILAiw/s1nFMfUrDI8E5eLFKvTgxTJ+E5HKVOQtompHPsNAaPnsTho6cwcOQE+g8fY7jqGzyGgwNH0cuQNYTu3kPooi1CMrl39eLbgNUhJLmTB0sDWPuxp1ENWLtfBKx6hqyXAZYIVhqTe9Uu3iLctmMnxzRsK6/mTUIOGqUNwpLtnIW1mYJGuex5C9av36QBKmNjE81tEZb+lquenj6i42SaryW4Ih8WK1gZ2UhTZnOSuwBYOUjhsmeKbshlszttDZL3igzuDFYywYcVn5yJOFk6jwVj4pMRHStDhDQeBFYEWonJGYiMSoAIV1SbQ4AVHJnAI8RAgirqJYyIg2+QlKHKNyQGfmGx8AmOZsDyDoriDCwyuHsGRGoAyyc8CSHxWezBIh8W5WGpNtUiKE6FJR4hXJ9DBngX9yA2tLss98bCpR4MTqRg2TouhcPC5bCxX8yAxaXP1k6wsnbkHCwr+6WsZplbO3M0g6mlI0wsHNlvZWzuAANzR5g6roTFIi/2YxlbLuSqHAPrpSBlS8/IGlpz9KEzzwhas+ZCx9wWzpmrMVfXCKRgTZo4FXMs7eGQUYQpM+fyFuGkydMweeocTNEyEFSsSTMwYQJFNYxtEYqv4b/YdQys3jxYic/pL/ZLHfvGmmfgRcB6HbASH4QBq6sFh7pb+azNVaChahuG+rrR3daItr11OHlkAH1drdizsww1ZRt/EGCJ3280aP28gEUKlgBYgpr1jLPqRMB6mYJFcPXxJxTZ8Ck++vgTPgxYH3/KKhaNCR/xBqEAWCJkUUQD5V8RXD3+8CmrWHeoNoc2ClnNEvKwOAvrxi2QeiUGjZKKxVEN127h6k1St+6w/+rse5dx5vwlHhcSZBFgnbt0jQGLq3O49FkALIasE8MYOj6Mw8dO8xk8chIDQycwcPQUSMUiBYvGhKM3CDs5ZLQHbdRFyEnuI3U5bHLfJ/QQNnHI6POAVd+wRzC519H2IAFWPWprRxQs2ibcuKlY6CDkLKwaoSqHy56rUUaAtWMnSrdXCTlYrGARYO0QughFo/umrdiwoVgDRuPGjdfcfhGs/u3f/v2VHyMfVlbeavzhj3/iz+ERoXo8mJ6RyyGjVJXDY8K0LK7LkStUkCWnIyk5A/K0XFBtDsNVYipf45KzkJCchZjENB4RSqITWcGS8jWRwYoM72GRcQiTxLOKFRIZz0XPVPpMm4Q0ChTzr6gAmhQtAqqAiEQBrgIoA0sKD79IrPQN561C8TV5uVco+688guMQmpiNKOVaRMhzOZZhRUA0jw5X+ERguXsAFi/zgvMSdzgudseKgBg4LFoOR+flrF7Z2DmD4MrGdiEsrRxgYWkPMzNbTnE3s3AQQkctHWFq4QhL20UwpVBRUwcYkBfLZikXPpOKZeqwEgRXBlZLYGDlAn0zJxjZLucaHS1Kcp89H1rzjDCbQ0a1MXW6FmZozcXU2bqgMFGqxJkxSwdTZszDpKlzMGHSDMGLNX4y3hk3Bljia+ovdhX/wxu7vnnQ+sV+qWPfWPMMiID1Q8BKfBBVkgThvss5XFQS6I7slGg07apAZ/NudLXsQWNdHXra9jNw7a3Z8YMVLPH7iVcCLTo/xxsBlUbBevZMA1oUBkxjwi++/Eo9IvwCn372uWZEKACWoGAJYEWjQmFM+MFHH+Mx52F9iIcEWZTczknu9zVVOTQeJPWKsrBu370vdBGSekWxDbfvghQsjmigMeC1m+qi5xvcQUg9hLeoWuf9+7hI9TgXKLn9MqiLkA4pVzQWPH32Ik5S+fPweRw/fR4nz17k65ETZ1jNGjoxzArWoaHjrGYNHjuNg/2H0ds3yHDV3duPrp4+dHb3oqPzAG8ijgAWFT53Yn9zO1flkHr1bQVrL3bTBmEDbRDuxq66BtTWqhWs2gbk5ORi0+Yt6qBRSnGnDkKCqxohyb1CneS+oxq0OagBLAoaFRWsLYIHa+OmElAGllj2/Oc//xdG192IgPW73/8e4RGRyC9YjSRZKl4FWqRYTZ8xkwFLlZmnrsrJ1FTlpGfkgKpyklMz1ICVCbkiGzQiJB+WXJGDeFkaEmXpQuCoPAMxtE0oS0dUfCok6hEhA1a0TO3BShoZD0qojzCG+wi56DksBoGhUfAPkvCV3hcYFssnRCoXktx9Q+HpG8awxYA1akS43N0fyz2DOb09VrUOYYk5CIxO48gG2hhc4RsB56WeWLTEgwNJFy52g4OzG8c22DstY7hyWLgM1jZOsLS0h6WVPSws7GBuYQsrawG0qB7HxNyeD6W4GxFUmdnD0NwRBqb2WGBsw1caHRoRVJk7Q9fYHnP1LBms9E2doDPfDLPnGoAgi0aDFCo6Y9Y8zreaOHEaJlDW1bQ5mDJdG1Om62DSZC1MmjIbkyaR4X0a+7LGFKyf45Vz7HuMPQP/Dz8D5OX6Po/V9z09yTEh0NeZwcdwvhaSpAFobtjJY8FTRw/z9fL50zjc183erF07NqO8ePVrjwi/7+f4KT8+AljfsPeKDO58vvoaX9L5UoCsr549Y9CiNHdhNPiJcFWPCUnF+vApnY9BgCUEjn6IR08+xINHT3DvgbrsWd1HeIegijoIOWhUUK9u3KYk9/cZrgQFS8jAunKNVKybrF6RgsUjwlH+K+ohZMBSXwmsqC5n+L3LOElwRVENp8/h5NkLOD58HkdoVKhWsQZpRDh0HP2kXBFc9Q8KgNV7CCJgdXUf1ASNEmC1qcueW9Qp7lT2TKDVtK8ZQk2OqGBRREMjA1a9CFisYBFoNQhlzzV1DFhUk1NZXT8CWJTkro5pKCuvwbbtO1FaVokSgqvRgLW1DJsJsrZuVwOWoGC9Sr0yMDRCfkERA1ZB4Rp4efm+VMnKzMyF1mxtNWDlgjYJhREhgVUOFz1z2XNqBlKVOUjPWYNkAqs06iJUIi5RgXi5km/HJqQiNlHBh94fm5im9mElQkoeLNoijJExdJGCRcGjNCYMCY9myAqVJPBVvE8Kl09gJPyCpAxUlOLuFSCFL40JfcO4g9DTPxxewbGaEaFfeCJ8I5IgLyhBQJQKYQkF8JMosMI3HB4BEjgv98UiBqyVcF5CZnY3LFy8AgRVjovc4LBwKewcFrN6RXDFx9oBZubWrGSZmtvAxNQaJlSZY27HPYTGZnYws3KCkcVCULAoAZaegSX0Dcwx38ASuiZO0DVxwLwFFtA1tOHiZ9ok1NU3x2xtA8zRpqocbc7Cmjp9NmgkSMrVlKmzMXXmfEyepoNJU7TY4D5x0kzOwnpnnNBLOBY0+lO+ao499tgzMPYM/OhnQCYNwvIljjAzng+jBdqICfVGc30V7t+9g/fOnkBvF1WldOPi+TM8HpTFhCJRGoQcReyP/t4/1wOMAJYwIhwNWBTXQJBFo8IXx4RkbteoWKPGhARZTz/5TKNgEWBpVCwytt+l9HYCq3uckUVBo+JokOpyKGT02o1b3EUohozymJCKn0nJItCiahz1lSIaCLBIuSLIokNjwdNnLzBcUVUOmdspyZ28WHQIrg4fO8WHfFiUqdV36DAO9hFcDfChkNHuA32gGAdSsGhESCqWoGCNjAcFuGrD/tau7wQsjYJF40EeEdajplaAq9qGJuxp6UEFdRCyekVKVi12VFAG1i4wYIkK1rYKzTYhh42WlqO4tAKbt+4Qyp7VI8JXAZapmTkKi9ZwVQ5V5nh5+70UsEjB0po9hz8mxDSQyT0L6eTBotLnjDxhRKhQISUtU210V3HpMwFWUloe5KoiyJWkZmWBtgcJsnhEGJ+KpNRMYZuQgkYT0jnFPZxM7pIEHhOGhkcjLCIWQWHRCAyVwj8oAoEhUgYtn0BhWzA8IQPBUSnwDoqGd3AMfIOi4EsbhD4hcPcJhU9YogawEnKKkV/WiLxte9iLFRyfBfegWLi4+WGJmy+WewbBzd0frm4+wnhw0XK4uHphoctKODgthbXtQtjYCp6r0YBFCpYZwZWJJYxNLITCZ3N7GPHYkK4OMKQRobENFhhbc/bV/AUW0NG3ZOii4mcdPTPoGVph7jwqfNaHto4hZs1ZAO25BtDRNRSiGmYKKhaNBafO0MUUPvNYwSJj+4SJ0/DuuMlcnfPOWJL7z/XyOfZ9xp6BsWfghz4DlNK+QF8bujozMXPqO0iI9Ed7Yy0uXzyD3IIE9Pf3oaGuAXduXkN12UYEei1FTJgvclJjfui3/Nm/7nnAInO7eGhEqAYs9QYhbRHymFDtvRKULLUHS71FSOrVBx8+fU7BEgHrLhna37+H23fexy06tD146w4rWQRXDFg3CbBuC5B145Z6VHhH2By8dlMzIqRtQjoMWDQafE8IGCWwEmpyzuH4qTOsXlFVzrGTw2xwJ7g6evIsG91F9YpiGvoZsIQk9wOU4C5W5Yhlz109aFerV61tNB7s4HBSAqzRHiyNgqXeINxNChaHjI6MCDWAtauB1avd+zrQcegEKqsbGKwIskT1SgCs6pEuQrV6RSPC4q3bUVHbiKr6fdigqcrZylD0KsD63e9+j4SEJOTlFyFJloI//knwWYkjRPGamZXP2Vl0Pys7n+GKuwhpk1ANWAplNitZlIklT82ALCWDx4QEUk0HhtB08BiDFm0RxlKCe6KCw0YTKHQ0PhWRMTJI41IgiU1moztvEUoSEK/IZ8gKDpUiODQKgSESVrSCw8iDReb2WMSkFSF3ax0yN1RCIstiBcs7IAKePiHwIMDyDoW7v1QDWLL8LcgraUBESgGf4PhMuPlJsNjVB0tdPbB0uSdclnkwXC1c4gknlxVwWuQKB8clcHByYc8VQRb7r9RjQlKv6JiaWTFcGRmbC6BlSuNBO5CCZWRqB0MTWxiY2GKBkSX0jawZpkjBopqceXpmDFja84ygo7MAs+fose9q9lwjzJxNHYS6mKE1H7O0DaGlbYhZ5M/SMcGUaXMxZZo2Jk+ehfHjp2L8hKkYN2EqG9zHTZg8tkX4s7+Sjn3DsWdg7Bl4rWcgThIA04l/gZHWNMyeO49zsFp3V+PR/bsY6OtHc9M+nD8zzIDVUFmCDHk0UuLCQfEOv5a35wHrmQBYvEVIcEVRDTQi/BKUhSV6sDRbhLw1SL6rpwxVVPYswtVjKn1+8gGPB3lESKNBUb26874AWVSRc/M2qIeQxoU0IqQOQgGwbuPK9Zu4doO8WAJgCSZ3MroTXF3XbBCSB4u2CMnoLnYQnjx9DsdPDjNYcRfhyWEcJe/ViWGNgsWARRENA0PoOzTEqe69B/txgGpyGLB60UWl9V096OgUAasTrW0daGltfx6wmppBBve9e/eDEuH3NDZhzx61B0sErF0No0zupGA1oJpGhDX12Fm7W1Cw1D4sgi2qxSH1qqx8tAerEuIWYXHJDlTU7kHVrr3YyFuEQpo7QdH48RNeqkyJAPUq75X4cYIqCiel+2RyF7OwMrLyWb2ijUExuoFGhfIUJZvcCbJkiixsr9uPLdVNSEjNQVxyJhIV2YhJSEU0jwtTIaX8q6hERFMWFhndo5O49JlUq6gkJSLoviQOIWFRCAyOZJM7ea58AyMRHJWMWOUaxGWsRfq6chTtaGLgWuEdwiNCd+8QrPQOeS7JvWRvL/JKG7jQOTFvK0KTcrDcJwLL3HyweMkKuCylfKuVWOjsyqoV+bEcnJbxsbNfDBvbRXwIsMiDZW1jD3MLAbBMTEm9soSRkRkMDU1hQmBl7igUPjNg2cDAxAb6hpYwMiXQsuIx4DzKwOKaHFMsMLSAnr4pZmnpYNasuQxTXJWjpYtZtF043xTaumaYrqUHLe0FmDJlNiZPmY2Jk2Zg/EQCrCl83nmXegnHktx/0dffDz/9DNQ3uGdoWEP4Y2b3N2N2p+f16Wdf/KK/37Fv/maeAeoX1HrrD5g9aRwmTZvOFTn1O7fi5NFDOHfqGAZ62jB8fAgHO1rQUFkKabAndxH+fYwIRbhSlz6/BLBoTCjmXxFcPeHC5w85puHxkw95i/DBQ8rCEvxXowHr1u07uHXrDitY1EVIOVgCYKnVq2s3ueyZqnMoaJTGgxTRIEKWCFjnL10TTO7naSz4njAaPH0WJ04LFTnHTgyDDnmwjp06xzlYPB48SpuDx3FoYIjVKxoR9vULhc8HevvQc+AgunteBKwuDkhlwGppR3NzK/bvb8G+fQJcsQdr7z40ElwxYDUJJvf6kS1C2iAUtwhrdhFg1WNndR2qdj5vcq+s2Y3qhv0MV7xFuF0IGi0pI8CioNEKFJeUo7J2D3bW78PGzaXCiHCjUPb8KgVLBKjvu2Zm5Y3yYOUxYJGxXTi5UKpykZyiRHJKhuDHSlVfKYA0PQcpGfncOcjqFWdgKRmwYuJTQBENFDJK/YPswYpKQFhEDCKkiTwipOiG8Mg4REYncgYW9RH6B0sRGBYHimoIjExCWIKK1atNu9qRlFvMsBUWr+StQkp2d/cOhptHoObv2+rKZg4UDYxRIjBWCV9JKpZ5BMN5sRtcGLA8sHipu6BgOS+HI6lX5L9auAx2Di6wsVsEa4IsGydY25CpXTC4m5mr1SsjU1jYOMPczkWIbrBZzONBUrBMLeywwJC8VxYwMraGoYk1dMmDtcCcU9zn6Rph7jwD6MwzxOw5upg5ay5mzdHDTPJhzTfHnPmmrGCR2X32PGNMnamLKWrv1eQpWphABncKIKUNwncngnxYYx6sN/M34LUf5dk3f/3eLr0x2PpxsNU5fOm1fy9jX/Df7xmQSQPxr3/8V/zXX/6IP/7p/4A8WbsqN6OvuxXte4UNwoNdrejY14CdpRsQ6rucewt/vSPCZ4LBXZ2DpVGvXhU0SmXP6iMC1uMnHzBgUUQDZWE9ePhInYN1n3sKhRHhXUHBUo8IBcASDO7Xb97G1es3+Vy5dhN0KKZB8F+plasrQlzDhSvXBbhiz9V7ODV8DqRcnTh1Rn0Iss7g+ElBuaKIBsq/ohwsCholuBo8fJSvI4XPh8CA1UNJ973o6hIVrG60d6gBq7UdLS1towCrhdUrjYKlhiuNgkUxDQ3qsmcxaHS0yb1GDVhc8lzNPiwaERJYbS8fiWmgLkJNmvu2CmwpreB+wrLKemzaWs6QJSa5fx9gzZ+v/9ItQxG8aHNQ9GAJW4QCXI0eE6aIUJWqYsiSE2ylZXF6O4FVUmoWElNUiJOrkJiWh/hkIWQ0ITWLwUo0uBNQSaITEClNgIQ3CsnoLqS7E1wFhUohTUxHIMU1SGVc9Bwpz4ZyfQXySuqRV1qP9HV0uwHBMWmcieUfngivkBGTe0zGOgREK+AVmgAKHfWNkMPdP5KVqyWuXsJ4cKk7XJbRqNCT09rJ2E7+K1KwbKkex5biGZxg7+gMS0sys5PB3Y7HhCYm5lyjY2nnAkMjc5iSD8tEgClDYyssMDAHXfUNzKCnb8blzgYm1pivZwLd+cZYYGiF2dr6mKuzAFqz52PmrHnQJrjSs8JsXVMeJ87U0sW0WbqCB2vaHEyaPBOTp8zC+InTMW78FK7LoTEhebHGAOsX+nty+sb7GqofA6kfB1Lf9fxdf/DkF/oNj33bN/UMxEf4QV9nJvR0ZsJg/mykxIaic18DLpw5xentvR3NGDzYhcHeTk5yT0uUIDU+4lc9IqR4iGfffMOjQgYsNVyNJLlT/pU6yV0NVxTPwIDFcPUBjwYpZJTgSkhyv4+790TAuss+LNoivH3nLvuwCLD4ULjoC4DFyhXnXwmjQTEHi67nydz+3iUMn72A02fOg3oK6RBg0XhQuJ5hBYsCRo8cO4mhoyc5yZ3Kow8dOsxwdWhQGA8SZPGI8EAfenp61YDVox4REmB1o62tE60vABb5sDimoWk/9ooKFo0H9zTyFiFvEu5uRF1DI6e476pvRO2u3aCeQh4RigrWKMASTO412F6+k0GrjIqea/YIOVjbKnmTcAtBVlkVtpTtxOaSCmws3oYNGwUP1n/+559BRwSm0dd/+IffICQkHP/27y/PwvrH3/4WpGCJMQ1CknuuxuCuSM9kHxZ7sZTZHNVAt+WpKiRQNENKJpJSs5EgV/LGoDAizOEuwlh1LhZtDUpjk9l/RWNCVq0iYtRKVjzI5E5gxSPCEImmMidUKkNAeCKS84uRXVyL1KJtSF9bjuSCEmRv2YWcLXWITl+N0HjVcyb3sKQcUNgo+bKoFscnIhleQVFY4uoJz8AouCxdicVLVsLJ2Y1HhaRg2TssYfXK3tEFjk4usOLcKztYsYJF5nZrmJgKChaNCVnNMjaDsakljIytYGRsCUMjSxgYmmOBgRkWLDDDfD0j6NNV3xSGpnbcQTh33gLM0V6AefONoW9kyTENVPI8z8AKWvPNBS/WbD3MIMCaMRdTZ83HzDmGnOI+eaoWxnO46ATeIiTD+9vvjilYb+pvwGs9zudffT02Fhz86aBqNHDtP3YOpBaOvf16nwHyYFlPeQemc2ZAR88AsqggtDfV4Uh/Dye7U4o7ncMHu9C+dxdy0xOxeVXWr9fk/kxQsCjRnTcIRf+VGrIEg/unXPZM48GnBFgfPWUPFvmwnhBgPX6CR48eg0qjHzx4yOPBe/fu4+7de2oFiwBL2CIUNwnJh0VH8F/RBuEo5eoF9eoy1eZwNQ6lt1/B2fMXMXxWUK9YwRpWK1inz7Ifi8ztpGLRmHDo6AmhJmfoGAYGh3Do0CD6R52+vkPo7e3jwyPCbgGuOju70dEpAlbHtwCLTO5sdH8RsHYLgLW7cR8am5qxZ+9+AbIa9o4CLBoR7kLVzlpUjAIsUrB2lO/Edg4ZrUJZZS2272xQAxblYJGCRRuElSgmwCqtxMbiMmzYVKKBKmsbO83t0YD1fbenTJmKzKxc/OEPfxQ8WGIOljILaWkCXNEmoYK2B1OVSFMKtTlJyUreGEyh7UFFNhLl6RzXQIGjianUSahEbILQRUh1OQRg0ugk9mOFS2LBJzIWoeFRCA6lImopgkIkCA6TIohCRoOl8A+J4oDR7E3VUG2oQnzmekTK8yBNyWfYIsiKkOUgQJoK79B4jZhAie3Bsenwj0hCWGIWAmNVWOYZjGVu3li02A3OLm5Y6urJwEVjQcdFy+HgtAR29s7sy6Krja0j7OwXwsLSlo8AWJYwNbOGkbEFDAxNYGBkCmNTK/ZaUS6WoaE5DAzNoG9gCj19Y+jpm8DQiBQsQ1axdHSNME+XxoMLGLo4A2uuIRvfZ2kbsHo1W8cQ02fOw7QZOpg6dTZmaulh2kxdjmeg8eDESVqYPpP6CGfirbcn8phwTMH6Bf7uDF26qfkPbjQMjN3+aaDrzM17v8BveexbvqlnQBq4Er/7X/8Tf/jzf+F//cv/RnSwB8cx1JRtwq7yLbw5WL1tI+jUbt+ETUWZ2FiYAUVc6Jv6EX7yx/mWyX10DpYGsL7gHkLKwPqEEtzVcCUCluDDos1B8l998G3A4qqc+xz05j2TAAAgAElEQVQ2Kviw7rGKRcZ26iEU1CsCLNF/dQNXyHdFcHX1umZEePHyNe4jJPXqwmUaD17GmXMXGLCGz5zHKTrD59l/xSZ3tZJ19Pip59SroSPHMXj4CAbYfzWI/v5B9FE8w0GCq4M4cKCXy6y71IBFcNXRMQJYLa1taG5p5RFhc0sb+7JEBatxb5Pgwdoj+LCoi5AKofsPn8DgsWHUkeF9dxNq6xtHFKydtaiqqgFlYZVX1aKquo5DR0m9EkeEpZSDVV6D0vJadQ5WBbaUlKsVrGoGrE0l5dhQvE0DVb6+gfj3//gPzf3vAyv6OIWTxickISo6VvN1QpI7xTNkIp3UK+ojTM8UPFiUg5WeBVV2PvuxqHuQgkYphoEM76RoUdlzbGI6ouPkXI/D1/gUQcGKEczsVJsTm5CMsPBoRErjERJGG4QCYJHJPYBiGoIl8A+OgiRJhfzSBgasnOJahCVkIjQ+A+FJ2ZzOTiAlSS2CJLVQ8/cuTrUeOVvrQCGjyQVb2Yfl6hUCN3c/LFnmwSNBwYO1gsGKgkbtHVxg5+DMkGVr58RXGztKcLeDjZ0Tbw/SBqGJGSlWgsHdwMCEQcuITO8mNBo0haEhjQUJroyhv4DKnQWo0qX8K9ok1CUFSw/z9IxZvdIzsFIDlj5mzqGjh+kz5mLadG1Wr0jJoiys8ROmY8q02UJdzrQ5mDptDsQ8rDHA+slfOp//BmRsHwOpnwakXvW80hLBp198+fwvYuzer+YZqCzbguWLTOCg869YsdgMNZVlaKqrQtW2zejtbMGuym3Yub0YVWWb0birEvt312B3TTkaa8t/Nf/GEcD6hrsIKQeLxoRCBpZ6g5BiGj77HK8CLGGL8COuyCHIekQ9hKRg8YjwIUjBunfvAdfj3L3/CHfu3tPkYHHR8y2KaxBA6xr5r67dwBUGKwGuLl29LmwOqgGLktzfu3RVDVjvYfjseTBgsQeLxoTnWL3iEeGJ0yDAGjpyjBWsw0PHcHjoKCtYBFmHBg6ziiWqVwcOHBTGgz0HMAJYXejo6BI8WG0jCtb+5laGK1LByODe1CRsELLJnQFrP5vcCbB6+obQO3AU9bubUN/YjN372lFdvYvPTgKsnbUCYFXWoG73fuxt6eI0d/JhCSb3KiFstLwGW2lEqDa5F2+rREl5LbZsFyGrQgNGVPasSMuAvr4BfvOb32je/yrQmjBhEqKjE5CVlfd82XNGNm8MKjOyoSS1ilSr9EykKlQMWfJkJYePKlT5kJHvSp7BvYIJMlKwUhGXlM6FzzRCpI5DMrcTUEVSB2E0bRMmIEISyyc8IhrhETE8GiQVixSswOAIzsGisWFAiBTxqjUgsFpbuR+ryvciRrkG/pEy+ITEwl8iR3hSDqLSVkG5vlLzN09eVIbsLXWga+qacgTEpGOpeyB7r1zI3O6yAosWr4DjwqWsZtF10TJvODi5ckSD6L8ic7ugYNmwciWOBU1NLXmD0NDYFIZGpqxa8VjQgG6bQn+BiTAmNDCFvr4xq1a6eibQmW/CvittHYIsfczRMcTsuQs4aJSiG2hjcM7cBZg+fQ4DFm0Wssl9ug7cghMwdcY8jmog0Bo3YTomT9Nm8BoDrJ/5JZi2214FAmPv/+nAa/Di9Z/5Nz327d7kM3D7SD02ufwjbg3VaR72448/xt27dzX3f803vguwCLK4KufzL14OWOIWIcczUESDAFkc0aAue6YtQh4R0piQ63IegP1X6qBRYTx4SxgRUu4VAdbV6wJgXbmGS+rDW4OXrzFYkXp14dJVjmqgEeHpM+dwWgNXZ3GSbg8LMQ1Hj5/EkaMncOTocTVgHcXg4BH1iPCwMCbsH8TBg/08GjzQqwas7gPo6uqBMB7sQnt7J9raO9Da1v78iLCZxoNUk/MiYFFEg3pEqFax6un+3hbU79kH8mFpYhqqBcDSjAiralFb38SxDaxgba/CtrJKlG4r1yS503hwW8Uu7KhpxNYdtSgpr0Px9hpsLtv5HEi99dZbkMlTsHrNehQVrQGFi9KhqhxKcs/LX4XcvELk5BSo63MU34p4EDxYBFnZrF7RaDBVQVuDGYKKpcjkkueMnFVIovR2WRrikxSCyV2ejpg4OeIo3T0pHbHxNCKUgbYJKapBGitn4CLAio5JYgUrJFTC1+CQSASFRKpHhBTXIAFV5MjzirG6Yh/WVbXw7Zj01QiQyOFBNTn+kfCLlCE4ToX8bQ2av3nBCZmIzljHm4Rx2ZvhEyGHq1cojwgpA4vjGpa64/9n7z2Do7zTbd/9YX+4p+rcL+dWnfvl7pq9ZzsAAuUcCUKghIRQzqHVyjkLSQhEBoHIOYkggiSQBBI5GgyYnLOxMQYnbANOM7PPurWe//u2Whjs2TPGgKtx/aulRojWi9S9vJ71/Badq9Awbg9GKZJ7aCSCg8eoOpyRgRJu9/ULgK/vSHGwhg7zw5Chw8EM1uChHAcOxZChviKo6FxxREhxpQ7HhENFXDk7e4DZK44InV19QIK7ozMhowSMKrHl4j5Y7mfgnQF3MrAGWjtL0N3e2QeugwNFYLEmp/8AOxkh0sF66x0LpuF3fU6+/+hb0zeaRUy9PDH1omv7xbdPf9d/b8tf9nKvQE9PD1paWl7uX/I7ffafCSyCRv9qxsBi/ooC64fnOFgvEFisydExDYSMisjSxNWDh18ogaUH3D++h48++hgffXQPd0VgfYQ7H5oJrFt3cOPWHekilBHhzTsirsTBunZTRoRKYF3CufOXJOzOUaEedKd7deo0R4R0sc6IeyXjQWawNPeKI8Ij7+kC6z3QxTpgLrDoXu3Zhz26wCJodPc+9PTsNMM0dKPreRmsrR3YupV1OdoWYds2tLZulfGgwjS0QXew1pPivr53i3DtOnYR9jpYUpVDRAPD7avXY/WGNmxo7xH3as2mDqxr68HytVv6CCy6VXSvBgywwkh/CgR/0/Eb4Q8/v5EYzjN8BKwGDnruZiEFFp2rCRMmY/z4SSKu6GKNkzMZddwibJiOCVNmo6pmPJjFqqLAqm2QHFZZRQ3KK+sk8C7iijysinFgD6G+SUjXqqC4QkLuuQVlyC+qQHZuISi2cvNKkJGZJ05WdkElJsxdg4Z5zSipb0R2ST1yyhuQWTwOyen5iuKeXoCcyslY0rbP9LqXlFWKnOppyKudidT8GhFXUQlGgYyyGoflzgSLhmqlzgrPEC5CKzA4TNAMI9k/OEKF20lv53hwmIZpUK7VUHBE6OU1RByswYP9MMw3QMSVh8dgEVcMuXNE6OziCSdnjgWHwc3LV4SWvYMbHJzcYe/oAXtHd0E12Nlzo9AFjq6DYesyFC5uQ2BjRzaWF/oNsBfBNWAQy57twcA7c1gWgfU7PXnyr2HQmtiAF734W+5/+YLLgm34Hb/hX/JfRfeqoaEB48aN+0O4WH0ElhZy7yOwNMho3xHhEwm4Kw6WCrkrTINiYSnIqOJgUWApkcU+wi+l7Jk5LH2D8GMG3D+iyLqHuwSL3qXA0jJYdK80gUVxxXPtxm1cu3ELV67dlMMMFgXW+QtKXLEyh+7VWYbbCRqlwJIMlsphnWD+6rg+GnxfhdyPvg8ZEUoGiwwsbhCaOVgyHlQCa7dpRPgsB6tbRoR9tgjpWAmiwazsWWpy2pTA4hbhplaNg7UF61tY9EyBtQnrJOS+Cc1rW7BmLceDG1QX4aq1WLGmRbJYy1dvwPI1m5SDtb4V61p3PFdgvWgk+PfeP2nSNEVynzwDUxsXiIslDhaLnsnCqp8koNH68VPEveIosKauAVXV48SxkoqcilrhX5XTxaqZJKNBEVil1cjLL0GejAZL1biwtEZKn8nGyszMRWZWvsBGmcMqHjsJY6ctQWn9LGQW1yEtuwwZhTUw5FaKe5VsyEVSeiGKxs3CpEUbTa97DLzn1zaKwIpOzkFEfAZiEo3geJDbg4SMUmiN1hhY7CHURRbHg/7+waDAGk73igR3XwpTgka5RTgcgwcPkxwW3+ZI0Nt7GAbLBqEffIb4SRbLw2uobBG6eQyGi6s3nFw8pQpHuVjeyrly9gSFFoGj9i4cEXqLoGLInQ4WA+92zGBZu8DaTo0HGXK3snYGNwjfetsK7/SztWAaXvLrgOnT33zwhembzCKmXr6YetE15r+D5debfwXoXlFc8fwRXKxnBRbzVyqDpYFGdQfLPINFTMPjJ5BNQs3FMudg0cEi0Z0srM+Ja/jykeAaOCLUQ+56Tc5HH98zy1991CuwmMHSBdbN27h+47YIrOuayLp6vVdgcYuQI8Lzl64IzV13r86cPQ8ePeROF0sJrJM4fvJ07xahJrDUmJAh994c1r793CBk/ooCax96BZY5B0uNB+lgkeKuZ7D0EWH7Vk1g6T2Ere0q4C4ZrC29DpaZwFq7fpO2RUiBtVETWOtNI8KVazeBAmtF8yZxsBhwJwvr2RHh3yuifunjxMHSRNakaU0isMbVN4AcrPoJk1E/YQpq6xowbvwUca1q6qeIc1VZVScZLIJFS8vHomLsBFTUTcXYCTNQUlmP4tIqjK1rQO3ERoVpKKpAfiGdLJY7l4PVOPncKMwukFFhTn4ZCisnoLS+EYW105FVMg7peZXSQ5iaXYrUzCIkG3KQlF4gm4L5NdNNr30cCVZOWwJDYR2MBdUoHjcTY6JTEBlNuGiC9A6S3h4WmYgQiqzRUXKCRyn+1Uh/PXulHKxhviNMJHd2EA4ZRojocHGwiGngpqAE3YcFYLBvgMBFiWfgiNDdc6jU4jg5uWsjQcW/Yu8gR4T2rMORw6ocZyl7ppiiyBpo7YKB1k6qJsfaVSt8dsRbbw/Cu/1tJOT+Tn97i8D6PV5qLFDRVyeonhVaxDYQk2H59eZeAXP3ShdZb3oWq4/AIp5B2yI01eQIosFsi/C77/D06fcmcaXT3HWBxZA7uVjfPnmqQKPCwyLN/UvJYH368DPcl/GgIrnrVTmCaRAHq2/IXRwsCixtNEiBxbeJaLhy9QYuXWHI/ZqMBi9cumbKXp05dwFnzl4QPMOps2RgnTfLYJ3E+3Sxjh2X897RYzIiPKI5WDIiPHioj4tFyOivCayfhdw7ujQOVhdY9tzG8aB2WPT88xEhnSt9RLixV2A1b+grsFatl6C7OFirN2DZ6hYsXblOYRqWrcHCpb1nweIVmLdwOeYuWIo58xajae4izJm3SPJXjbPnYfacBVoOqwnTps/C1OmzMGVaIwgXnTxV3Uq4XUqeJ6O+vkHlr+obUDdugjhYFFo1tQ2oqZ2AsTXjUS1jwgZQYFVW16NqbL0wsrhNyD5COlc64b2ouAJV9dNQXFaNkrJq5BeWSsA9r4ibhKXyvgisrHzk5hUjI6cIGXnlMOaUIquwGobcClX2nFWKlMxiJKcXSB4rp2IS0gvGmgRWenE9sisnIzGjRD4+t6IBkfFGhEcnC8E9PDoFEXFGjI5gDiteOgiDR4VjVEgEZEToT3p7IIYP73WwmL/i+zIq1ELudK/ocnE8OMQ3UOCjIRGJGO4fCq/BfnD3HAJ3jyHiXHFE6MTclbMHHJ094OBIweWjxoOEjdq7iltlbeMIOwc3TWA5y1iQQXcbVz8MdBqKfgOdEZKYDxtHb7z1jjXe7e9gEVi/x8vMmwIV5bYdQ/j/6KF4eVbQvI7v89/D8uvNvQLm7pUusN50F6uPwDIbEfZysFRVTu+I8KkJ0yC4hidPtS7C3qocOlhCctfFlQYclbJnbhDe10nurMphF6HqJLz7sRZy17cItYA7g+5KYN2WkDvHhHSwLl+9rmWwriqBJULrmmwRisDiiJBVOecv4dSZC0pgnWDI/STef5+QURVy53jwCBlYR47iyJFjKoOlbRHqQfcXCiyG3LWAOwWWaUTYuR2CaNhGkdWFdl1g6SR36SXchk1bVOGzcLBYl7OxTUjuFFqKg9WCNSKwWtSIUMqeKbAUyX3ZqvUirpasWIvFy5uxiCys5WuxcNkaLFi6BgsWr8T8RStFZM2ZtwRNcxZi1uz5oLgSgdU0H42z5mHGzCZMn9GEqdNni9Bi2fPUabNEaDF/1TBxCiZMmITx45m9orAaj7q68aitmyDu1YSGaRhXrzoJq8eOQ2X1OBFa1TX1qKmbCLpaZdUTJPBeXlmDypqJqBw/Q8qeC8nA4oiQo8L8Enk7J78UBeX1yC2qkmA7twmNmXkwZuQjPSMfBmMe0rOLZUSYRvcquxSG/LGgsCqqmyUcrKSM3rLnpKwyJGaUquxVnAHhMalqizAmRRysyNg0hMekIDA0FqERiVKTEzo6GoHB4aoqh0XPI4MxYmSwjAUl5D5shITbycFiFyGdLDKv6F6R5j5keBBSskqxcH0PgsNilcCSDJaPNhr0loocR0c3ODi4wpGbhNwgZMjdmaNBjgXdYGPjKOJLRoTOPsLBsnXzg73PKAyw9UA/Gw9EZVXDznUo/vMdG7w7wCKwXvqrzJsEFf1nUQZ/+dvf3oj6HwpJ4jIsv968K/A890oXWW+yi/WswOodEf71maLn7/GduFcUWFoGS0juzGBpG4Q6B4uwUdkifCQjQkVzZx/hZ4ri/imho5+JsNLFlThY+hahSWDdNW0R6g4Ww+16wP3yleu4LA7WVVwUHtZ1jeTO/NUFUw5LQKPnLomLRUyDecjdHDbKLkKCRpnBUiR35rAOqU3CX3KwuEW4Xc9gdaOzcwc6OthD2CmYBiWwOpSDZSawNm9p18qeWZXDDNaWPgJLOFjMYHGLsJkCq0WNCCXovkGBRleuVbBRHTQqDtZqcGS4en0b5i9ehXmLVmLugmWYO3+JOFgmgTVrnmwOzpw1VwmsmRRYs8CiZ7pZk6fMwKQpMzBx0lRMaJgsyId6CixxriZIyJ0ZrNq68TIqZNidgqt6bL0IrIrKWuiHgFEKLDKwGHqni1VeOwWVExpRUt2A/MJyFBQqkZWbW4i8vGIUsDanfDxyS+uQW1iJ7PxyZBA2mlUgpc+ZBVUy7mMGi+T25W27UTl5IYrqGmEoqEFSRonpf7yTMkuRwSB8ViliEjMQk2BEdGKm3EZEp2B0RJIIrpoZSxAWm45RYXEYNToGccZSeZ9dhBRYI/21HJaWxRrK8aCMCCm2nhFYvoEIj0lDbtl4jAyOgNfg4ZLBcnXzUWgGJzpYHtAFlr29iwgpiix2Edo5ecHGxlnus7F1hY29O7g9aG3vJs6VlZ2XuFcD7b0lj0UQaX9msQY4Whysl/0Sc/r2PdM31+vo5uiP6ei1D3+TS/GmuHUWbMNv8s/9u3+S57lXusB6k12sZwWW+YjwRwbcf1QbhN9/rwusn4NGycFSdTmPFcndTFypsmf2EeqFzw8hY8IHn4GFz3SwuD2ocA338eHde70crNsfCmhU3x40Bd01RAOdrEuX6V5dMW0PnrvAmhwzcUUX69xFnDp7UbJYksE6QQ4WUQ0Mu5+EVOW8x6JnbZNQz2Ax6H5A6yJ8kcAyOVjMYfWgq4sCa7sSWPqIUDYItREhBVbrNmzp00XYrsqe9YA7twlbCB1tNQu5t2BVcwv0sueVzRvFxVq2Yq3mYKkRIV2shUtWYvGKddjSuQdLV7Vg3kI1JpyjCazZTQswq2khZs9ZKOPBmbPmYfrMJkybMVtcK7pXrMrhYcCdAquBAmv8RBkR6gKLI8La2no5NbXjRXBVj61DZVWtbBFKyL2iRkaEFVV1EnInnoFAUVbmVDfMQtWERpTXTUNpzRQUlVQiJ7cQFFh0s1ifk11YhbziscgqrERmQSWyisYiu2gscsonIL9qEvIqJ6F0/CxUT1+C+tkrQGRDwdhpQnFnFkt/nUnKLkdiZiniDAVIMOQjOikTEfFGRCVmIDo+HeFRyeJuTVncgsjkXIyONWJUeJKwsIJDo+EfEGKqyhkxQm0TMuSuV+Uwf0XniiNCL4GNqgzW0OGB4mQN9g2UHkIZEXoOkZC7s4s3mMNiwTMdLAosHjs7FzhQfOkbg04+sHMeDFsHT1g7eAqawcbeE1a27rB28MYAZrEGOmCgjQv69Wc3oZ1FYL3MV4g3CSp678uvf5NL8SZ9zQ+/fvybfM2WT/L7XIFfcq90kfWmulgvFFikuGsB9x9++AEUWE/FwXqBwHr8RESWkNx/JrC+0AqfPxfnSt8gZNBdCSuNg2UiuX/8cw6Wlr2S8eCNW8LAoqvFDBZ7CM9fvCybhOfZRcgNwrMXBNVw7tI1nDl/WUaEakx4DsdPnoF0EVJkMex+/AMcocAyGxX2dhGaC6z9zwm5Pzsi1BwsTWRJDyE3CTkibO8QRIMSWO0QB2tLOzZK2bO+RchNQnV6MQ2ag6ULLBkTrsPylc1YRpr76hYsWb7GLIO1CguWrML61i6saWnH3IXLMX/pGsyZvxRN85Zg9pxFmD1XncbZ8yECawZHhLNNGawp02aJwKKLZS6wOB6UESHHg7X1qBGBNR41NfWSyWIGi5krulhV1XUor6gRF4tvk4dVUlol95GTVVYzCcVVDSiqakBxZb2wsXSBlZtXiKzsQuQWVSNPC70zc5VVVIOMgmoUjp2G8olzUVQ3E+UT50loPatsgkBGs0rHIymzGAlpub0CK7MUMck54AZhfJoSWFEUVrHpiIhLR0RsGsbEGREWn4XotEKExWUgJDIFgaMiERgcgUA6WP6joIsrAke5TcjxILlYdLEk5O4zVLYJPTwHK4r7YD/4DB0BL5/hcHP3gaf3cHgNDRSB5eLmDUcnN9g7uGiHmSsKLGdBNXBMSByDg7OPbBPaOnrD1okZLU+htxPXYO/sDdblDLJ1Qf8BRDU44F3LFuHLfWGgS6Ir99f5liOz37Kvb8/562/E123BNrzc7//f+rP/knulC6w31cX6VYGlOVjfmQSW2YjwyRPoNTl9MA2PiGZ4hC++5IhQbRAS0UAX69OHn0sX4b37pLer7JVgGthFaD4iZFXO7bt9MA3XbjJ7dUtQDbwlZJRjwoviYBHVcBnnzl/EWTpY5y/h/OXruHj1JiiyTnNEyByWbBKe1dwrlcMiiZ1VOZLDOnxUMlh9WFj7D2pdhOYC63mYhh5hYXV2daNDBBZho13gFmE7K3I0BhY5WH0cLL3sWbYINYG1vhfRYMI0iMBqUSR3ZrBEYK2VTUIKrCV6BmtZs2SvVjRvREvrdslgUWQ1icBaitlzF4t7xcA7xZWMCBvnYBrzV8xhUVxNaxR6O2tyuEXYMFFzsCSDxQ3CBhkNioNVpwSWBNzHjkNVdS2qGHCvrEF5RTXKyqpQVj4WpWVVKCmtlFtuELISp6i0GkXl41BZ0yDbg3nsIswjaLRItgezc0uQW1COrNwSZOSVISOvArnlE5BZOBYZ+VXIKR2HvIqJyCyuFVeroHYmciomItFYhITUHNPrQWJGMWKSsuQY8ipkNEiBxWB7eKxBTlRKHqJSCkR0hUQkIMZQiODQGMlhUWD5S8lzAPxGBGNkQCj8RgZLwH24X6BksXy0LUJysDw9B2uH9ThDpSbHzc0LHA8S00DIqAq5e/QKLIorOW4ScGfhM5EMdo7uvQLL0UvethrkJGJqkOAb3GFt6yJVOe/0s0H/ga8og/U6i41/5rGZv6C8SVBRdiP+lr+u3Hto+oH6Z67n7/Fn7zz8ss+X/nv8nZa/4x/bKl238yCau/f96rFc33/s+lqum+W6vezvgZTsUiSmFyCGuauUXMQmGhEpDpZBiSwKrYQsyVuNiTUiJDxBWFmsygkMHiMOFsueR4wIkuqcESND4OdHF0tV5pDkrkLuwwQ02iuwCBjl5qCPdA66unqJk+Xs4gEnJw84OrnCwdFViSx7F9jaOcPOnuR2VwGMEjIqJHdHH9g4+gimwdbRCwSQMvQ+yMYZ/a0cRWy9/c5A9LeyQ78BvzMH6+ClW2/MC+8/8o1m/kr9JkFFf6vxoP71P/7+xzfm35mbj+bu3T/y7275M5YXJsv3gOV7wPI98MvfA+v2vg9uFDJ7FZOcJYDRuORMCblzm3BMTCoi4rMQHp+BsJg0hEYkISQiCUEhUQgKUSNCZrAYdA8JT5QxoRoVBgmmQRdXksHSSO66wOKo0MPDx0xgeYqL1etgESzKESHHg85KYDkoB4tEdxtS3J08wPEgR4V0rHjobnFESDHV34oEdzvhYBE2+vY7Vr9vBkt/Af6j39IVeZN+2Ch8/1E0w4v+3Jv09V/6+OEf/VvyD/n16WPBP8IX12dESA7WX/5iOj9JDutXQu6SvXosYFHCRR998y1IclfnW6G46zT3z774SlhY9z99KNuEegbry28eS30OewhNJPc7HBF+qMaEt9k9eBt3P3mAu/c+lTGhkNyJabh8RY0ICRq9cBnneXv5Os5fvCokd6nKEZI7OwlZlcMtQlX2rDANJySDJRuE5iR34WAdxv6Dh7FPHxHuIXD0AHbt3oudOzXQqN5FKH2EO9HFoPv2nZAxoWwSdmFrx3a0b+0yGxG29x0RSgarVbYI+5DcOSZctwlr1m7C6rUbsap5I1at3QQVcNe2CFc0Y+mKZi2DtRqLlq6SkDszWAuXrsb8xUQ0LBMOVpNwsBbLqJDZK+IZOB5ctrJZeFgcD3J7cMqU6Zg0aapkr9g/qILu0wTTIFuEGgOL24O1tVoWq6YeY8eOw9ga5q/UrdogHKtGhGXVMhosLVMjwoLCEhQXl8vokD2E5GEVEDLKTUIiG4oqkFdYISR34V9lFSIjK19OWloGUtMykWbIFrhoXtUUFI+bheyyCTDkVQsPK9GQh7iULMSn5iIxvVC5VwnpiIk3SO9gZFw6IhMyBDAaHpUkblVkQibCIpNB4GhIWByCQ6O0EWEEAgJCRGyNjjEogTVyFEaMHIXhI4Ikh0X36nkCy91TiSs3N0+4uXtrJc8q5M4RIYUWtwiVwHKBjZ0TbGwdYasBRsXJIg/LwV2EFTcJBThq6ya1OAOs7CXYPkokoSwAACAASURBVMDKToRVv/42QnP/Xcue/whPhL/2NVigor/8fzGvo/BiBs0CH/217+zX7/f/uALrr5q4Ul2EDLn/aJbB+u677/H06TMh98d6Vc5jfP1tr9D6in2E5GE9+gZffPWNZLH0qhxV9vxA2yK8j8++eCRsrL4CSyO5M4d1+65Q3D+6/1BEFvNXhIxeuXpdDjNYhI1evHwdFy5fk/wVM1hnz5ODdQECGmX+6oMzOHnytIgsBRolB+uE1OUwg0VEg5Q965iGg4fVFuG+A9grdTlmAmvXHvTs3I3unt3Y0bMb27t3yenaoURWB1ENnTuwrWM7tm6jwGIXIUGj3CJ8JoO1uR0tm9ogXYSyScgc1has3bAFzes3Y836zVi9bjNWr98iAmvFapXDWr5qPZZRYC1brTYJmcFashILF6+QDNYCk8BajrmSv1KgUR3ToN82r98CbhiqLcLGXoE1cTKmTpspJc8NDYqDpQTWBIVqYPaqdpyE3cfWjBOBxTB7ZRU3B8dJ4XN5eZUILOavSpm/4vvlVSgqpphSzCsiGwqKylAgLKwiFJZUo4CnsAwZmbnSQ5iRmS/dhBlZZGFlw2DMRVp6LgwZBZK9yquaDIbbjQVjkZRRhISULCSkZCM+LU/C7nSvElKzVblzTAoiYw0SbI+IThaRFRFrQFhUkkBGQ8fEIyQsFsEhkeAGIVlYzGAFBI4GR4MjAkIxgoF3/xCMCAyDr1+gcLAGsxLHawjc3b3g6TUE4l55+kjY3S8wQkaFrq6ecHH1AsuedZI7HSpdYNHNosBiFsvGjhR3Hidxq2zs3WQkOEgjuVsNUqPBgdaO4Hm33yD062eDfgN/Z0zD6/cU/ds/ouv3P3uj3KvXUfC8isdkwTb89j8Lls/491+BXgfrb6aKHLpYyr3qxTQw5N7LwXqqqnLIwRJEA4WVqsehyPrm8VM8+uaxCCxdZDHs3kdgaWXPdLEUpkGVPbOH8M6du4JquHX7joTcCRpl4TM7CHtD7jdFXF2+chUXL1/Fpas3JNBOHha3CFn8LF2Esk14GR+cIcn9nInmLluEx/oKLOkjJAfr4GEc0Eju+yiutEP3aveefeJg7dqzXwqfKbB0kbWDIutnAmuHmcDStgjbtmFL6zZti3CrBhttVxwssrA0TMPaDa1obmnFGrltQ/OmbVi5Rokr3i5ftU62CJcuXyMu1uKlq7Bo6WosXKK2CEl0X7RcUd3nLVgqDCwG23VhpWCj8zGDoFGG3GfokFEVbOf2IN2siZM0yChBoxNY9jxRq8dRW4TcJKTA4i3FVUXlWJSXV6OCAfdyEtorUVpagZKSChTLqRSBpUQWHasSwTLk5xdLuF26CfNLBNeQlVMABt/FvcrMQ7oxB4b0bDlpxlyBj6bnKMYVtwhJb08yFoqYIqYh0ViIRANLoPMQn5KNuKQMRMemIio2TQmrmFRExhmE6h6ZlIPRUSlSlTNqdJRiYYXFIih4jIwH/QPHwD8wTAkrKX4OwnA/Bt2JaxgBH5+h8A8OBwPyIrI8B4MOFjsIh/qFKIK7K2txPFTZs5ObkNx7BRbFlCMcnNxg5+AKaxsnkOKuSO4ku7th4EAHWFnZypbhQBv2D9pgkI2TuFlvvz0A/fpZiwizOFh//3Pgr37kmwQVfRUi5nX/Oy3w0V/9Frd8wEu6An+vwOrlYGkk9ydKZFFg8fQKrCf4+tsnJoFFofXl19/i8y+/FoFFmntv2TNdLB3VoIjuLHy+fecubt/heFATWLfuyIhQCaybQnHXXSxysFj4fOnqTVy8ckMVPVNcnVVVOWRiXbp2G4SNfnCKiAZz0OhJobkfPXocHBES1XBYI7kfFJI7QaMHngGNKoG1Uxwsulh70N2zx+RicTRIF6tz+050dHZrDhY3CelgdaiqnPZOtG3bLpDRTYJpoIPVjvUbWwXRsL6lFes3bcXaje1ymje0obmlHc0bt2njQY3kzpqcVeuwdMVaLFm2GiKw6GAtWakcrCWr0bqtB2voULEqhy6WTnKfNdc0IpzRqBAN06Y3mlhYkydPV6DRySx6nowpU2dg4sQpJoE1vmGqRnJXImtsTR0UA6sGFRVjRWSRfaU7VuUVYzVxVY7i4jJ5m9wriqr8giI1FiwoRXZOPnLzS5GXX4qs7DzhYhUWl8GYkSPOFQVXujEbKalGpKVnidBKSctBWk4ZKLCMhbVIzihCYlouktJykJiWg9ikTMQlMXOVhegEI6JiUxEZk4KIqCSht1NgjYlNB7cIeRs6Jg4hYTEIDU9UDhbdqyB2EtLFIq5Bhd25Teg3chR8fZWD5eMzDGNiDUjJq4abmwc8vdU2IUPuHA96efvKiNCFIkuqcdwE0yCgUQm6M1tFt4pBdxfY2ruIuLLVslnWdLPsXERQ0dniWFBcq/624GiwX39bQTT0G+hkyWD9ls+X3MZ73UWE5fG9eIRpwTb8lj8NL/9z/TFHhH+vg/XMiFBzsAgaFdgobx8/NRNZj2VMSOCowEY1VMMnnz4EjwnVoGEa7n5k1kV4iwLrNm5IFyH7CFXp89VrLHpWiAbW5Vy+dhOXr90SgcXsFXNYHA+KyDp/CZdv3sW5i9dkRKgLLMlfETL6/knTiFAHjQrNnS4WQaOawOpT9iwZLLMRoeZcde/cg32H3kfnjl1yOrp2Yltnd18Hq02JLIVp2IpNm8nB2ipnA2tyRFy1Yx3FVQuFVRvWbe7A2k0dIrJY8ryCJc960fPqDdp4cE2vwJIR4QpxspasaMbCpSS5K4r77Kb5moNFgTUHMxubMGPGbGFgKYHVhOmzF2Hy1Jng++whZE0Oc1gyJmxQfYQ6bLS2TnOxJHtFNMNYEVjEM/Awc0UHq4QOVmmF5K5KSsp7BVYBBRYrcohmKEFOXiHy+H5eMbKy8pCZlSuCKt2YJQKLQivNkInUVCNSUtKRnGxAcloOUjOLkZ5HsjsdrCIkpuYixZCDeD3UnmREbEqOiCzmsGITDIiMTUEkHazoFIyJSUNEYo4IpNDwBISOiUVoWIy4V+wiDAjSxoRBY3oFll8gRvqHwnd4oLCwhg33h7f3MHh6DpGxoKeXQjWwPocCy11qcgaDAov8K9kkdHaXDBa3CzketLVzkqC7ra2TAEg5Hhxk7QBr3tqoDUM6VnyfG4cSbu9nLQKLwNF+g1xgZev5+woshon/yC/wv/U23st/ibL8DeZX4JvvfvhDf3++6T97UxtnQxdVL7rlx7zpX6fl8b/4f4Is1+bNvTazV29CZHQS0gtrYSweh+jYFME0MH/FsucIcbAMCI83YnRkkhoRhkZhVGgUgkYpYRUYxPHgaAQEjcaIgBDpJGRtji9Bo8MDMYzEdq2L0NvbVzJY3CTUQ+7u7j5wc2PI3UsyWBRYFF3MYTk6uYvY4hahyl9RSDljkLU9rAbZicAaZO0otwMHOcBqoD0YbrcaaCcoB7Kv3nmXo0EXWNm4ot+AV0Ryt/yQvLk/JJZ/O8u/3av6HljVsfNXBRY/5lU9Psvfa/nZsHwP/PL3QEpmkYirBEOBiKvMknGIiEoUgcWxHsUVM1hjYgwIGR0jW4TsIgwaRQbWaAQEhiKQYit4jEBGWfo83C9AqnJ4S3HFwmfCRgcPUWXPXj6+8NQyWORgyajQgw6WF0hxd2K5MwWWoxscnd1g7+gmDhbFlbWNgxxHR1cMHGSHAQNtYDXQVhNXtug/wAYDBqjRIAVX//62EKHV3062Cn/XDJb+zWfuGljetlwByxWwXIG/9wosWrTohSKLv/fG/Oo2wt3dXR1jE3bc/D/4r//6L/ztb8+OCK/g8mUt5P79D+gbcn+Cx60pcHZ2Np3kaRdwfloqpl/6SUaE+pjwK2awHqktws9Idf/iK0Vzf/CZGhEyg6UR3XtJ7ndxW0M0kOYuI8IbN3Ht+k1cvXYDV6+p7UFS3K/fuosPP/nMNCI8d+GKVpVzXkaEp8+elw7CD06fwwenz+LEyVMapuED2SDkqFBI7kePSxchtwgP6VuEMiJUFHcG3ffsJcm9bwZLD7gz3K6fzq4eyWB1bt+NbV07sbVjh8I0bO1Ca3snWtu7sKWtE5tbVcB905ZtaNm8VYqeN7Z1oXvfUazf3IENWzqxfksnNrRux7otXVjfuh1rWraChHaOCiXkvnw1li5fLRmsJcvUmHDh4uVYsGi5ZLHmL1qOefOXCKZhjtTkLMCs2Sx5noPGxjmYMXM2pjN7NW0mpk1jB+EMTJ5CNIPqH2TQnWPCiROnYt6KjZjWtFg2COvrJ6Kujl2ECtPAkDvxDL0hd7U9WF7OwPtYCbsz4F5YVKptDxbLLTcF8yTcXixBdyIZeLJzCuQ2MysPWdn5yCssQzpzWEYVcE/lmDAtEwZDJpJTMpBsyENyajaSDLlIMRYgyZAn40H9tT+zqFYcLFblRDHULkH3VBDREB5nRFRSFqKSchGZnIcx8RkIjUySsuegUREICg7TtgjDTOIqOJhk9xD4jQiUyhxuEOpdhKqPcBg4GuTbCjRKovsQuHsOk5ocd48hIrIGD/WXELx0EWosLFblWNs6iINl50A2FseBalQ4wMoGAwfZi5tFkcUM1oCB9pLLoov1Tj8KrVfkYL0xT4KWB2q5ApYr8FpdgatXr75QYPH33phf3UYYu/VHexOz3YzYYRJY13DlyhVBNfzUYUBax0/44Ycf8cMPl3Dh4kVti5AZLE1gTT0vAffHT77Dk+9+EIE17eKPIrC+fcKQuQq7f/lI52GdMRNYn/+CwPpI6yJUVTnMYV2/cUs7SmQR0XD5yjUwg3Xlxh1cvfGhCrlTYJ3XtgjPXsDpM+dw+sx5nDp9Dic/IKLhFI6LyPoA77/PLcLjIrCOHjuBw8LBOoKDh7hFqGewDvaG3CmwZItwH3buVluEKuS+W4mr7l0ScN/es1eF3LfvUhmsPgKrC63ENnT0YHPrNtkg3LRlqxJYLa3Y2NqJHXvfU+Jqc4fkr9Zv7kTzxoVIeHck4ud0YOXazVihbxGuWIOly1ZhydKpaJi0Bix7XrRsjWmbcP6iFZi/UMM0zF0IKXrWBdYsTWDNmCUCa+rUCpSWTkdJoDMCihUHSwTWRH7uaZg0dRYaJs/E+AmTMaFhKsaN663LodgiB6uKW4SyPcjOwWoJuTN7ZdoiLCbzqgyFxDIUlgiKgdwriqyiYq0mp6AEZGPl5BaBVTmZWQXIyi5Aenq2bBEyg8VNwpS0DCQlG5CSloUUYyFSDLkSbk9Jz0OyIRfxKVkmVzkuNR/xxhLEGYoQRbcq1oDIuDSwLicqKQdRFFZxRhFYEQmZAhQdFRZvElmBQeEapiFY6yPkBmGAgEZJcxf3ymcYvAka5fEZBjePIfD09tOElq9ksIhuYCchx4NkYAWERMBrsJ+p7Jm5Km4NcpOQ+Ss6WfYOzrAaaINBgxwwwMpWDseDA3gG2Ar/6u13B8pGIXsIf/eQu65i9acVy63lCliugOUK/HevwPNcrDfKveIX3EdgATdnuyF9x3/hb13pcDN0obOzEW6GRnTMdIPrzCu4tC0NrqnbsHXrdLimTseFp9oWIR2sqe04e/Y8zp6/gCdPv8fZaamYcvYpvmlNhXPKNGxuTYFTcgqSkpPR8tXXaEn8Fzg2nMKD4xMRP+HEzwQWnSyysO5wk1C6CD9UXYQ3dXF1S3OwbmiIhmvSRXjl+m3wcJPwHAPu7CS8cBncIDx1+qyIKzpYFFe6wHqfAfdjx01HgUaPCguLAqtPF2EfTMN+CKJBxzTs3APiGQTRoAks2SLs6kHfkHsX2jT3qnVrF7a008FSAmujcLDasWHTVqzb2AbiGdZv0cWVum0uH44hw4bj7cSFWLVuS6/AooO1dCWW5PvAq0CJq6UrG7Fw2S4pf56/cJkIrLr6BtkgnM0w+uy5aGxswszG2Zgxk6H0auFdTUlxhXPKTEwWuKgusMpQXDwFEydNR0PDVBFXBQXFqB8/CePqJ6KWLlbdBNSQg1UzDlVjycGqFXElPYTl7B9UAqu4pEz1EBaXmzlZZGGVIDe/SDoI2UNIB4viKjevFLlENGTmiXPF7UE6VmkapiE1LQPJKelIz8hHqiEHiSkZSEzJFDZWqjEPCckZvQIrJRfx6YWITsiULcK41FzEp+UiKjELsRRdybkIi05VW4QkuY+OwaiwWISMiUNQaDSCgsOl7Jl1OcxhDdecq6HDRoLFz4JpGKwcK+ki9BqCCfPWgKNIktwpvCisKL6YzVL5Kzc4OJLUzm1Cd9hrRc8UWQy529gQOkpxZSdjQrpYdLD6DbDGu/0H4Z13B2LAADtYDSJs1AZvvztIIKT9BryiLsI+T6jmVrm7O4xNN3GzyYimm30+St75+f030WRsgulDn3nS+vln+OV7fv75f/njLb9ruQKWK/D7X4HnuVhvlHvFS/bMc5VJYP3tGq52daGz0QA3t0ZcMTlYl3Fx2zZsm54KZ1cKLG2LkAIrZRpa29vR2tqOs4+f4MzUFEw++xibk1OwhZuEj59ic7IzkpJTMPHUGTRMTEJC4iacmJSM8ce/EHr7vfsP8PE9Vfx89+NPlMD6UHewdIF1R9wrwTTIiFAJLMJGWfhMBtbl67d7MQ1S+nxJ3Cs6VzyK4q4JrOMn8T6PNh7kiJBHyp6PHBUHS1hYBw5i//6DvSR3crBIct9zQDlYu/b2wTT0crA0TENXD7Z16BwsM4HFEWEfgdWGjVu2YT1RDZu2ytmwpUPGhOs2bgUxDcVDfVG8dg5i3k7C9A1tmBrvi+jpG7BsxQxEecciL+ot/DlqOsbn++DP3vEoLBmGP3tFIzviz/gPz0hkhnvh3//DE6ON2XD7d3cYKLAMbvh313SkpobiT86jkBL07/hTUAWSg1wRWDIVE5Oc8SenYCQmOePfnIKQGPAn/JtjIOLjHfH/OQQgf/wk1I1TY8IajeQuqAaWPJerLULhYJVUKB5WaaVCNRRzVEgXq1zgotwgpLDKzs5Hdk6huFpKYBWbHKzMbJLcC2DMyEVmdj4MhiyIwOIWIUeEKUYRWMmpWSKs4hPTEZ+UbhJYscnZiGbZc0I64lOzpY8wOjFTnCuODSPiVekzM1ijo1MRMiYewaOjETgqQsaDgUGhksMaGTBK+gj9RgSoDJbvSBFXdLBkTDjED74jgjFk2EjUN61AelGt1OSoDUL2EaptQobdHRwpsFQXITcKRWQ5sINQwUWtrR00F4sBd3v0t7LGQLpWVgy1W6Fff2vhX5GF1a+/HaysKchcJej+6jNYFFjPU1Om5+2buKkpqL4C6Cb4368LrN4/b/qUfd7o/f2+n7/PB1nesVwByxV4ja6AuYv1xrlXvI7PCKwdRjfMvvFf6Ep3Q2PXVVz5yxU0GnoF1rY0V0zfdgkXv7+I6XSwvvseT55+h8ftqXCedgGPnzzFtwSOPn6KM1N6BdZmsrC+pdhyxsTNU5CYlIyEiaexOTkVySnTcfSBGhHeu/8QH3/yQHJYvRmsXoFFJhYho8xh9WawzASWIBtumQSWQjQoijuBozIePKMElmlEeFzxryiyiGmge8Uslg4aVTT3IwrTcOAQ9u0/JLBRAY3u1Rys3fuwc9c+9Ozah+09e9C1gy4Wie675W3msISDRUxDRzfat21Hm2SwVA5LZbC2aZiGNoVp0MXV5m0yIiQHS0ju66ow5G1fxJZVI3boOxhS0Y7pCcMRPX0jlq1sRJR3HBryh4iDles9BLnL1woHK9vrLXh4emNM/RLMnZcLd49czJ49F1Wh7hhVRQerBhUGI1KD3fCnP41CWYornJKnoTjQGYEl05Do5IzEiXSvpiLR6U9wdHSCf8FE1NcXYYSDP3Jq64XizhxWXf0k1I2forGwakVglWmYBlLcyyvroPAMHBFSWDGDVSYEdzpYFFc1E2ZgStNSGQfm0MXKK0UWR4TZhSiqnojM3BIYjTlIz8hFmiFLDnlYdLGSko1ISs5Acmqm8K/iEw1ISsk0Cay4lGzEJGcjJsEofYRx6UVIzCqXipwxdK6ikhXJPSJRNglDIxK18SBHg6EIChotYXd/CqyRQXJG+gdhqO8I+PrSxQrE4KF+chh0p+Di1iDzV8xheXopB4s4BhcXTzg5u8NJnCuG21UPoQBGpfBZjQYHWjNrZa9go9wiHGQvThYzWDySvxpgi4HWDni3vy2sbV3w7rvMZL0uDlZTN27epNBRSsokdCi+jE3o5pORsbvX2dLe725iUPQXHKxn/ny30QgVe+iWz8cnued+/tfohcTyUCxXwHIFfn4FzF2sN8694pfD5x53Pq+psLtx9k0JuV+blQ5DYxcaDXSwDOjoMMDVdSZmpKUhdfo2TE9NhatrKto1gfVEF1gUW5rIUgLrCb4+MxVJzimYlOwMp+RWfPnoDCY6OaHh5Nc4PtEJjhNOgIH3B599CTpY4mKR6P4zB0uBRpXA0kju5g4WxdX1WxJw53iQNTkcDepHSO5nzuP06bPiYH3AqpwPTiv3ShNXEnI/+r6IK3GwpC7nPRw8dERyWPtNAuug9BDu3qME1q49B8XF2tGzB4eOncS+Q0elg3D7DuawdqkMFh2srh4Vct+2QxNYnWht68CWtm0q5L6Z4qodG1s7sGHzNqzfSBerHetaOCpUVTnT49/BkDKS1udgWmMy3hpajRlJIxDb2Irlqyiw4tFQ8IzAWrIKFFieXj4YU78Uc+fnwt09u4/AMrj9B0YZxqJiehWCnXWBNV0JrGKKKmckMeA+iWJLCayRBRMxThdYOgOLdTl1DagdNxGVlRrJnTksjeBeVlGDqtqJioNVUiEZrNKKGiWwCkrFxcrJKcLkWYsxf3WrZK4osLJzi5GdVyrvZ+ezNidfRoXZuUVIS89BWloWUg1ZSEnNQBIdrOR0pPD99DxQYMUnmwusXHCDMCElE1ExyUjKLkf5lIVIyiqDCCyysKJTNUxDnNDYFaYhUgQWA+3+2niQYmoEz0iVwxrmO1IJq8G+sk3ILUJ3z8Hw9iEPa6iILAotCi+OBymwpCrHma6Vq2SsuDnIwzGhcrAcMcjGHgOtiWJQzCsiGwbKJqEd2FFIYUYoqQKOWqvxYH9bvPXOoN+Xg/XcDJZJ5HSju7tbxn26wOo2cmSo7m/i+NCoRoe9QumXHaxn/3xTk1FGkPr/PT77+/rn//nTueUeyxWwXIHX7QrQuXoj3avnXMi/i+T+/Q9QJPfv8VQXWBwV6m4Wqe5PvsO3FFpPvpNOwkd9ugi/li5CVfb8pWwRsn/w4edf4ZNPP8O9Tx+KyJIM1kf3pCaHztWtW3ek8JkCi5DRa9eZwdI3CW/i+q0Pce3mhyKwBDSqlTxTYLGLkKDRU5p7pW8QUmBJ2fOJD8S9MnURkuR+RGWwmL9SAusI9u+ng8VNQk1gaQ7Wrr0Hxb3q6t6N2/ce4MLVm+jo7FFuVvceLeS+U20RdvagvcNMYLV39hFYm1o7JdzODNZ6DTaqughb0bxhHuKGDkcxi57XbJCqnOKh7yIuaQTefocB6mH4859jRWD9+a045ObHwfOtIYj0eRtvDatBfYQ3wuuXYe78PLh75EjIvXq0hzhYlaHucA01ItiVDpYrUlJdxckKdHJGYPFUTC4NhueffRDk/O/4N6cUFAU4oVdgBSBXxoN6XY4ecq+VDFZlVZ2MBUtZlaOH3EsrUVRUirLKOsxv3ori0iohuUsHYUGZZK+ysguF4i4B95xCEVlqPJivslgZeUjPyBOBlcqyZwbceVIzRWAlp+fJBiGzWEnp+SYHK9FYLBT3uCSjFD5HJWQghoR3QwHCiWmISkEYXazIROFgSdlzSKRgGuhgjQoZg9CwKISFx6oewpGsyBkpZ8gwPw3ZMAKDhw6XbUJS2wU06jUUHh6DZUzI9909veHi5qUcLGc3k4ulxJUzPL19ERgaI66VjQ07CTU3S1ANxDMMEkQDXSvCRuli9R/A8aEdBlizOofoBtvXRGA9MyLsFVgUVMrZutndDTpW/NC/X2D1/fNqpMj/a1SuFz/P8z7/c57/LHdZroDlCrxmV4DO1RvpXj3nOj5fYP0VP/3EoufesufviWpg2fN338mIkGNCGRWKg6WJq8dKYOldhNJHqG0QUlw95Pn8Szz4TOWvesUVBdZDfHz/gbhYfULu7CHUCO5KYN3A9Zt3RFwR0XDt1oeqJufyNVy4dA0XKLIuXZOwO4UWR4QfnKKDdVZtEZ74AMePn8TxEx9ACp91TMN7x2RUeFgTWSKwDhw2E1jENKjDkHuPbBEeQM+u/di59zB69h4C3Sw1LtyNzu270KGdrRRYdLAYcheSOwVWh4Zp2IaNW7ZKBmuDOFetYFUOie5r1282dRGuXrcJq5pbsIpCa90WOctZlbNyHZYub8YS9hGu2oDFy5qxZOV6bN2xF2s3d2I+ewkXr8Tc+YrkzqocbhIy5K5jGmbMmIXp02dh2vRZmDp1Jiazf5CjwYlTFN5h/hJMaJgkRPf6+gaMq5+g1eSMlwwWOwhrasdjbE29hNxZ9FzBHJZpRKh1EZLkrnURUmQxg5Wvkdzz80uQX1iOPBFaJLpzg7BIGxEWiHtFoWXMKpRQe5omrpi94qHIYshd6nEM+Ug2FiItr8oksJIySxEdb0BUHHsIVVVOeFSi4BkiE7MwRhysFIyOTARJ7qPCYgQ0GqhxsOhgRUbFo6i0GsNZkaOF3Oli6UKLnYQCG5WwO1lYvsLEonvF7UEXVw+w7JljQo4I6V4pB8tFKO4kuTu5eMLNc5iE3Mm/4piQDhbfZgarv5WNHG4T9h9gLe4Vae7MYA2wdccgW4JG7V9vgYWbTTC6G0Hnyd18RGh+/zMjQt12p4jq7u775/m8drPJvTfzZf55zD//c54ALXdZroDlCvx2V4C1RLqj/brcvsqqpOcLrL5lzz/88AO+/+FHJbA0YWUSWGYZLOaw6GLpDCzpIdQYWCx7/dJ2pwAAIABJREFUFpH1uXKw7mscLBkPMuh+nzksjgnv99kivHXnLm6ShXXrQxFW127cxq0P7+HGnY+k+PnKNXYQXsdFTWCxKkdYWOe5RXgRwsESBhZzWORgnRZMg2wREtPA7JU+IhRxdRSHWPjMEeFzBBZD7rv3HsShYx9AuVj7sWPnPtMxZbDYRShnF7Z2ahmsnwmsbdgkm4QdIP9KjQaVuBIHa/0WNG9oxaq1m7C6eQNWNW/AyuYWrF7fJp2EJoHFLsLla0AOliAaljfL51u+pgULl68FUQ162XMfTIPU5MzCdDOBRXHFHkLmrqQihxuFk6eLwBrPkmcKrHG6wOoteZbCZ2IaRFyRfVWFsvIqqcphBkswDVrIXTJYhSUoZAarkIgG1uQUITeXt6XIzStBVk6RjAdlRJhdgIyMXBgz8uRkZBbAYMyRbUKVwdJGhEkGJCSlIzGVHYS5SEjLM/2sxxsKER2frqpykrIQm5AuoFFxslLzRWCFx6SpESHFFbcIuT04ih2EocK8CggcDX9CR4MVD8vPLwgjBTgaiOEjAiTkLogG76EYTHE1VLlYhIzSvXJz94KHN8eHQ03CiluEZF0x7M4eQtkg5BYhOwclg+UAR2d3cbT4fr/+g1S43coWVtaO0k3I/NUAaxdIVQ5Bo6+K5P7bPU1bPpPlCliuwJt4BSiqXrdfr/Ix/aLA+kmBRvsIrO++w1MzkaWPBuX2sRJXHBOKyHr8FF9J0fMjKXtWI8IvZET46UM95P5AQu4fC3BUF1j3FKZBE1e3PvwYPDdu3xWRdfPOR7h2847aIKS4unJd3CsG3PX8lQTchYOlGFjENJz84IyILPYRSsBdwzQIaPS9Y9qI8EUCqzeDtXvfYZy7eht7DhxB9869cnb07EX3Loqt/eDYUPUR7hYXyxRyNwksLYPV1gmOBze1d2Hztm7JYDF7RfdqXcsWwTVQYHXsOiRh95VrNgieYeW6LUpgrVqHZavWa12EzSKw6GAtWt6MxSvWYfGK9Vi4jAKLXYQse16iOFjSQThb6yGke9UovYN0rxRoVDlYLHmepJU9T2iYrBU9K4HFDkJTD2HtONSNa1AOVnWdFD1XVdeqDBZzWHIUrkE5WNoWIcPuBI3mqbLnuilzxMVi2XNp9UTkFlUpByunCBlZhSKu0hlyN+bCkJGvCSyCRtORmJCC9JxSGHPLZIswISUb8Um9mAZuEcYQyZCsDl2siJgUsOg5Ki4NY6LYR5iK0eHxGD1G4RmCOSIMHiOg0ZCQCAQGh2NEQKjARv2DxmCEf6iMDblh6B8QDJ/BCi7KDJavXwC8fIhk8BFMg7s7a3I84Tl4pIgsJ2086OzqIagGlbNSQFGCRlmZowssWztXcKOQrhXD7cK/smI+y1kC7f0HOYOHzhVHhG/3ex1GhK/bs6zl8ViugOUKvPQr8CrFzIu+uFf5mH5RYGkjQsJGv9No7qYM1pOnakT4RAu5a/mr3hyWgozqLtYXX32tBds1gWXmYAnJnTR3jep+5+49k4t18/aHuH33nggsjgbpYPFcvX5TGFikuV+8fBUXLmni6vwlnNOOTnE/pYFGT2gh9xMcE3JEKGXPmotlEljvCQPr4KH3zELuz2awDqBn9wHTFmG3bBLuxe4DR9G9+4Cp7Llzh05yN3Ow2juE5i4jwrZObNnWjdaOndjUvh0tW1TQXXhYDLlzTNjSjk1be7BGc7LWbelEy9YeLF+1HstWrlW3qzdgCUUVSe4irtZi6ZpNWLJ6IxYuXYMFS1apEeGcBcLCIsmdDCzFwdJI7tMbFQuLJHeNg0UHi2PChoZJmDBhEiY0TMF48q/GNchocFw9b8dDHxFyk5Ak96rqGlRWjQW3CJWLRTerGqWllSjRQu6FAhktFQYWx4QEjZZW1kvhM0ufS6omILegDFk5hcjMIaJBHWNGvkBG1YiQ4orbg+lITEyFIasY6Tkl4mIlGwuQmNoLGmXeKjY1H3GpebJJSGEVEUuSe6KE2yPiMxAenYSwiHiMiYhHWGQCRoVEITg0GqMjEoWDRYE1UhNYAazMCQzDiJEh8PUNNFXmDPcLwpAhfgo26q02CDkedPfwFvaVB2/dPOHi5gknF3fpJqSLRffKxtZBBd0dXQTPQNAoc1jWNk7CwiKegbU4cqxUHyGZV/2tXTHQ1k2yV+/2sxaR9eoxDS96trPcb7kClivwh70Cr1LMvOiivsrH9HOB9Vf85S9/xU9/4ZjQPIP1vdTl9BFY5uLq8VM8fvq9HPMR4dffPoF5XQ5zWH3dK1WVoxys+6YRoeSwCBy9e08JrDsfayNCPeh+ExwPXhJxRYHF0eBlqck5e+4CeBSigVU52niQAXdS3I8rgcWAu5Dc+4wINYF10HyL0FxgKQ4Wx4M7d+9DDx0sca7UmFAyWAy5dyv3SlXlmGMatKoculYUWFt3YMu2Hgm5U2DRyeK4kPwrwkZZmbN6HbNYbWjeuA1rN3Vg7catWL56vZxlqzZgefMmyV8tWb5WRoQLl64WYUUnawEF1tLVpgwWR4SzZ89XVTk6yV2rypk6rdfBonOlKO5TMHVGEyZNmQmOCCmw6sdP1PhX9SqDVUM3awJq6sargLv5JiFHhRwRllWiREaEOsm9FIWFpYJpKGD2Kr9YjQgFNFoCht2zsxXBPSMzFxlZ+cjILoIxMx8GYy70qpzk1AwkJqchKSUDCQmpchKTCRzNko1B/mzxCKaBdTjENCRlgQwsOljiZMUZEB6TgrDweIQQLhoWg1A6WREJGEXQ6CiG3cMREESBxcJnFj+PgX9QBEYEhMHXL0jYVxwlDhvuL9uCHBUyg+UzeDh8SHV3p8DyEaHl4kLXylUC7sK/4njQzhH29qoWR4SVrRoX2ti5isjifQIctXERMWVt7yEjwQE2buhv6yEOlhJX1kJ2twisFz3bWu63XAHLFXhpV+BVipkXfVGv8jG9UGD99Bf8+DyBZTYelJC7aYOQQXc1GqTA0g9hozIm/OprfPn1t/ji0Tf49KEZZFRzrQgbZeidOSyKKzkffYIPP7rfZzxI5+rKtRu4zs1CBtwvX5X8FTNY5zXA6LnzF3FGCPNmGSwG3U+f1wQWIaOKhdVXYB0TkrvKYNHBOoK+mIaDvaBRwkbJwZIRoZbB2rW/d4twxy5FciemQTJY2hbh1u1o27YDWzSBtbl9uwTSt3Xvw8a27TImJK6hpbULG7TTvLFdVea07cCaDW3SQ8hc1sp1m7GieZMIrGWrWyTcvnJdK5aubjE5V3Sv5i9eiXkLl4t71TRngQq5z5qLWbPnYubMJukjZBfh1KkzlIs1ZQYmTZ5qCrrPW74BM+cuw/j6BhFZDLzX1innivT22lpmseoxvXEOJk+dgYqKsaiqHichdzpYJaYRoXKwOCYsKqnU6nLIwqoQ0KiILE1gCaZBtghLkFdcLYBR8q84HjTmlMBgzAO3CCmwWJeTmJQmW4QUWhRYCUlGJKSYjQgTDAIZjYo3IDYlRwmsqETExKciPDIRYWNiERYeh9AxsSADK4RBd8JGNYp7SFg0/M0EVkBwJIJGx4rAIoyUwfehw/xBB0sVPg+XILxiYLGHcCjc3Lwk5E5Mg6K3u8l9fJsjQgcnQkeVe8UMlpDcbRxhY+sCR7ehsHXwwCB7D1BcWdko12qgHcWVq4Tc+w+wxVtvD5BjEVgvera13G+5ApYr8NKuwKsUMy/6ol7lY/pvCSyzLUKyr3SBpY8Flah6ArpWcjRxRVH1+ZcK1cAtQjpYEnLXGFjmQfcPP/oEHBF++PF93L33AB9+/KkSWFrInQKLqAbVRXhVjQmv3gTzVyKwLijIqBJYCtWgbxHKJuGpM+Jg6T2EfQUWMQ16BksfER7G/gNHsHffIezZay6wtC5Cjge7d0vInU6WaYuQAotdhCx7FkxDtwirNo4ENYG1pX278K+27zmM3YdPiMBqae0UyOjG9m5sbN+hhNWWLrS0d2N92w5saO/G5o7d2HP4OJpb2kEHi5msDe09WLJqAzZ17sPK9e2yOUgnixuEKuS+DE3mXYTcIpROwnmYMbNJZbAosnQXSwu6M+DO0zCRNTmT5FBgqdHgONSQgaVtEc6YNRdTpzWiokqhGlRVTrW4V3xbHKxibhJWoqRsLAqLK4WBVVQ6Frl0sPIYci8GM1g5eSVSl8MRYV5JDYSDxS1CiixiGmSLMFPwDCmGHCQkpCApNRPJUpmThfgkY58MFvEMsfFpaoswPl3KniOjExEelSDiakx4LELDolUGKyIRoRHxCE/IwqiwOAQGj0FAUBj8A+leabfBkRgRGI7hI0MQQNr7qEgM9wvGsOFB4lp5Mug+RPUQ0sESkruH6iF0cfUycbCcnJWbJZgGKXt2ATNYdg4UXWRjucDG3h22zkNh6+iNQXSwBjlhoC0FlisGMHvV3xbvvDsI/fuT8M5OQuvXYIvwRc92lvstV8ByBf6wV+BVipkXXdRX+Zh+TWD98CPLnn8EMQ1ENJgC7uJckX+ljhJZfTcImb969O0TfKltEpq2CB98hvsayZ2jQTnaBiEdLDmfPMTdTx7IeNB8i1DnYJmXPYt7dZGAUV1cqRGhcLCki/Cs1OaQgcWgu3Cwjn+g9RCewFEZESoO1pEjx3q3CA9SXB3GvgOHNQ6WHnQ/gJ2ag9W9cw8OHDmO3fuPgCXPskVImjsLn3fsUaBRCiw5O9HW0dMrsLZux+a2LmxqY8i9B5u2dqOlbTsosjbJ+z3iYm3q2IXNnXuwvnU7WrbuxKaO3di286C4WctWb8CKtVvQvLkTS1e1YOmajVi8cr1ysBavxAKWPRPTsGApmuYtEvdKMA2z5qBRRoVzRWAR00BxpYLujZhMF2vSNEye2qjlsKaokLu2RcgcFsUVOwh5OCLUMQ2V1bUCHBVMQznrccpRWlouJHdiDopKqoTmzi1CtVHILFYZiGpg/oqoBpLds7TqHHYRZrAqJ7tIK3vO0kLuOUhmVQ4zWEmpSEwygFU5yen5SEjORGJajmmLMIn1OHEcCaYgObNEBFZEVAKiYhIxJjxOCqDj0/LVeHBMHMZEJcmYkMIpICBUgu4jA0Ik9M5wOzNYfv4h8BsZCj//UHGyGHynCBvqyxqdQHj5+GLY8ADJY7nLeJBZrN7jTKK7EwWWm2AbHMwElhQ9c0tQHCxn2Dh6CUiU3YQEi1oNchJxZTXIEf2Yu+rP7NVAzcGysgisFz3ZWu63XAHLFXh5V+BVipkXfVWv8jH1FVh/k/yVZLDMRoTPFVjmHCydhaWNBuleETQqHKxvHstYUMc00L369MFn+NRUldNLcv/o4/uyUXjv08/w8f3PxMW6/eHH4Nag2iC8bQKN6gLr0pVrCtHAEeFFZrAu4Oz5i5LFOn2GPYRncUoYWIriLpiGE6fUFqGGaZAtQl1kvXcMZGGpkPsR7D94RAms/YewZ59ysIhpUH2EB7Bj516cvnQDB947KQR3JbCYwdojAku5WEQ17ER75y60dexUAmvrdrRu60FrR49ksLZ07BTHalP7DnGyNm7t1kTWTrTtOIAtXXvFwWpp78G6LV1Y3dIuzhXdq+UMtK/kNuEG2R5ctKxZnKsFi1dAL3vmJqEaD87HLLMM1syZszGjcY6ILI4Ip0ylizVLUA0UWHSvJk6cCtkiHE+K+wTFwRo3QQksuldS9Fwv5c9jx9ahuppVOcxdVWj09nIUF5ehoKAEzdv2YNai1cjNZedgKYqKlMjSHSwCRvMKNPcqi1iGHJTXz0B+yVgpepay57RMqckhZJTjQVWVk474hBQRWCS5M4OVmJptElgUV9GxKYiJMyA1p0Jlr8jBoosVGS/w0ZjETAm5k4MlI8LQKBFWgcGj4R8QanKwomOTEBwaqWWxwuAfHIFhIyi0WAIdgqG+gfAdHojBQ0ZgyDB/cbIorDy8FA+LbzOj5eTkDid2EAoTy13rJnSToDsFFseG3CYUkeXgAWs71uq4i9CysnaFncswgYuy6JksrLfescJbb/fHW29bBNaLnmst91uugOUKvMQr8CrFzIu+rFf5mPoKLBVw7yuwfsKPP/3F5GDp/KsnT7/XSO4MtnOT8Dt8I6PBxzIepMCic6XOt/icW4RfPDKNBxUH6zN8IhT3h5K/+uQBqe7qfPTJA9z56BOYBJZpRKhC7sxhXb5yDbrAorjSHSy1RcgeQlX0TIGl1+ScEJI7IaMUWYrmrgssVZWjjwi1kLtJYB3G3v2HsWffYeFf7dzDEaECjopz1bMHO3rMughFYDHovhvb9LNjD9q7douLRaHVRtG1fQ/atu9Ga+cu2RbcQrdq204RV63b96K9+wDaew5ic9derNvciTUt7VjTshWr1rdiRfNGlcFas1GF3AXNQDzDOnGuFi7hiFATWYtXomnuItMWYSMdrFl0r2ZDQKMzZoM5LGIaKLImT9HPDHGwOB6sH98gHCyOB8eNI2SUcNE6Ux6rTkLuWlWOxsAq0Zwrulh0q5asbcP0OUvFqVJlzyUCG6XgyskpQEnVeBSW1UjpM0PumZm5yCusEKJ7enqWlDyzhzA1LRMp0kFo5mAlpiHZkIukVCWu4hIMzwisZETFJCEiMg7RMUkCHo1NNGJMZLzczwzW6DHxGB2VjFAG3IlmYA9hcJgIrOBR4QgZE4PSilrJao0IGC2bhL4j6GiFY/iIUeJmDR7C6pwADBkWAJ/Bakzo7T0cXl7DFNXdczAYbufx9Boim4SO4mQRPqqOs6u3vG2tZbDsHD1gwwyWrSusHbwli2Xn5A07Jx8RXgMGUYy5yHjw9SC5v+jZznK/5QpYrsAf9gq8SjHzoov6Kh/Trwus3hGhkNw15+rpdz8IuoF1OYqB9UQJrG++7XWvTCLrWzz+7gcQ1fBA8lcUVA8hguq+orhLXY44Vw9BccUslmwQioN1Fzc0RMNV1uVoQffLV6+LyLp46apksISBxYD7uQtSk9OnKkdzscjAOn3uIq7e+gjvcYtQJ7kfPQ4RWEd0gaWH3A+rsuf9msCiyDrwHsjCYtEzTzdBoyKw9siIcPvOfdqIUNskZBZrxx507jyAjp0HRGRRaInY6twlmIY2Cq/te7Ft5yG0d+9Ha9dedOw6gq59x7B112EZC67f0mUSVyvXbgJBostXt0gOa8nKdViyYp3aIlyiRoOLuEHIgPv8JWqL0DQi5BbhXBOmgSJruggsohoaMXX6bEyZ2ih5KEN6lmSn6GAR1UCRJaDRceOFg0WBJZiGmnopembovaJyrIZnqNAAo+UoK1cB97y8QnGyijRHSyEaVPaKsNGishrkF1Wo8WBuITK5PZiRg9LaKcgpKEdqWgbSDJmyRUjnipgGjgeZwUpITEWKIRvMZFFkJSSbh9zTERNLgZWMqOgkMHOVmV+O6slzMHpMnAq5RyZgdHiCFD+HEjaqCawAwkUDR4NhdnGuRo2BP/lYIRHwGxmCkUHhksHi6HDocBZAEzo6UlwsvxGjRGTRzfLyGQ5XD1+4uHjBhUR3N4ooNzg6uomYcnL21IjuDLt7CGzUxoY5LDdwm3CQg5cIKlsHLxkRknvFsDtD79Z2rhho4yTjwv98a4BlRPiiJ1vL/ZYrYLkCL+8KvEox86Kv6lU+pr4C62/4y1//KucnbUTIDNb3JLlrHKzvfvhRq8r5Hk+//0HeJsFdd68effMtvvr6G+18iy++fCSO1t/+DySPpdfk3NcE1v2HX5j6CD/+5IGIq7v3PsWnn30pb9/68CMt5K71Ed7oFVjiYl29jgsMuGshdx3RQHFlnsHSQaMcEfKcPH0ex3QH6/2TeE8TWEfeex+HjhzrHRGS5s4MFgXWgSPiYO09eFQyV+JgUWDt0gTWzn2guNqx+6Cczu69Kui+Yzc6uveis2e/iCyKLW4Nbt2xzzQibKe42nUIOw68j55DJ7F93zF07T2G7fvfFwdr49YeCbjLFiGdK2IaCBpduRZLheK+WpHcl67CwsUrxLmS/NXCZZg3fzHmzl+MOfMWi4M1e85CFXAXHha3CNXh5t/osAhYWQ3Cv/7rv+Jf/uVf5PDtUaNCNYHFMWGDBhnVQu5148HRIE9VVQ0qq3trckRYlVYIdLS4hOPAUslikYfFkSFPXoEecC9CTk4+srLykM1bzcHKzC7A1MUtKBk7CSnJBqSmUVgZkCIMLG4QpiKJW4RJaUhOTUdSkkFV5/QZEaYhOo4nVdyqaIqt2BSERyXJiJA8LIGMcoNwdLTU5NCxCh4VAQos/8BQAY2ODBiFEf4hgmsIDomAf2CYiCzfEcHw9eMmYQB8hwdpb/uLuPIZ4ifZq6DRcZi4rB2DfYNEZDm7eEE5VR5wcHKHvSPHg1rI3dEDdg7usGXI3dZJjQadh8DeZQjsHDxgZUXwqAMGDHRCfysHCbq/LSPCAfjPt/pbBNaLnmwt91uugOUKvLwr8CrFzIu+qlf5mJ4VWH/9qxJZ5GAR02AeclddhN9rAotdhHSvnuLbx3SvOBp8LO4VBZY+HqTAYhbrux9+kizWA72L8FM1HqSQkk5CdhFSYN37VLJXT7//UcaKrMhRIfe+kNErV2+YnCwKLHKwuEVIgjtFli6w9BzWB6f0DNYpvE/I6MkzOKaNCd8/cUoE1uEjx/DesZM4dOR9HDx8FAcOvWeWwTqMfYeOQcQVx4QyKjwknYSkuYuDRXFFJpYmsLbvOoAOwkbZSUix1bNPBJbuZHXuOqSEVvc+dO05gs7dR0Rg7T12Fj2HPkD3gRPYvv+4OFgUWM0cDdK5WrUeK1atw/KVa7FsxRosXbYKS5auxOIlK7Fo8XIsXLRcE1jLJYPFmhzpImwiaFRhGpjDmj5jDlg14+Xtg//9v/9fk6CisPq//sf/wJjwKBE7AwYMlN9j8JyjQo4GaxlwNx1V+FxNgcWAe9VYlFdoNTmlWg6ruAwUWMXF5VL4XFhUqgRWIQPuxcjJLZBcVk5uIbJzCmREmJWlxFZuXjEySXPPzJMcFl0sVZFjQBIZWMlp4mDFJySLi8X34xPTpZuQP1s8cQlKXMVQYEUnIjI6CRFR8QgPj0F4ZILARXWBFRGXjpDQKJDkzi1CCq3A4DAE8b5R4SqPFTBahFVgYJgaDY4YJdkrFXAPwuChI+Ht4wtvn+FSyE2Su19QBDLKJymB5eoNF1dvEVjOrl7giNDeLOROB8vR2VucK24Tunv5wcHTHwPt3GWLcJCNs2SxmL2iwOrf31b4VxRZ7/QbZBFYL3qytdxvuQKWK/DyrsA/I2ZusgD+uQ/t+fc+90Ofc+c/85ie8+n+W3f9XGBpDtaLBJYebn+ilT2Le/UYX3/zWETWI7pXj74WB4sii2PBL75k/uoryWA9/JyFz19pW4T6NuFnIq7oZn3MkeGnn+Hzr76RDJapJofcK43gbkI1XL8lsFGOCJXAuiQCi+Lq7PlLqotQKO5mZc8EjUpVjip7FnF17ASOnzqHD85cwOH3jss5ePiYJrDewz5iGuhgHXxPRBZHhDIm3H8EPXsO9jpYPXtVJ+GuA+iim7VrvyawdqNr5wF07T6kzq6DMirs2n0YcvYcwa4jp8S56jl4ArvfOy1n55FT2LH/ONq7D8oGIYGjK8W92qAcrJXrsGxFs5nAWoFFi1dg4eLlWECRtWhZr8Cax/zVAlRV1SI0NAz9+g3oI6h0t0q/HeEfJDkshty5IUgXi0KMsNG+DpYSVxwVVlfXoKKi2sS/YsidHYQcGTKDpQQWuVfsIVTuVb6ph1CF3imwJI8l48E8yWARNMpRZboxC4Z0ohnSkZzKkud0EVd0rhISksXJik9MQVJKunCwElMyTRksIhroWsUnGhAXnyICKzIqAZEkuUfEISw8FmGRiRgdmYzEjGLZIBw1OlYEFjNYQUGjMXJkkIgugkiDQ6PExfIbOUrcKrpXxDQMGTpSwUXZRTjYT4LuZGF5eJKD5QNHB1ew/Jn5K44I3dwHw9FRBdxFZNm7CqbB3oFjQ0/Y2LAI2h22jp6wdhoi2auBgxxhNdAB5F4NHOQgIqy/lZ0Iq3f7DUJ/K0tVzn/rSdDywZYrYLkCv80V+EfFzM0mI4xNTXCXkncKql5RxSJ3Y/c//vj+0cf0j/+NvX/yWYH17IjwRzNMgymDpTGwGHine8VDgfW15K8osNT58tHX4mRRZCmB9RVIcn/4xSM8+OxLEVnENVBYUVSxKufe/Yf44tG3+OTB5xJw7xVYHwpYlBksvS7nyvVbYA6LQXc95E7IqMnBOndJ8lanz14A63I+OHNeK3s+LagGGREePyVZrBOnz+PkmQviXlFk9QqsIzh09CSOHD8j3YN7NXG158BR8NDJ6tlzyFT2LA7WrgPYvnM/ZESojQd37DmMHXuOoGvXIXTtOojOXQeVuNJEVveB49hz9Az2vn9OxNWeY+ew5+hZdO49KtwrMq/oXrEmh0KLLpY4WMtX/1xgLVqGBQuXyuGGIMdmLi5u+F//6//5RVGliyveBgaFYPLUWZg0ZYaQ2//n//y/MWTIMHGwpCKnTmWwdEwDNwfpXlVV1/UiGsS9UsKqhG+XVKhtwsIS5BcWo6CgGPn5xdJFSAZWadV4KXtWLhbzV0pgGTOyYWS5s4Hbg3Sv0kVoicCiuKKo4ngwheIpWXJYZGLRteLPFk9yWjbIvWLwnffTxYqKThAOFkPuYyJZmZOC0dEpGBUaKduELHwmwT2Q7KuAEG2LcAwIGQ0IjoC/MLHIxeLvj8YwX3/JXQ31pchi2bOfjAiHDB2hQKPuPnAjC8tziGSuSHcXPpa7t5Dd7Tke1EaCtrbOsKWwcnAXAWXnPBjOnn6wdfSBnaMXrAY6qmocwTNYQzYJ+9vIJqGdo5vFwep9irO8ZbkClivwe12Bf0bMUEi5N91Et/Ff4O5uRJPRHe7/P3vvHVzlmWb79h9nqmb6Tk3P1DkzPXNOnZ6x2zY5I0ACJKGcc85IrQypAAAgAElEQVQBiYyNTcYEkzMiGwzYYGNyFCjnnHOWEDkZA7ax3d2euXfdWs/7fVtbBmzcjW3a87nqrS0JJG294M2v1rOetRKTkGj1q18WYLEqhx6sP+ojQs2DxaBRKlhmGVgCWNwe/OxzDbA+F8DS4cpU9nzvgUCWANYn96F7sXrGgyx6viFKlsDVlWugF4uBo12MaeAWoXYY2dBKL1bHJVPhs6kqRwMsgay6RgGsqtpGNLZ2ov3SVdkepILFI4BVXo1igawKFBaXo6C4HPlFZdqYsAQ5+cWSc8WsK44HeVjyTLjKLihDVkEZ0rMLZTQolTnpubiYoRSs5FSa3bNxPjUbAlhZhZqClS+AdS6Vpvc8nOUj/Vc5pUgrqARVrLSCKvFfcZPw8InzknlFwOKh/2o/ewgPHMJ7+97H3r36iJAK1j4xm3t7++Gll15+ZqAyhyu+/c//8lsJ/1y8dDmsrMbJ14mNnYh3lq8WBYs5WCpglCnuSyQDi5A1f8FiUawkA0ugai7mLVikVeXogPUmXn/jLYlx4Hhw+ow3QIM7Q0anzZiljQdnYMrUGZg0eRomTZqKhMSpiI+fhLi4RHlMSGQPIUeEKsWdBveICH1ESAUroRdghYZFI4JjQprcQ2MQGBSpACswHP7aiNAvMBK+wbGShaVGhIHwYIioWdAoq3KcXZQPi14sKljsJ3Ry9pAkdzs7F8nAsnPQ/Fe2hCxHjLe2x3hrBwEtKliszaHBnUGj7CVkBhYBi9EMDBolYA0baYXhFhwTWmG4lSOGjXEQk7uFpZ0AFseDDBWlkkXl6tXXBgp09e1vKFg/1b8nxvcxbsC4AbMb+EsAi6pVklUiEhOtkNQJpGiPvzgFywywdAXrq6+/xld60CgB64tHvf1XOmBpJvdPZTT4wBTToIeMMsld9RHew807n/TaJKT/ipDVfZVlz9dx+9593Lz7qeRgmbKwuq4IaFHFooLFPsLmtk41IhSjO8eEPUGj3Bisqm1QSlZdM1j4LEGjzMKqqFFerPJqlJRXo6i0ClUNrSitrENeYRnyCkuRW0DIKkG2wJUaEWbl0YtVgtziKuQWVyItqwAp6blIEe8V1Sua3XNAD1ZyWo74r6hapeWWoqSmBReoZGXk41xqDs6m5ojZnSb3M6m5SM4qErA6n1mEM2n5OJGcKWnuVK3eP3QUB2huP/ChABbHgwQsZlnRdzTSYhT+7te//rOh6tuQpb//t3/7d/DzC8D6zTtNgMVIBnqwZIvw7aVYsozBo+9g/vxFMiZkRc4cqcjh9qBSsVSa+zyBK44I2UVIsCJgTZ8+S4COUQ2MZ6APS0zuU2Zi8uQZPYClKVjRDBaNiVMho1Gx6PFfTUQkVS1W5UQnmBQsxjKEhceosNHQKAQFRyAsPBb+AaGq3DkwEn40ugfHwsc/QjYI6cHSAcvdI0A2CRk2SvWKUOXswrGgyrxycfUS2OKI0JFjQ9kkdBa4og+LVTncIpSgUZY/W9kIXFmM0vKvRowR4GLoqFTnSA6WJYaOHC8J7kxxHzLKDkNGjMOgoZZgwGh/+q/6DxG4ImAxgJRJ7qzLMapyzF70jTeNGzBu4Ke5gT8XsES9SkyUESGVKwKW/rFflIL1zTf4Roqee0zuaovwuwBLKVgSLvpQU7A0wLp3/4H4sASw7t7Dnbv3ZDyo9xFyRCgRDZr36sq1m7h87YYcycG6cl22CAWwaHi/fA0dl66irbNbwVVrB3QPlrkPi2Z3erGqa6liNcl4sKKqDuVVtcqDRRWrshalFbUor26QU1xeg4raJpRU1CK/uBx5HBUWlSGnoATZjGfIykVuYbmEimbnlyKvtEZULAIWvVipWQWiZD0JsM4TuDILkJJdJGDFuAYqWKeSMwWwmMx++mI2Tl3MlqiG8xlFkoF17GwaPjx2VsaC7x86IoBF9Wru3IVwdfPA//2/v3vuQKWDFX1Xw0eMFAN6UFAIQqPisXzlGil4XrJkmVKwGDK6aIkUQjP1nR4s8WHNXSCVObPnLDABFjsIpYdQwkXnYMbMN1Si+6y5yuQudTkseZ6JadOVwV1iGiazg5AjwkmIi0+UEWH8xESVgxU9EVFRKqKBilZEVBwio9hLmIjwyDgTYNHcTshiDhZVrCCOBwMjBLAk0T0sBlSw/IKiJePKyzsInt7BJsBikTMhioGj7j6hcHL2hJOThwAW87Ds7V1A1Yp9hIxu4JiQo0EqV8zCEgVrPEufbWA1zlb8V3xkmjs9WBLRMHw0hg8fI+DFLsKhwywxbLQdhlrYymhw6KgJGEST+5DRKsldtgdVPc6rr/VH336DJabhpd/3NQDrp/nnxPguxg0YN2B+A38uYJl/jef99s/5nHp7sBg0qgGWmcm9N2B9iUePHj1RwaLBXUzuYnT/TCIamOCup7gruLonYaNMdGcOlhwJF2Uu1ie4cl0DLK2TkB6sS5cVZMmIsLMbHV1XzACrvRdgSdiopLmzNqcJ9F8RsKpqGqTsWQCrslaBVlWdmNsrahpRVt0gYFVUVo3Ckko1JiwiZJUjh+oVuwiz82REmFNYhpyiCuQWVSJDfFiFSBMvVh5SMvN6qVdUsAhXEtPAx9QcnE5Ox9mULFzIKpSi59MXs2RMyPwrZmGdTM6UHCzC1ccnL+DDo2dkRLj3wEdwdHbF3/zN3/xoUCXjwX/+F3j7+iMuLgGjRo8BFSx+/O///u9FtVI5WMu1gFFW5TBslMnuVLBURINSsBaAQaM0t/OR24VvvDkbzMCigqUysHQP1huYPlPFNFDRmjptBiZPmS4jQjG3a3ClA1ZsnNogVBU5KgcrPCIaEVExiE+YgsgoKlk9CpZsEYYpwKL3imGjAYFhmoIVBn//UAEs36AosNhZByya2enBEsBy8YQzIcvDH87OSr1y4sfcfeV9ApWdnTMcHBnV4CbAZTOBKpaTZnK3xthx7CO0xqhRVvJoYWEpCe40vNP4zp5CGtxHWIzHsJHjQO8Vz+DhVhIySgVLAZZSsGQ02GeANiIcIJuEL73cxwCs5/0ibXw94waMG/j+G/g5YeZpz+7nfE5PBqzeHiwCFkeEqouQgGU+IlTbg8rgTh+W2iik0Z0RDZ/c+7TH4M6IBlblaGXPVK+oZKkEd8Y0qB5CUbEIWFqSu8nofukK2jsvo52ho52XZUTYTAWrpV3lYDHNvb5JEt0ZOlojgNXjw+KWIPOvaGg3V68EsKrqZTQo6pV4sKhelYv/SkaE3CTkySsGAYujweyCcmTmFSM9p0jUK6Vk5eOi+LAIWwW4QEM7IxqYg8WRYYbyX50lVKVkq+BRjgcvZuNMSg5OnGeSO3sJU6WX8KPj56TUefe+Q+jbb4CAzm9+84/o07cf+vTp99xg63/8j7/ByJEWmDp1hpbkvgGvvdb3MZALCAjW0twVYJl8WJKDtVS2FLk1SIVtDtWr2VStVEQDwUq2CRkyKluEb2Lm67Pk6KNCjgZpche4EnM7twcni6k9XtQrVuOoaIaoaCpX3B7kYyzCIqLEhxUdkyAqFrcF+f8WD/1X3CBk96CoWQJZYQgMCoOvX7AcJrlzk9DHP0x8WBwRevqEiAdLfFcuHnByZs+gG5ydPeDo6AoX+rEY0WBPg7s6ExzcRL0SozsBSxsNWlqOh+VYGwkZVaNBNRYcOWocLBg+aqnGhiNGjcfIMXYYZqHGg8MsbMHU9iEjxgtkyRahRDOo8eBrAlhD0KffUMnAetlQsJ72Umt83LgB4wZ+zBv4OWHmaT/Xz/mcngxY3/SY3Fn0rAGW8mCZAZa2QSgZWJoHiz2EPBLR8CmjGT7FXfqueO4q9Yo1OfrRq3K4PcgcLB4ClhoVUs26ie4rTHW/IV4swhWVrJ4RYacGWM2SgyVp7g3NqGtsQS0hSzYJuU3YBJrdeSprGwWyyqvq0djejdqmDpTX8GONKK2qF6N7AfOwiisUZBWUKh8WvVgFpTIipP+KKlZmXomY3Klg5RRXabBViNRsniJcoNcqJVMysOjDuphViItZRabDmAYqWBwPKsDKwLHTqvT54xPnRb2igvX7V14T2Bk+wgLMteKYkBlYS5Yuxz/8w28eAyF9zPd9j8y/8g8Iwjsr1mAdC5/lbJGy5+CQiMe+LqFr2bKVkua+mJuEi/VRIZPcl2LBoiVidGcXIT1YjwHWm3Pk4wJbb7LgeRamMwNrJlWrmQJ4U6ZMN6lXiVo0w0QqWHEJoHJFsz09ZzpgEbIIWPRhsY8wIjLOdHTAooIVFTNJIIugRQ+WZGAFhCq48g+RzUHfQAJWuAoaZRchg0bd/RA9ZTYYLEq4oqFdjpOHjA2Z8m7v4CaQRU+WvQPT3F0l0Z2bhRwPjh1vBwkcHTdBAIujQUY0SJr7qHEYNcZW0ttHWIzDiFHWGGFhLdEM9GBRtRpp5Qg772gMHDgSCrCGq5Fgv0EgYDH7ioBF/5UxInzaK63xceMGjBv4UW/gh8FMJyT7qrMnkuHHeHI/7Dk932fwPAHLfESom9xFwdLgiupVbwVL6yLU+giv3bxtimvgBiErc67euCOVOTe5eXjvgcAVtwgJWIxsaGnrQlNLu5jcCVdMdBe4qm9SgMXH+mZU1zejSoesOr7djJrGdly9+xDNnVdRUdeMitpmlNc2gWNCBVjlKOC4sKQSeUUVolzllVShoLwWeSXVAlhZ+WUCVWnZHBMyFytf4IrqFceDFzPzRcViDhY9WKk5JWJ2T8svB8/F7GLZIDyTki0VOSfOZ+DYmRR8fOIcPjp2BoePn8fSFesEdH796/8HOwhX739kAqz33nsfU6ZMewyEvgusqFZZWIwS5WijVOZsk8Ln9Ru3Yt2Grarsec0GMbTr40Hzrzd7znxVl7NkeS/AWkTA4iYhoxoWqE5C/t45896WjUFmYr3BDCw5KmB0xoxZ4rdSY8GZYnqfMnU6Jmvbg4mTmH3FepxJ8igZWLHsH+RhRIOCK1blELCiYiYKXNGDFdnLg8WyZ83kzqDRYI4J6cEKg59fkKZghcHXP0xGhd7+EZoHi5EMAQiOmiIZWIxroJpFwJJHjghlg9BZIIsmd9sJqn+Qhc8cFY4bby/wxeJnPftqjMCVDSzHO2HUGCpX4zGCW4McD46ywXBJch+LIcOtQAVryMhxGMIOwiGjMXDgcPQfMFQAi1uEDBelB4sJ7q+81h+v9R1ojAif78uk8dWMGzBu4Flu4IfAjIplSJFtQSs96MoEWyoL6/ENwh8OYz/kOT3Lz/hDfs/3ARa3CHsrWFpMA7cIzRUs3X/F7Csa2z/luY9PGDAqgNUDV2pE+ImoWNJJSA/WzdsgYDFolD4sAta1m3dFwWInIUHr6s276Lp83WRyZ0xDS/slNDa3yWEWVm19o/iuCFW6glXb0ILquh7IqmlsQ01TuyhXDW3dqGvpRFV9KyrltKC8RkFWYVkVCunJKqtBQWkV8kuqkF9ajcKKeuSX1iC/rFaM7vRhZeaXIiO3REaFYnbPyMMFbhUSqrKLNeWqEGl5ZcgoqER2SS2yiquRXsDE9lINsthBmCmAdVgA66xENMTGTxaAonqltggPYd+Bg3hv/wcgYO3YsfuZAOu3v/0tAoNCsGrVOukiVH2EqiZn/cYkUbDWrU/CmnWbQcM6Q0ZHjbZE//4DwK29FSvXYvmKNdom4UosWcrNQU3BWszi52XiwZIR4fyFWh/hfFMv4VtvKe8V869ki3DWHMnCmj6DW4OqHofmdo4HCVYJk6bIIwErbmKiZnDXR4RxKsE9WleuYhAeESWjQZrcqWKZe7C4MRgWmSBbhKHhMQqwgqMQEBiOgKBwAS1fv1ABLG4RevuFwcs3REaEHj4h4ruSPCz6rbhBSBXLSSlZ9g4usLN3kRwsxjQQsBjNoJLc7WWDkGXP/Ng4GtytbGUcOMZqgnQTWlrZyYiQwaIcFzILayi3CNlBONxKSp7FgyVwNQIDBLCGgwXPNLaripx+GmT1xe9fMUzuP+Q10Pi9xg0YN/CcbuCHwIwJsJISQcASmEpi7lUSkiQLy0oysPhrarNQxTj80MzRH/KcntM1mL7MkwGLHqw/SQ6WZGGZRoTMwfrWiPDz3h4sprgTsJSCZQ5YaoPw1u274OGIUPxXWmWO8mERtHoAi5BFH5a+TUjlqoOZWJeumsaEhCx6sHjqGpsFtNq6Lov/ih4sHgIWDxWsmoZW1ApctYOgVd3QiuqGNlTWtwhkKRWrGSUVdSgur0VReQ0Ky2sFsooq6lBQViOAVVhRh6LKBgGszLxSZBdWyIgwq7ACGXmlSMsplpOSVYiUTI4FC0XBomKVUViJnLI65JTVI6ukBtmltQJaetEzVawjJ5Nx+DhVrLNYuGSFAFTffv2fCFhbkrY/FbBoiB89xlK8T6omZwc2b9mGTZu2Sh8hFaz1Gzb3Kns2B6wFi5Zh1ZpNMo579dXXJFvrlVdfA3O2OJ5UHizGNSyVESFN7gJY8zTAMnmwVEUOR4Zz5i+WiAb6sGh+ZwE0OwgJV/SAMf9q8pRpAlgTEycjYRI9WNwgTJDxoPJgxakRYXScGNupXinAYpJ7ojYO7DG5C2BFTAThiqXPuoIVQBWL24SBEZA+QjG70+geBm+OCv3CQcBy9w6SUSEDRZl/RdM7De6yTejM7kF3U//gBDG29wAWYxqsxk3A2PETlMl9LMeE1hgz1g6jrewwht6r0ZqCpXURErCGDB2tIGvYGAweZoXBI8bKeLB//6HoP3A4BgweBb6tA9Zrffrj5Vf6wvBgmV7ejDeMGzBu4Ke8gR8CMybASlEVOZLmzqiGX/VkYZkUrBRCGD/+Q/EKYsL9Ke/A/Hs9HbC0oFF6sL5WJvceD5a2RUgFqxdgaTU5Dz7TVCwClvJeKf+VOVxRwdJysG7d0d7m+5+IinVVQIuAdVP8VzS6S1QDAUuDLIIUc7AamtpEyWpu70JTawcuXb2hQRUVLWV2r6GKxbcJVfUtAlZ8m8oV1azqxnZ5m48VdS0oq2lCaXUjSqoaUFxZr05VI4qrGlFUUS+QVVrbgqKqRuQUVSKroFwULfqwCFmZBRXI4Bgwt0SFjFLJyi1BSnYxMgsrkV/ZiNyyelGyMgqrJMX9YnYJzqUXSCfhURkTnsdHx89i/8GjYmYnLK1as14CRiVkdD9VrEMID496DLB++9t/RUhImMDTtu27sHWrWQ/h5q3YuGkLNskjFawtoIK1ZfterFu/RUzua9Zuwuo1myTJ3c7O4bGvz5HhK6+8KuXOTHOnesURoT4aZOYVNwlnz54vcDdnzjzZHpw9dyEWLl5p2iJ8/Y3ZYngnVFHJ4iNHhFS09Goc1uMwlkEAK06NBiUHi+Z2DbC4QSgbhVpMw2NBo6FRCIuIQ1gU4xsmygYhPWY0vUtVTmCE8mAFRMAvOAYcETLJ3dOHJwTuXqrYWVLbJbmdsQ3ecKSK5eINeyc9aNRV6nKkJochoxNUVAPVLCpbzMHipiABSyDLcgLGWNlJJyHHgxIyyqDRYaMxZIiF6YiCNVwDrAFD0a//YPTpO1Byr+jBImTpI8KXjbJn85c4423jBowb+Klu4IcCljkvMViUEPVtwBJ1CylI/NWfl+j+Q57T876n7wUsbUT4tSlo1Cym4WmAxbJnbUyoRoT3xHt1+44GWAJUyn/FJHdClWRhaW+rMeEtLcldqVgcE3I82MmjARbVq9Z2prl3oqmlAw3N3CZsFaiq0x6pXNU0qPFgTWOrAFZtYxvqmjtQ29yJ+tYu8WIJYDW0yceqGzsUZFXrkEXQIlw1yGNheZ2AVlldmwSH5oofqxKFFQ3IK6tFNuMb6M3KK5XH1JxipGQVCVhlFFQIWBVWt6CgqhlS7JxXJn4s1uWw8JlK1vFz6WqL8NgZHDx8QqprCDX/9m//W5La1YjwoGRCfTu2YYKdPXbu3IOdu/Zgx853sX37bmzdthNJSTuwJYkK1nbTiJBjQtbprN+QhM3b38O6DUniwaKKtWrNRoSE9hjd//Ef/wkvvfR7/IdZQvyoUaNFvRLAenvZt7YIaXJnTMNc6SRkVQ6hiyNC2SJ84y3xXFG5ooJFk/tk+q+mTMOkyVMxaQoT3CcjXvNgSUSD+K/iZWQZRQ8WR4SySaiS3KOi4qUuJ4yp7tE9VTkhoZEIj5qIsMhEBIfFSUyDqFjBKgvLnxuEAeHw9Q+XoFHvgEh4cUxoBlhuHgFwdfeXDkLlv/KGk5sfHByVH8ve0V2M7RPsNIO7owdsJriIyZ21OePHO8BqnD1s7d0w1tpRlCtuDhKw6MFi2bNAFutxRMGywOAhI+UwzX3QMEvpHhwwYJiEinI8qBLc+4u5/ZVX+4Hn3//jVcOD9bxfKI2vZ9yAcQPffwM/Fsx0dnJ0mIgfrl/9FShYphHhVz0jQi0LSxQsPcVdK3rmeJCA1eO/4niQHiwCFtWqOxDvFU3tcvj+XTG4s5PwSYBlUrAucUR4RY54sLQkdypXBCweeq/qGloEtuqaWkXNUuqVGg/WaWDF7cHGtm7ZJORokGoWQau2pQtVDW2iYFG9IlyVVCvlimNCjgzL69vk1LdfQVVTh4wHxZNVVossUa/KkJZTIpBF0GLAKP1XOSU1KK5rQ0VTFwqrm5Ff2YTMompQvWJFDgGLYaOMajhy6iI+PHoaBz86jg8OHZU+QXOz+dPednf3VF2EO/dg+47doILFo0aE27ElaacJsjgi1AFr3YYtaouQRvcNW7F63Ra81kdFNfzTP/2TjP6Wr1yHd1aug4ODs6hako31NrOwWJljDlgLetXjzJmrvFjcHiRcvTFLmdxpeOcWIQGLCtbkqdMErMSDxfEgAYsbhAwWpXoVGy/m9ugYbUQYxQJnZXSniqX8V/EgYIWHR5tiGnS1Kjg0Uo0IQ6IRGBwloMXaHCl7DgiDvkUoI8KASCl1poIlPizPQLh5+kv3oKrHYXq7NxycPEC4sndkdIOHmN1tJ7CP0Bl2Du4CWdbMwhrPUaE9fCOmwMbBC5ZWE2A51g6jLO1gMcZGTO4jR1uDMQ0CWEMsMGjwSAwaPAKDB1tg0JBRPYDVnyrWEDmEKvquXvp9HzAD6z9ees0ArO//p8D4HcYNGDfwvG/gxwKsv+R5PstzevjwIc6cOfOXfJsnfu7jCpYKGzXvIqQPS8aE5l2EJpP7F/jsMcBiersyuZsM7ibA6lGxFFwxmuGWKFiiZDGu4eYdSG3Ojdu4fO0Wuq/dlLGfbnDvtUXIwuc2RjVoChaBqr4npkH3X9F7VUcAa7uEps4rqG+9JIeQRbAiYFVys7CpQwCLkMUxYUllPQhVxZUNKK9rERWLb5fUNGPv/g+QW1IlahZHgzy6esUxYVYhlaxyAa3MwgqU1bfLSLC4thVljZ1icqfZPbu0Dmn5FdJFeC6jsMfozgysj08qwPrwKOYtePuJo7pvg5YJsHbtVYC1bRe2UcHaulPgioC1act2bN6yAwJYG5NkRKgAa4vA1RoNsP7tf/8f/O3f/R04yluxYg2Wr1ovgLVsxTqMHDlKns+SJaomxxyw1HiQBc+agjVHvf3WnAWYv3CZZGMxyX3GDOZeKfWKY0GOB6leTZvxuoDYt8eDsVoGlgmwRMGKBeEqLDxScrDCI5mJFfOtJPcYhIRGITg4UiW5h8UiMCQKAQFh4seSDKzASPiHxMCHUQ1B0fAOjIaHd7CMCT18w7SSZwVYjGZw8/AVD5aDk6fAlb2TJybYu8HB2QPcGKSp3c7JGzZ27loPoQPG2TjDapyDeK9GW9LsPgGjLRVkSVSDBU3uYzB02CgMFsAaIYA1cNBwDBpsgYGDLcTkrvcPMp6BgPVqH24R9sV/vPyaAVhPfKUzPmjcgHEDP/oNPAvM9H4S345qeMKWYGcKUjSfVu/Pfbb3vus56WC1dOlS8Dzv/54MWP+JP2lJ7oSrP/7pOwCLHixzwBKDO03u2ibh/YdaPY62RagZ3G+YqVfmgCVwJfEMt2VEqBvcmYNFFau9S6lXzMKSEWFHtwBWU6uCrHpRrBRg1TW1ob65XYFVaxeaOi6jpesqWi9dR2P7ZdkelDFhS5d4sghZBKy6VqVgVdS1oriiDpUN7QJbHBFSuaL3il4s/c9k9959EirK4ueMvBJk5peJDyu/vB48WUVVKKxqROOlG8gtq0NBVROKaloEsGh6v5BdLIDFHsIzqXk4eT4DR0+nSEyDANbh4/jgw2N/NmAxN2vb9nc1wOKYUFOwtmxXgKWNCDkmXLt+i4ppWMtNws3oP2AQvH38sXLVeqxYuQ6iYK1Yi2XvrMLSpSsl3X3J0pVYvHi52iJk2fO8RZr/ap5pREhz++uvz8LSleuxZstuMbbPnPmGqFYKsNQWoQDWpCl4fdZszJm3EBMnJpr8V7oHS4crPQdLDO6RLHNmDlaMxDMw68o8aJQm99DwWISEx0nZcxBLn8OiBbBMZc8BEfANiIBPQCR8gmLE4E6ju6dfONy9g+HuFSzbhC5ufqJkqfBRRjZ4CWDZOXnCzsEDjs7eAlq2tkxxd4G1DatynDBuPDsJOSa0k01CjgYtrZ1hZeOK0WPtMXK0LZiDxcdhMiYchSHaiHDQoBEYMGg4Bg4cAY4IuUnI3kHlv+KIUKlYL4uCZYwIn/frpPH1jBswbuAZbuC7YOZJn24yuov/StskNJ8Dirk9CSncNLRKwhPw60lfttfHnvScvg1W+j/mvT7xObzTG7D+C99885/45j/NAeuP+INudH+SgvUEk7uegdU7pkH5sGSD8NYdKMC6heuEqeu3xIfFMaFkX2kZWAwZ7bp8FZ2Xrmi+K1X03NnNPsIraO3oRqskul9Cc1sXGls70dDchvqmNjUubOlAfUsHGlu70NxxBc2dV9DWfQPtl2/KWJA5WASszqs30dh2SWIa2q/cREP7ZZTXNgtUFZXXiR9LV6+4PVhW2yKgpf+Z6I87d+/B+dQsZBaUI7uoCuntcQ8AACAASURBVPkVDTISJGARrLJLakAPFlUrmty5RcgsrPMZBUim9yo9X6lXZ1MlB4vjwQ+PnBYP1geHjmDe/B+oYO3cgx073sX2nXuwbYcOWDuxZdu72Lx1tyhYVLJocl+7brPyX2mQpTYJN0sBs39AMFauXo8Vqzdg+Yq1eEcDLG4ROjm7qpocsxGhGNz1omfZIlQqlq5m6f4rVuVwLDhtOmMaZmIK63E0D5aMCBMmgVuEYnA3N7nHmoWMalAVTsASFSsKVLAi6MUyGxGGRsRrOVjxCA6LRXhUggobZVRDSDT8TEGjCrC4PejLXsKACFGxCFjMw3LzDIKbl8rG4njQ0dlLtgfZR0gli34spV45y6OtnStsCFg8ts4YO04DLEtrjLG0heU4R4we6wCLMRNgoQEWg0aHDbfCUB6C1pCRGDiY8QxDJf+Kpc4DB42Qt2luJ2TR4M7tQapY//6SAVjP4aXR+BLGDRg38ENv4Ekw811fwwRY5lENZoBF4zuLn/+S/8yf09PASv9H/C/5Pk/63N6AxfGgOjIilKiGZwGsz/HZF6rwuSemQSlY5j4sCRll/+Ct27hx85ZAFtUrHvFg6eNBLc29pyrnKjpY9Nx9VR0xul/T6nIuoYUqFs3uHd1o4giwrQvN7d1o7rgsh/DE0SBT20XB6r4O5l/R4F5Ls3tTh2wS1jR3oLHjskBXZV2LjAerGtu1MaHaJGRMAwGrqqnTpGDpfzb6464974m5nYZ3bgzSd1VU3WwGWDXIKa1FZlEVUvPKZDRIyGIPIStyjp66oIJGj57uGREeOooZr7/1TCPCIUOHiaF956692CFjwnfNFKyd2CwKFpWsXaJgEbJ27vsIDBpdqwPW+iTJwpI8rDWbsHL1RqxYtV4DrDWiYKmYBpXmzjwsjgi5RdizQThPtggZNkqzO03uNLzrPixJcTcbESrAUgZ33YOlQkYTTR4sprjTh0X1SpU866pVjFTlcFRIsArniNCsKofqVXBwBIKCwxEaSbP7RPFgBQRHSjyDn3+YimngNmFQDHwDo+EbHKsAix4s3zAxuLt5h8LFI0BlYbn6ih+LkOXiGSyARR8WAct2Av1XbuLNoul9vI2zANa4cfawGsvNQVvZHKTJXYJGR4+H7r8abjFOcrDGuwTBzjcOQ4aMEi/WgIHD0J+HCtYAho0O00JGFWD9XlOxDMB60iud8THjBowb+NFvwBxmnuWbmQDLFNVghW9vFirA6kRKSsqfrWB9H1jp/3jrz/l5va8Dlv71dMDS32fQKBUs/f0vv/wKX339B9P7Kqbhc9P77CDkeFD//Z8+eIg7n9wzva8rWPqvy3jwxm3Tr9PkThVL/3XpIey+anq/8/I1dF25YXqfKlbbpZ5fb7t0DW3d102/3nn1Fq7c6vn+HA+2dF0z/ToN7zS269+PIaNUr0zvE7SqGkzvU8H6LrjSP4+Pu/fsE3N7QWWjGNoJW0xyZw6WrmClF1SIisUxIUNGj56+oAEWa3J0wDom9TO//vWvewHWb37zG/Tp01fOtzcJX3rpZYli2CFGdwLWboGuJA2uCFU8Gzdvx5Zte3D4XBY2bd2NdRu3y5hQwIpRDQwc5VmzqQewlpsBFtPcWfSsxzSw7FkztM+eQ8BSUEWwUrU5c5XB/Y03QQ8WFayp05V6RcBiTAO3Bx8DLLMewpiYOER/C7BUDpYaE4ofKyIGYWYKFqtymIEVHKoKn4NC1NtBIdHwp4oVHK3KniWmIRa+wXHwCY5Tm4R+YfD0U0qWh284nN38BbBcXH1ko5AjQSc3fxkNckTI4+bhJ2NCa1tnWNu5qTPBVcaDYzkitLTFGEY1WNppZ4KoWDS4M8V96LAxGGPrgbGOARg+wkp8WAQsjgYHD7cUc3tfzeROFYunT79B+P0rzMLqZ5jc9RdK49G4AeMGfrob+HMAyxyoCFy/+pUVrKyskEiy6kyClfa+Ke39B/44fE61tbXYsmWL6R9y83+ozd/Wv7T+sb/0/e8HrD89BlhffvW16Xl+/oUKGtWfz7cBSxSse/dNv//uvQe4eeuO6X0C1tXrN03vS9DotZ73u7qvivdK//qXrt7ElRs9n09PVkt7t+nzOy5fR9c1M0C7dgdd1271/PrVW1KNo389jgipYunvVzMbq6HN9L6eg6X/Og3unTc+Mf26/vEnPa5avRofHTst6lVeeb2oWWl5pUjPLzd5sfSQ0Ys5JWDA6NHTF7WQ0bMmwNq2cy9Yk6Ob2X/3u3/HytXrJA+LOVh733sfe/YewIzXZ/XqJXz1tT7Yses96S4UwNJM7jS3E6627tqPTVt2qBysDVskqmH9ph1Yq6lXhCpuEvKspIq1dguWr1yPd8wByyzJfSF7CAlYegYWje2zlbl99hxuFS4QFYubg1SvngxYKqYhcbJe8syanN4p7qzIkRysKFX2zB5CjggJVhGiXNHwTiWrp+w5NCwahCxGNASHRCMgiLENCQgOj4N/cDQCQmLhRw9WUBR8Q+IEsHxDJ4ofy9M7EO6egfDwDYWbV4iMCd09A+Ds6gNHFx84uvrBwZnbhJ6wo4LlyFwsLwGsCY6esjFobUdVy1U8WPRh6RuEyuA+AZbj7DHKcoIkudOHJZDFFPehozFkmKVsERKw+LaVvY+MDBnTQB+WDld8fOXVAUYXof6iaDwaN2DcwE97Az8UsH6KZ2f+nL4PtJ7389EB67/+67/wn/+pebC+YZL7N2Ju/0OvqhwmuWtVOeYxDZ9/gYeffQ52EeojQnP/FTcJeW7fvSdHj2ngFiET3e/ce4CrN27JIxUsvexZpbhfly5CBo5Szeq+dksqcy5fvy1KFnOx2rqu4NL12+i+cQcdLIa+fgc37z3E5Rt30X75Bpo4Quy8go4rt9Bx9ZYyuDd3oK6lS0aFNLwTtAhXjR1XUN9+WVSt4gomudehoLRaanJyCstko7Dz+ido6OxRzb4NV6vXrMGRk2eRw1qd6iaU1LWBm4M0ttOLxVNS1y45WPRhpeaW4WxankQzsOCZPYSHj5/FR5qCNWKEhQmuhg8fiXff+wD73/8Q+6Tw+RD27juIPfsOysc3b96Of/3XfzP9fvqnttOHtes9bN2xF1u29kQ0bNZGhBv0LcL1m7F+03as27gNq9dsxOp1SVi9PknysFau3oCVazZjxZpNZlU5ehfhO3h78TuSzzV//iLMm7dQIIvqlYwGZ88TuNIBix4s+q90wKLJXdSradNVTMNkXcHSewjNQkafFNMgKe4ErKgewAqLQmhYpCmmgSNC+rBCmeYeORFRsZMQFB6PoPCJ8A+JRVjsDASGxauYhuBYBIRPkhGhV0AUPH3DxOTu5R8JF49AuPmEiQ/LSQDLF45ufgJa3CIkaNm5+GK8ox/GO/nB2SsUVLHE5C5GdwdYjSVM2cI39k1McAvGyNEcE9oqD9bIsRiplT2L0X3YGAxn8fNwK3CTkCb3fv1UPEP//hwXqoJnVZnTX3xYRkzD836VNL6ecQPGDTzTDZjDzDN9wk/wm570nJ4GWs/76fQGLDMPlrZFqANWT9CoGWA9+hKfm/cRfvY5qGARslQX4QN88im7CFVNDgFLHxGyj/DGzTuqg/CGimq48+kDMbxfvnodl6/eUOfaTVy7dRddVxRoEayoYF1mCfS1W7h09RY6uq/L+1dufiKgde32PXz6xVfouHxDPFgtnVfQeukaOq/eRtvlG+K9ov+KgNVK0/uVWwJWfL++rRstl66joeMKSqsaUFrdhPziSuQUlMqhB6ukugl17VceU7FWr1mLY6fPo7q1GxWNHSioaJAtQo4IaXgnWNF7lV/RKLDFR6a4J2cW4uT5dBw5eR6Hj50xAdaHR05h++59Jlj6zW/+UTYA939wWMqeJc39wIfYu+8DUbDefe997N5zAHPNzPC//dd/FQVr++4D2Lpjj2wSioK1eWtPTMOmbdggRc9bVNnzBvqvCFhKvVq1lqGj9GFtUoDFbcJVG7B02So1HtT8VwuZ5D7/bTmmmAZNwRIlSxsXzpo1R4qmzQFLIhqmTZeqnJ4R4ZTHTe560Kieg2XqIjTrJIxkbENc7xFhRDyCQ6IQGs4090kIiaAHKxoBoTEIikhEcHg8QiITxdjuT+UqOA7ewbHwJmCxLkc2CUNAD5artwIsZ1c/MHzUwckL9s7e4s1ycPGFtaMvJs1dhY0fnIO9Ryhs7D1hTfXKmluEjmJ0txxrD2ffaIx38IaFFtWgm9yHjxyHYSPNVKxhlhgydJQcAha9V337DpKaHFblcDT4yqv9peiZRveXXjZysJ7366Tx9YwbMG7gGW7gSTDzDJ/2o/6W73pO3wat5/1EHgOs/zQzuTOiQTxY5lU5ZmXPj77EFxpkffb5Izz8/As8IGSJkkUv1kMFWPfuiw/rzt1PTT2ErMmRgmdtRHjtBkNH74h6RcDqvnJNOggvX2ei+21wc/DW3fu4de+hANaVm3fRff02ODLsunoLl67dRvf1O3JufPIA9x99jfbu67IdSMDiaWq/LIflzlL43Ngufqyu63fRcfWOBlmXUNd6CTXNXaiUjsI2CRktrugxuTPJvbKxZ6yogxWzsYqqm1Bc3YzimhYFWBX1AlbZxVVIZ3xDURWyimu0oucKpOaW4kJWkQDWx8fPQj9Urz46dkZM2fpoMCAwROsi/FAA670Dh6QqRxSsvQfw7p79eHfv+9i99wMMGTrCBGZvzZ6P7bv2I2n7HhXRkLRDktxpdqcHi2fDpm1icpckd2Zgrd2EtZt2YN3mXVhF9Yomd24RrlyP5Ss3YN/RZLyzar1ZF+Ey1UW4gF2Eb2MOtwg1uKL/SvdgidH9zbnSRUjAmjFzFqbPeEPyrxjRwC1C5mCZPFjaFmFPVU6CmNyjY+IRFcNCZwVWkbI5GCcxDcro3jsHi+PAsIiJUpMjMBUej+CIiQiOnISQyEnwD4qSihw/bTzoHzYR/mGJ8AmKhYdfBLwDY+DuFwlP/yi4+4bLmFBS3d394exOBcsXjq7+cPIKQ9xbK3E0vRhfAJi2aD2s7H1hbe+JcTZOGEsVy8YJBCyL0dYYbWUvmVgWY2xNJnf6sIZZjJN0dyl7HjJKRoSDh44Gx4QMGGVNDkGLKpbuwdLhylCwnverpPH1jBswbuCZbuC7YOaZvsCP8Jue5TnpoPW8v/1jgPXELUIFWF9+xST33oD1+Rdf4nOBrC9lk1CB1iPcf/i5Aqx7qvD5DkeEdz4RwKJ6RR+WedCovk145RqVKwVYrMeRQ1/V5esSOqorWFSxqGAJZF27ha6rNwWoaHKncsXoBQIWNwmpXnF7sLnzqgAVje1V9S0SLCplz416RU67+K/0NPfa1ktgFlZ5XavAFtWsgrJaFFXWyybh6tVrcPjYKbAqp7SuFaW1rSisbJDMK0IWtwjzOGKsbJS36b3iIWDR6C4G97xyAaxTFzJx5MQ5fHz8HDgmVCPCM3B2cTeB0vSZb+HAoSM4eOQU9r//ERRgHdRGhB/g3b0HRMHated9uHl4mz4vIXEqtol6tatXBpYyuTPJXSlY3CIUwFqfBAaNrtuyWyCLeVgKsDaqoNHla7BizWalYC3meFB1ES5cuKSn6NkcsN6cgzd53uKZBypYPWPCWRLTQLjSYxp6AIsjQq3o+VsxDSoLKw6RkuKuNgnpv5ITGYOo6HiJa+D/WzwseBb1KiJegkU5LpRNwtAY8V8Fsj6HcQ3BsaCCxUfClVdANDz8IkXRImC5+YTDyz8CHj6hcHL1hbMAVgCc3AJgbeeOsMS30HznERqufYo7X/9/WLRpHyztfASwxtu6qDT38Y4YM9Zesq9Y9sxxocVoGwVYo20xkuPCsY7it1KAxUT3ETIi5EiQPYR9+9N/NQD9xeg+VPNiqbBRRjX86nm/UHzX19Mv+bt+j/Frxg0YN/DLv4FngZmf+hZ+zuf0ZMD6Bn9iRIMW08AUdzUi7O3BevToKzz68mt88egrfP7oK3z2BSFLHQKWpLnff4h79x/irqhYyod16849ASyOCE3xDJqSpcaDOmBdQ7cOWVoXIUGLPiyOCAlXN+7ex+37n4v3qv3SNbR2XUFr11XxXvGxR71SlThN9Fi1dEqwKJPbK2ubUFHbJGnujGZQ5c+domDVNHVKensZU95ZAl1PNatJ4IoqVi6T25nYXlCGgop66SUsKK9XYMXcq6IqiWgorGoS5Sq7uBo5zMCqaISY3ouqxX+VnFkEAayTyTImJGQdPqY8WOOtbU2gtCFpNz44fBIHDh0Dx4Sq8NnMgyXq1QHs2vuB9PDpyldEVCxolE/atlvrIqTJXRndTVU59GFtSFJbhBu3Y82GbVi9fqs6HBESsjQPFhWspctWgjENjGdQgMXx4EIsW7kOS1esxVuz5/RWsN6cg1kCWNoWoZkHa+r0GZoHa4bqIeQWoaZiqRysSWAPoQoapYI1EXrYKBUsmtxFwSJgiR9LbRBSydL/7WdkQ4i2QRgSFisjQvqxGDjKHCz/QNblsIcwHL7BMWqDMCAKXr4Eqki4+oQh7vXFiJg8Fx4+YXIY1+DkHiCjQVfPIDi5+onKNW3BGsS9tRxTF22Ad+QMjLf3grWdB8YRsKyVimXJNHdLG0lyp7ld6nJG28LC0g7DLKwxwmK8hI4OGTZGCp8Ha4A1cCDjGYaib79B0kPILkK+LcpWv8FicmfoqAFYP/WruPH9jBswbkBecF+0a3ixAOsbfPONBlhaRENvwGLZs/JeffX1H/HNf/2/ePSVBllmgPXgsy/Ej8WYBgLWJ58+gEnFooJ1m+cubtKLxR5C8WOpihz6r7pFxVJerEuagkW4EsDiWPDKDQVaMha8LWpVC3Ov2lUWlsrE6kKTlofFDCyWPLMyp7apHdX1raiqa0ZFTaMAFiGrnEeLaaiob5W4BqpWDBnlSJCHGViEq6z8EmTllwpcEbB0yMorrUEOy5+LqyTNnXU59F8xvZ2PWUXVUvbMsFGqWBwRnk/PF8BS+Vc0uZ+X8aCMCEPCTYD11vwl+ODwCTG39zK57z+EPe9RwXpfjO679r4PJzPli/U023a+pwGWysFiyfMmGQ+qLkLpI6SCxS1CjgXXJWH91r1Yu3GH8l+t2YRV67di5fptWL56k8rBYkSDKFjLsGjREixYsEjiJJiFZRoRyphQM7szB4vjwVmzTQqWxDRoFTmMaNCrcghYCYlKwWLZM7sIewBL9RFKFpYAVo+CFRkVJ8oVtwhDw6LMACtOFKyQMMYzxEDiGQIjxPQeFMraHC2mITAS0kModTkx8A6MgrtPGBKmz8XsxesQEDkZbj6hcGfYqHcIXLxCJJ6B+Vf0YjGiwcrWFeM4ErT3goNXJGwcfUTdsrH3wDhrZ4y1dpYRoarKoYI1QZncLe0wcswEjBhlixF6mjv9V4SsYWMEohgwysBRGt6pYHFcqDYJlcGdXYQcFRqA9aK9yhvPx7iB/wY38HPCzNOu9+d8To8rWOaApTxYPYBlVvb8xSM8YibWH/4ogMVRIT1YPFSxBLAe0o/1OT598Bk++fQhPmFtjowKtW1CghYB6zbPXXm8fuuO5GARsC5pPiwdsJiBJTlYOnCxPufKTRkJtnZeUWGjGmAxbLRR0t270NDahXpuDTa1obq+RQ7Vq/LqBgEsPpZW1qG0ql4eSyrrJFyUJnf2EZbVNAtkcVTImIbc4kpksxYnpxDp2YVIyy5AWk4hCFesxuHIkGDF/sFcBooWVopiRQWL4aKELMIVU9xTchRgnZaQ0RSJaKAPiyPCw8fPYc78xSbAcvfwltHg/gMfyuO+9w9j3wcfY9/Bo9j7/sd49z21Sbj7vYMYMHCI6fPWb0xSI8Ik1UVI75V5DpaMCDUP1pr1SUh69yAOnUrDnsNnBbRWrduCVeu3YfXGHVi5Tges1TIiXCKQxZDRpViwkP6rRZg7b4GqypEcrPmqj/DNOaagUYlpMFOwGKA6a/YiTJkyTZncJ03BpElTxIclClYCoxqoYiUgNi4BsbEJiIlh4GgCoqLjEBUVJwqWHtPAwmcGjZoDFqtywsJjEBmdgPCoRAGs4LAY+AdGSMBoYGgcAkNjJQuLsQ1McOcokInuDBkNjkxEUBhHhpGIfX0JmNxOBYtbhY5u/mp7UI9pkIJnV0xw8MQE1wDYOBGw3CRsdJyNC3ikj5AZWDIiVBlYFmOdMNLSHiNG2YjJnZuDBCumuY8a7wpdvepPwBoyGn36DVbJ7gPpwxooYGUA1tNeZY2PGzdg3MCPfgM/J8w87Yf7OZ/T9wGWXpPz2IhQ2x5k0Cg3CcV7xagG3eROuGLoqJzPce/BZ7h3/zPcFSXrPm5LbMOnGmApuNKrcq5cvylmd1MP4eVr4sUiXLEip+MSE90JW9fltF+6KmnuVLBaOntULFbn1De1o7axFTUNLaJeVdU2oqK6HuXV9SirqkMZYaq8GsXl1Sgqq0JxeU3PIXRVN0rQaLFW+swtQgJWZm4x0jLzkJqeg7SsfKRlFyK7qELGg4Sr9NwSpOUUIS23ROpxWJHDQ9jiY3p+hUpxzypSClZyBk6cS8Pxs2k4diZFVCwqWYxk0Ed9DBMlLNF/tf/9wzjw4XHs57jwwxM48NFJvHfwGN47eBRzFr1j+pz/+T//l0Q0cERIFUv1ENLkroJGCVrK4J4Elj1zW/DQqVR03vsSyXkVolit3bQTazbvwsp1WxVgrdqAd1asw9J31sgWIYNGF7295DHAoorFmAZlcp8jCe5UsJjkPvN1lYOlm9ynzZwldTmTp0zDipVrwPT3hITJPSqWmYIVG5cInrj4KYiOmWgCLN2DRYjiMQ8aDYuI06py4lTZc0gUQrhZyByswHDJx/IPjlVbhMHR8BUlKxS+/ix5DhRVy0tysILhHRQNZzc/GQkyA8tJ82E5uvqKgsXCZ1bkTHDwgK2jlyp7tnXGODG4O8NqvKPpcDRIyBo9zgljJniLgjVcByzW5GgK1uDBI8E+QuXBGoJ+A4ajb78hWgaWetTrcgwF62mvtMbHjRswbuBHvYGfE2ae9oP9nM/pmQDrD7oHS1ewHuGLL9RRSe49OViShcUtQk25ImBxRKjOZ6JiCWTdI2Tdx80790w9hDS60+TOHCymud/65L6oWJLmLvU4V8GSZ1X4fNUEV23sI+zoRs+IUPUSsujZHLCq6+m5UoBVVlmLUp6KGqVaEbBKCVgKtApLK1FYVo0CfqyiDoVlNSgoU3lY+SXVyM4vE8AiZBGw0nOLlR+LniyO/rIKpAD6YmY+0nJLtVOC9LwyMbqnsSInu1h6CM+m5uJkcrqEjDJolIB1+MQ5lYN1+Dg8vHxMwNS3b38BpgMfHsPBo2ex/9BxvPfBEez/6AQOHD6NTTv34X/987+Yfn9k9ETs2POBVOEcSc7Btl37tA7CHdJHuIlZWAwb3cSanG3YuGM/Cus6cP2zr9F8/R52vn8cqzfuxLqkPaJirVibhHdWrsMy9hEuXwcpel6yQpLcVdAoc7CoYi3E7DkLRb2SDkKtKmfWm7PF5E7A4jEfETKqgYC1ePEy8PdxRCiHRneTgjURqi4nAbHxkxETk6Aqc7hFKB6sWIEr6SL8VlUOTe4SNBoajaCQKEREJyIkPBb+AeEaZNHgHgsf/zD4BvCEw8snWIWMegdJLY6rRwB43DyZ5q4gy4k5WK6+cHD2UeGidgqwbO3dYGOnjlTl2DhjnA1HhE7SQciyZ4ErSzuMsnIQyLIwV7AEsBRk6YBFs7vyYA1Gv/5D8WofdhEOEtDSAeuV1wYaI8KnvdgaHzduwLiBH+8Gfk6YedpP9XM+p2cBrD/8AMCiavXAbDQoxc+aB0sHK6a5M1yUgEXDO0eEAldXr0uquwDW9dsCWSx75iah6iG8Jo9tnd3o6NKULC1olF2EMhZs7ZRyZ6VetaG2sUUpWPXNMKlXOlhV1KCkrAol5TwErEqBrILichQUVyBfTrmAFUErt6gC2fRd5RYhM6dQwCojtwg8HBNm5pUiI68UmfllSM0u7AGsnGIxuadkF4OHcMXKnAuZhTifXoAzF7NFvTp6KllGg2qLkGGj53CInqv3D+N3//4fJmhiRc6U6bNw6OhZGRHu3XcIe/cfQuzEyTCv0+k/YJBKct+1D9t37cPOvQeRJGGju8TkvnkrH1VUAzcI12/chh37P8bFgip03H6IooZObD9wVDxZazfvlhHh8tUb8c7KDVi2fI0oWEuWMgvLDLAY0zBvkXiwli5fiwWLlspo0Lwmx3xEOE2qcpT3SrKwpk6X0SBjGng4IpQ+wvhETJkxGxMTp4nJXalYk2RUqI8II6I4LoxHZGQcImMSBbT4/xZPaGg0oqITxIfFupygkEiEELjCJ0qqu19AGOjFkuLnwHClWPkEw8MrCB6eAfDwCpRaHJY9M56BR8aE7gECVwJYjGpw8YGdg7soWFL0rAGWta2LysKyodHdGWPGOcrRE9xHWdmrwmcrNSIcbmGDoSPGQrYIh1uBEQ2DhoyWkmf6rghXVLD4Nk3tKqqhv+RhsULH8GA97dXW+LhxA8YN/Gg38HPCzNN+qJ/zOT0LYH2tAZaKaVAm914K1mef90py7wEsKlcMG1WHYPXZo6/AR9kklCysO7h287YCq6vXRcHiJiEh6/I1prdfhdTldLOD8Do6uq+CgKWUrMuS4t4icNWJptZONLR0gMpVQ3MH6pvaUFvfjOq6JlTVNqCyuh4VHAtStSJUlVUKYBWXlMvbxWVVAlkErPzicuQVliK/qAz5JZVycovKkZVXjIysPKRn5ooHK7ugXMzuqZl5SM8pNsGVAFZWIVKyCmVUyM1BQpVAFh9zSpCcQbjKwqnz6Th5Lh1HZYswGUdOXRCT+5GTyfjwyGkc/Og41qzbDAaN6uNC/fHll1/Byy///rGPM2B0zdqNkC5Cjgd3vCsbhFu27sKWbe/28mBxk5CjSlnuLwAAIABJREFUR0LWuwePY9u+I9j23mF8cCodxY2XsPfQcaxcvx1rNu+WgFFmYS1bvlYDrBWiYjHJfRGDRgWwFoLZW5ml9VLHw1gGKXx+ax7eeLPH4M4cLHPAkhysKarsedLkaUicNNUEWBMTpiBh0jTETZykjQcnKy9W3CTExE4Cze08UdETQdUuKiZRqnFMgBUWjbCIeIEqbhGGRcYjMCRGegh1BSuAZvfQOFGuaHT38g6Gp3cQPL0C4ebuB0/vYKVcufoIXLl6+Mv4kOntkuLu4gsHV9VBSLiyneACGx47V+XBsnXFeFtXBVi6eqV5sGSLUAzu1srgbmEt24RDJXR0vIwKaXBn2bMOWPojTe5UrwSy+igvlgFYT3u1NT5u3IBxAz/aDSRXNZs2i/QX35/7kc/p5/rv+wCLQaM6YH0lOVgErG+NCM0AiyPCz754JIXPKqbhAdhHSHM7z/3PvsDtu5/i5q27uHHrjihXDBm9xkBRSXDn5qA6V67fkrBRqlf6mJBg1SFjQo4KLwtsNbcRrjpA1aqxpQN1DS1yahuaUSNw1YjKGgVX5ZU1KCuvQml5tVKvyipBwCoqqUBJRa34rwqKylBYUom8wjLk5hcjt6BUAVZhGTKzC5BBU3tGDjJyCmR7kEb3lIw8GQvSi0XvVVZBBXJLapCaU4zk9Fwkp+fhYlYhLmYVCWTR7E7IOknf1ZkUnDibKkXPx05flFEhg0Y//PgkDn18SgDrg4+OY+e7+zF2nPVjMKXDlv7IaIekbbuwc9ceDbD2KJP7tl2qKodBo6ayZ5WBpbYIt0n+1fqkPVizaSc27XwfO/YfkTwsGtzXbtmjughXrOlRsJatwhIqWASst5dhwYLFYnRn2OiS5Wsxb8FiU00OvVdytBws+q8IWNOmvw5dveKI0JSDpSlY9GIpk3uiKFjx8QqyaHKPmzgVsfFTERM3GVEyLlRwFREZB0Yz6P9vs4tQ3yBUhc80uIcjKuF1RMbPABWsgOAoGQ96+4XC2ycY9Fx5+4dBugg9CFhBUuLMDkIPbWTIMaGjs48Alr2jJ+wc3GRMSMCikkXAonplY+eO8Uxzt3EWg7ultTNGj3XobXIfMwEjR9tixBg7DB89ASPG2GOYhY2oWIOHjBYPFuMYWIvDLUKmuxOuqGRRxeIhaPEYgPVzvaIa39e4AeMGjBvQbuBxwGKSO2MavsEf/6iKnp8JsB5yNKgfhow+gIpoeIC79xRc3WFVjkQ03FURDbd74hn0oFEVMnrdFNOgG90JWAStdm08qODqMlo7Loly1dhC1Yqeq1bU1jfJqalvEsCqrm3U1Kta9AYsKliVKC6tRDHVLAJWRQ3yC0tBD5auYuUQsgpLkZmdL6NBGtwzsvNlNJiakYu0rDyk0muVVSBm97RsjgyLkFlQjuS0HJxPzVYnLRfJGfkyGryQWYBzabk4cTYFx06ex1GeU8nivzp6+oKKamAX4ZFTIFxNTJwiIaMHPjiM6TNmwdHRBX369hPYovn9tT594eDogukzZ2HXu/uxa/c+7Ny1F1OnvS7qlcrBYtDoDmwmXElMwzZIDtZmLWw0aTfWbd4pGVg0tq/d8q74rlj0zOiGNZt2SRbWO/RfvbMGS5etBkeES5atxuKlK7Ho7XewwBQ2ugizZ9Pkzh7C+QJZCrC0HKw33pTC52kzZkJysPSgUQIWc7BkRKgrWLoHKxGJU2YifuJkUbHUJmEiYidOU4BF5YojwuiJiIhgwnucCbBCOBIMi5WIBo4GGdMQEBSBmEmzEBYzVXKwfAMiFGD5h0nQKAGL6pW7px9c3Xzg7u4jjy5uPjI2dPfwA1Us8WC5+IJRDYQvHawIWwJYE9xkPMi6HJXk7iweLPFfjXVU3itJcrfByDF2GGnliBGWjgJZQ0aMw9CRNiYFi4A1YOBw9JMsrMECWwQsRja8/Eo/qdDp23ewAVjGK7xxA8YNGDfwc9/AkwGLZc+MaPgTHu8ifMKIsFfZs174rMaDusFdIEsDLOkjZCyDqFh3wWgGprpfvX5TU69uyHiQI0IFWDckcJQbhKbxYOdltNHY3t6l1CsZC7ahrqFZA6xG1NQ1gnDVMx6sRXlVLcoqqlEq40EzwCqtEBWrsKQc+YUlyCsolvEgFSx2ERKwsnTAyilANnOw8kqQnpmHi2lZuMhtQolsUAoWvVgCVimZOHsxQ94+R9BKzxM1i9lXHA+eOHMRR0+ew5HjZ2RESIM7R4Q8NLofPZOCD4+eEZAKj4rDgYMfS00OoxpU2bOe5H4Q7x04LFlYBKydu99DXFwCCF97DhzWgkZ1wGIG1jZNxdoBvTJHip43JGEtA0e3vIs1G7ZLH+GqNRtF0Vq1YTtWbdgBeqs4Ily2aoPA1dIV67B42WpRsQhY8zUVi32Ec+ZyXMgcrHmS4t4zInwL02e+rkaEkoPFsNHpYBbW5Cm6D2sqEhOngDlYrMqJT5isBY4yF2uKxDTExCYiNp6+rMkyHlQjwgSBq94KVhTCIhRg0exOwAoOi4V/UAT8gyIFrOJnLEDctLnw9AnRDO5BIES5uRGsvOHi5g1nV284OXvA2UXrHnTykm5Cz4AY2Nm7wsHJU/xX9k7esHPyFsCydfJVI0JNwSJkjdEqcsbauGqANUE2CEdZ2sNygjcsbNyhtgnHYoSVI4aOtMaQYaOl7JmAxSR3jgSll7AfA0b7q/HhAALYMAOwfu4XVuP7Gzdg3IBxA48Dlp6DpSlYTxwRftl7i5AjQk290sueRcESFeszPPj8kSS5s+xZ6nLMgkYZMCojwhuaD4vlzoStG7cFrghY3QwW1RQsApZAVmc3WglYHA+KetWG+sYW1IlqpcNVA6prG1BVU4/K6lpUVNWivKKqB7BKdcCqQFFxOQqLSlFQWKIBVokJsLJzC8CTlZOPjMwcUbLS6cPKykdqRg5SUjNxMTVTRoRUshgyyvyrC+k5OJ+ShbMX0nH2QgbOpebgfFoOktPzcTYlG6cYzXA2BcdPX8CRE2clxf1kciaOa3ENhKvj5zLw8ckLprHg73737zJSU4DFLkIC1gfYs08FjbLsmUGe/QcMMH3OgcOnxOSuugipYOmAxU3CXTh64iy2bN1tqslZy6ocFj2v3aQdprhvFDWLkLXr/aN4Z9VGLFu5EctWbYIA1tKVeHvJctVHuHAJ5tLoPnehSnMnXM2eK0nub7zxFl6neqXFNIgHa9qMnhEhuwin0H+lNgjNc7A4JpQcrLgExMVNQmxsImL4yBFh/FQ1IhQPVoJsFDL3Sh8RKgUrStsijBLAYoo7D3OvOBJMeGMREl5fCB+OCH1D4OVD/1UAPL0DTIBFuFLA5SMdhazLoYLFTCz6sCbYu8uxdfCAnbMPbOzdMMElUIJGOSIcyy1CGxdYWrvC0sYdluOcMJpbhJZ24AahnLFUr2wlC2vYyLGSg8UsLGZiDRw0UhQsJrgPkNiGYaroWUaEA+RtGRF223b/ZK9u+iX/ZN/Q+EbGDRg3YNzAX8ENPB2wNAXrD8qD9dXXX0N5sMy6CL/4AhLToHmwHjID6wEVLBY9PxCDu9oi5JjwvgZZrMvhyPC+eLBU4fNttUl4kyGjt3D1+i0wzZ0K1qXL18To3nnpiowHdcDiI8eDAlitHWhoUoDF8SCVq9q6RtTUNqC6ph5V1XWorKpBRWW1Aix6sKhglVbIEQ9WcRkKi0pQUFiMfKpXBSXILShGTm4BcnLykZVTgMysPGRm5YoPiyZ3xjOkpmcjJTVDAEtXsnJLa6ToOS232ARY5wlX6Xk4czET59NycTqZxvZUUbCOnUoWFYvq1cnzGTh2JlXysE7w7bNpOHzivAmWdJ8VtwUHDhoMTy9feHr5SJTD0GHD8Q//8JvHfu+27btVkjtzsLbu1ABrq6Zi7cDWHXskpkF6CNdtxtr1W8DAUQEsJriv2YiVLHxmZc767dh98IRKc1+1EcvXbcPSFevVJuHSVViwyEzBmrNAcrD0DUJW5XCDUAHWm9BN7roHS2Iapk6TqAZTkrtsEU42JbnHaRlYskUoXqzJiImfIiPC6LjJ4FEjQia6x/cAVmgkQkKiZETIqAaCVWBwpGwQUsFi4Chrcnx8gwW2/IJjwJGhh5e/fMzN3Qcurl5wdvOBk7MbnJzd1bhQtgkZ0+AHexdfTHBwV5uE4sdyh429O2xdCVgeUvLMkFEC1phxDgqwbD0wxtoNo8Y6yRahSnK3xrARYzHcYhwIWNwk5EahbBEOttBGhKroWc/CooL1ymuMbBgoRdCGB+uv4MXXeIrGDRg38Mu+gacD1pM8WGZdhHoOloSM9uRg9QDWQyl75ohQN7nLNuH9h+LDunX3npnJ/ZapLofKlRoN0od1QzYICVdibOf2oLZB2NZxSQEWR4QtHWhobkMdIxnqCVcNqOEhXNXUoaq6FpWVOmBVK5P7dwFWfiHyeAqKkUv1KjsX2bmFyM4rQkZWjkBWelYucooqBLAupmaAW4QpadlISc+VUSFzsejBSs0pwtnkNDUipJp1MROnzqXKOUn1ir4rAtapZIErKljMwjp+Lh0nkjNx7Fy6jAgPHj4pPYTvM1z04FEcOHhEGxHqXYSHJMl9994PxINF/xXP9h3vYse7ByQLS3URErDowdqKTZuSsHHTVoGrjUm7sG79Fqxbv1k2FnUFi8GjqwhXPGs2yRbh0uXrRMF6Z9UGLGUv4Yr1WPIOR4SagrVgsShYsjk4e74Ejc6WESH9VxpgzZyFmTPfUDlY02fKeFDPwRIPllaVk6DFNOhVOQJYAlZMdZ+EuITp4sFScDXFDLBiHze5h2qApVXlBAZHISg0TkaEVLH8AqPg6xeqIItbhExx9w7ScrACFWC5eMLZxQsuzMBy9oSTiw8cnL3gIBuE/rAjWDl6YgIDRie4YoJLAOw8QrUuQleMtXXDWFtXWI53gqWtB6zsfTDGxl0Aa+RoG0iaO03usj04FiMtxivAGjkeg4dZSjwDR4QDBo4A4xj69Bkoo0IC1u9FxeqPl142qnJ+2a/axk9n3IBxA38VN/C9gKWNCHsUrCd4sHqNCBVYUbnSM7BEvdK2CLlJSKM7NwiVekXF6qZ0E6q4BqpXLHu+rtSr7qvovMTNQcLVJQVYVK/aO9Ha3qU8WC3taCRg0X9F9aq2ATW19ajW4KqqqtZMwSJgVaJU1KtypWCVlqNQFCyOCJWClZdfJICVk5OnAEtTsbhZmJmdp6IasnI19SpdqVkZueLHOn8xHckpmUjJzMcFbhCm5eDMuYs4c16B1alzKSBcnTx7UQOs8zh25iJOX8x+TH3SFasX7ZEeLZrbOR5cwkT3Zavw9pIVYnSfP/9tLWhUmdzfZMmzPiIkYL3eMyJk0CgVLPFfiQdrumwRqk1C1UeoPFha4bOMBxOhlCx6saapEeHEaYiOnSRjwsjIeBkRhpuZ3INFwYpEWPRk8V5xo5CAFRY7XQGWVvbM5HaOCBkwyuPhFwl3vwh4ePrDxcULTk5ucPUMhLtPKJyc3OHo7Ck1Oc6ewRLRQN+VJLgzxZ1VOW5BsHUJgLWjD2xcA2HnGQFbt1ABKwLWGGtXCRlVI0LVRTh8lLUoV1Stho+xE/WKcDVwkAVsnHwxbKS1eK8Y00DFigb31/oOkkejKuev4mXXeJLGDRg38N/hBr4TsMTo/l0jwkc9I0J9g1CqcR7i3qcPcO/T+/iER4tpMHmwWPJ8646CLBkJ3hQfFkeDTHInYF2S/Ksr6OqmeqXD1SW0tXehraNLRoM0uPPIBmFTq2Zw52iwXlQsNR6shQ5Y9F+JB0sHrJJyFJeWo6yiSjKzikrKUVBQLFENNLrn5uQhJzdfxoRZ2bnI1NQrAlZ6ehZS0zKU/yolHRcupiIlPVtGhckX05CcmiVwdf5iBnJKa3E+JRMnzyTjxOlkELCoYtHgfvzUefFA6VuELxpIPe35vLNiPZa+s1ZB1vK1skVIwFooWViLMZcGdxkR0tw+R1Qs04jwW4Cl0txnSlUOTe7iwZrMoFG98Fl1EcbHJ8oG4cSEqYiLn4z4BMLVFDkxcVMkSFS2CKM0wDKLaQgOCUdwSISMCFWieywCA8NlRBgQHA3/oCj4+YfC1y9EAMvHL0w2Apds2Y95a3fJ267uPnCmguXqKSNCJycPODi6wsUrCLGzV0snobWtK8aMdYAtR4OMaXDyha1rEOw8wuTRKWAibFyDYWntBktrF4wZ7yx+LEY2SETDKGspex7OHKyR4zDC0sEEWKzHCZs8F1Y2rujTVyW59+031FT2TNM7VayXX+5jmNz/O7x4Gz+jcQPGDbzYN/B0wDLzYH39B/QoWF/hC/McLL2H0GRyf4j7D6heMVxUAywtaFTUKw2udMBiPAMVrKvX2D+o4Kr7yjUTYJmrVxwLEq4IWS1tHWhuaUdTc6uoVw1NraiXDUIa3BtUTMNjHqwaLaahUnmwSspQXFImihZhTEzu9F9RxeKIMC8fuXmFEjianc3RYA4yMrORmZmNtLQMpKamI5WgRaN7Sjo4KqTZ/fyFNIGt5JQMnEtOFfM7x4RnzqfhXEq2HIIW4erYyXMCWEeOnQFLnp8GNC/ax5exi3C5AiyOBxnT0Auw5i3EnHnaBuFbc5WC9eZsMeC/PustzHz9LdOIUHmwCFhMdFd1OeLBEqO7luQ+cRIIWAmTZmDipOmIm0hfFjcJEyVoNJpbhFETwaJnerBY9mzeRRgUHI6gkAgEBUeoNPewWPFgseBZACswXBsPBsHHLwTevsFw9QrG0ZwaJH14HtwKdPdkmrsPnJ3dBbScXLzh6EgVyxvufpFSixM96XVsee8wrMY7g0Z3mtypYNl7RWrqVQjG2roLWI3REt1HWzlAktyZfUXAosHdYjyGacb2IcOsZDzINPd+A0Zg8PDxmoKl0typYKkkd44LjaDRF/sV13h2xg0YN/Df5gaeDlhmHqxegPUlvvzqa3zxSG0SmkzuBKwHhCs9pkFTsGhu/+RTfMJ6HI4HzQDLNCK8dgNXpYNQAyzW43RfQdely+iUYNFutHd0oZ2A1d4lo0GOCJtb29HU0oZGwlVjC+obm1HXoGVgSUQDvVhNsklID1Ylze419Sgrq0BpGQ3u5SgpKUORZnCnyZ0qFkuf8/IKTf6rrKwcZBGwMrMFsNIzsnoAK5UqVgZS0jKRyriGlHScv5CK88kpOHf+Is6eTcap0+dw+lyK+K9ySqqRV96A4wSsk2dx/OQ5ycE6duqCeK9eNJB62vORLUKOB5mFxRwsbUQoMQ3z35awUSpYzMKSsmeGjM4iYL0FBVjK5C7q1XSlXk2dNhNTtZgGPcld92BxgzAhYQqY6M4cLLVFmCBVOQwZlaBR5mBxizAy/jHACg6JBE9IaDSCQ6KVyT0kRqpxaHKneqWM7eEqZJTjQZ8QJM5ejvDEWXBjB6G7nwAWDe7cJlQKlhscHN3h4OyJ8TZOiJuxALs/OoNxtlSwPFUXoYMX7L0jYesajHF2XgJYNm4hCrK0LUKWPVtI0KiN+K+Gjxwrj1KXM8xSAEs3uQ8cOkbrIxwiOVivvNJfCxxlN+FAvGZ0Ef63ef02flDjBowbeIFv4OmA1ZODJVlYX38NvSpHARbT3M22CDXAeqBtEnI8KCNCAax7uH33ExXRoI8Hb95WHiyqV+wgvHZdJblfuYbuXoDVjQ56r0S56kRrW0dvBaulDQ1NLWhgRENDkwSNNrVdknGhjAjNtgj18WBZWaVKcmddDlWsYkKW8l8RsApZlVOge7BykZ3D7UFlbmdMgzlgEa5SM7hJmImUtCwkJ6cg+WI6LqRl4XxyKs6eu4DTZ5Jx9nwqTp+9iHMXM2V0eOLUOQGsYyfO4BiVrDMXceTEub8iBWstqGItYZK73ke4ZIXaItQASxU+L8Cbb86RwwJnRkiIB2vmLNkiVIClYhrM09wnT6YXaxoIWAJZUvw8DRMTpyI+XgcsPaZBCxqNSUBktOoijIiIQ3h4tGmLMDg4AoxqoIIVHEpzewxEvQqKFAUrMDwBAWHx8PIJhDcPYxp8Q+Hi4i11OCq53VcZ3QlXzh5wdHKDows3C33hExwnuVfTFm9UY0F6sJy8YevoDVsnP1GvrB19Mc7BB2NtPdSx84KljZtENIxidY6lLUaOGgfClcVoG4wYaYUhQ8dg0OCRGDxkFAYNGYWBA4ej/4AhZoXPw+DgEwWOCvv26yl9/lm2CPW4BuNRFWAa92Dcg/F3wPg7YPwdMP4O/NL/DtDkTsjiqFDKnrVNQj0HS1SsgHB4efsLYHl5B8LLN0RKnt2Z5i59hAQsbzg7e8JZhywXb1GwrG0cMGX+KvhHTsYEQhWPgzfs3ILg6B0Jayd/jJ/gjvFOfgJZVmJwd5GIhtFS9GwLi9HjMWLkOFM8AzcKGTA6wT1YTO+DBo2Qsuf+A4ai/4DhqvC5/1BQ0erTb4iMCRnb8JNX5eQ1dZlI9pf+F8n4+YwXS+PvgPF3wPg7YPwdMP4OqL8DabVtL7CG/OM8tZ9UwfpxfgTjqxo3YNyAcQPGDRg3YNyAcQMv1g0YgPVi/XkYz8a4AeMGjBswbsC4AeMGfgE3YADWL+AP0fgRjBswbsC4AeMGjBswbuDFugEDsF6sPw/j2Rg3YNyAcQPGDRg3YNzAL+AGDMD6BfwhGj+CcQPGDRg3YNyAcQPGDbxYN2AA1ov152E8G+MGjBswbsC4AeMGjBv4BdyAAVi/gD9E40cwbsC4AeMGjBswbsC4gRfrBgzAerH+PIxnY9yAcQPGDRg3YNyAcQO/gBswAOsX8Ido/AjGDRg3YNyAcQPGDRg38GLdgAFYL9afh/FsjBswbsC4AeMGjBswbuAXcAMGYP0C/hCNH8G4AeMGjBswbsC4AeMGXqwbMADrxfrzMJ6NcQPGDRg3YNyAcQPGDfwCbsAArF/AH6LxIxg3YNyAcQPGDRg3YNzAi3UDBmC9WH8exrMxbsC4AeMGjBswbsC4gV/ADfyq27b7F/BjGD+CcQPGDRg3YNzAX/MN3HtUi/rrSSi+NFdO/Y0k8GPP+l/t/QfY2NiCmaVVmFFSibX1zSj/5NNn/XTc/7IJDTd2oLhrLgo73vqLTnHXHNRcW487n5d+5/dvaW7GsqVLsWjhAixcMN90+P6SxW/Lx/W3+T7P0sWLkZubg1s3b2LJ4sWm38dfO3b0qHy/3JwcLF2yGOvWrME333wjH9uyZTOWLlmCM2dOy/t//OMfcfijj+T36V+bj/x+C+bPk9PQ0CBfY9mSJejq6pTP+8Mf/oC1q1fL5xUVFuL/b+/Mg6uqsjWertd/vXrcbrueLYQACiIiyiAqzqJlt+ITEQRpwIHJGZwasKzXvka7W1Gx7XZApkCSmxAykITIGAgkIbkZCYEAIWQgICSEDGQm8/fqWyfnci+5CQmYS3dqnaqTc+4+e/ztVJ2v1l57nW1bt8j98i+/wK6oKCxZvMh4Fh8v+SM3b5Y+frBkMfJycyXN1Z/TtbXwPp6Hd22pWGBLxZ/SDmLbT2fQ0NzsKnu7tJr6IhwvDoAt70Psy7m6+duXswjJJ5biZNlWNDbXtmvLVUJhbR18cvLxXmIaFiSkYEF8MtSC5YqUpikBJaAElIBbCJyvzUPU0elYE98H1nQL/PYbJ++ZxmcVtXkd9qWgqhpTouPg4R0Ajw3h8AgIM07erw/EhKgYHCkr77B8TX0hoo/Nxpr4Xzm1b/bjSq/sv3eiBVsyJ6C4Mt1l+wveehMDvfpjgGc/eHVw8pljngH9PfH4Y48iNiYGvDfLDejfT35TDP31L59g0ID+uHHgAHu7t48YjkEDvPD2ggVoaGjA009NkHZZ90CHevr36wvz3BQSImX4fMyokcjOzpb6PPvegEFe/fH3r5bjj++/J/1j2vHjx/HY+EekzOhRIxG2aZP0j+0+P20q6urq7P0xb5paWvBh6gH8yj+kbd4c5s8aghHh2xB+4pSZvd21Fa1IK/gUfsmDjP8dh/+hK507luP8+aRaEJQ2EtlFge3aNRNaWlvxUVoGrvMPde4//w/NTHpVAkpACSgBJeBOAsVV6fBPuQnWAxasjOmDFXucT6bxGfMUV+5v17WDpWXw3BgOj8AIeKyxwmOVr/O52k9E13UbNmFf4dl25c/XHkdg6gj4Z1iwMta57Uv7ciW/f9jbB777LfBJ+i0KSne2a//NN14XAUIrUMGJE8jLy5Xr5ogI3Dz4JiQkJCAjIwOfffo33DRooF34PPn73yEuNtb+O3r3bhFVFFt3jLgNb735htQ7Yvhw0MqUkpKMsXeOEQH26d/+CqvVT+4pimixev21V6Uulv9q+ZfIyckRMZWbm4uhQwajf98b4NWvL0aPvAP74uJwz11jRZyt+P47sU6x3OAbB6Gmuhpni85ixG3D7X3js4cffBA1NTXtxl/b1ITHt+2GR1CkIZAvnT/+9guGhzUUyzMOtyvf0tqA7ZnTEHDIgtXxP//8cc4pkv3SLUjK/aRd+/XNzXhqxx6j/+s2OP/vse/tSmiCElACSkAJKIEeJnChsRTWxGFiJfg+uuOXI5/RkmBNvAV1DSX2XlU0NOKmjWHw8N8Ej5U+7V9u5suaz/xC8N/WEJypvWhBaWqpRWDyWLF6dNb+lQgrxzKsmy/pdQk34HytscxmDuKN118TIUJh4nicPXsWd44ZjWaH5bHk5CQMGzoUXp598dSTT4jQMS1NFDqvvjJfRM994+7BksWLpV4KKAocnub9x0uX4t133haBNeGJ39ubpXhifRRUFGm0WO3etQsjbx8hAstsi0JvyE03Sp2OAotphYVnpL6dO3bIc5Zh/qysLHs7jjezaHmkuDLnqqPr2gB4+Ifix5M/ORbH3qyF2HDI0k6YO/L/Oe4pvv0PWJBVGODU/ryYhM7775RbfygBJaAElIAScAOBfceXIOCgBV0RN8zDvPuyF9t79mFyOjyL6qS7AAAOdUlEQVQ2bu5cXJkvbIqsjZsxPzbBXj6t4Isut3+1L2n2n5a47Ydm2NvnjSmwis86W9f27IkWsXM4M9Mpv9XPsDw5CiwKJy4jcrmQImfHju345z/+IQKHy3/jH37IvmxHofWXTz4W/yrm5zMetC6NGH6rtPnE7x4XsUarVmJiYlv6DXjw/vtFpFE0mWLtUoFVVFQo9X2+bJlYvJiXfdjY5hvmOJg9Z4pE+HrQymjOU2dXv2AMCQzDhTbRebYyRYSrK8vn1c6Xq/LeNgvW7bsR9U0VMoyEomJ4+Aa5tpya43AcsN4rASWgBJSAEuhpAk0tdfCOGyQ+Vq5eZq7S6I/lHTcQLS21aGwGPK3B4mPVpZczX3jeAfivdQEov9AEoBX+tjvAl6artnoibVVsH6yM+TWqLhTY8boSWGmpqbj9tuGg0KEVi8t05kGH9eHDbsFjj453smB99Kf/RUREOE7kG5vW6INFnyxaouiUzuP+++4VEUaBxWVDPqcAmj5tmljEeM+TjvN8ziXIrKNHMWzozSLg/K1WrF+3zska5iiwuETI/sXFxaK/Z1+xeo27+y6pk1YsOvQ7HtN3xxo+S6YY6crVetGKtSfrDfGTWtGJ9fPnnkf6ZWUV+sswXt4bb/j8ddZvxwHrvRJQAkpACSiBniZQWp2JtbY+oI9SV1+CzMsy1bUHkHO+CR7eG9Bl6wdfgrSU+AYjobASzY2nxefLXdYPc4y+aRZknw2243UlsGbNnIGFb70leaZNfQ4fLL5otWMirVcPPfAA9kZHi2CiJSqhbceeWTH9qkwnd3MXIcUWnc3pWM/jk4+XSnk6sIuzfL++YnUyneWZFhwUJFYxOrR/9+03Uo67EWkJo2Xq679/hcWL/mg44ff3FNFHKxqfTZo4EWeLijBm1Cj5PXbMGJSUGEu8jS0tGBwY1j2BzDncEI4PkoydpYFJd7lVIHMO6fwem/WGcLg1KAIePhs7t75JTv2jBJSAElACSsBNBH4q34P1KRas6IbAYl6WKauIQsKZGsP5uavLS6aVwT8U4XkluFCXIctL3RF4pki6mitf0BmnDKFC1K4E1heffy5O4Qx5QD8oX5/1TrPywH33ipM5wzSEhoRg29atOHPmjJO/1qFDB7F16xYwRAJ3DPKIiYmRsAypqSn2+vLz8rApNBQbAwNlx194WBhCQ0PknjsAi4uLsX37NvnNHYLmwTARfH4sKwv709KwISAAe6KjceTIERFlrIfO7jy485BtbAjwx6lTxm7Asvp6/Hp9YMeO7eZ8XXr134Q5MclS7/r4IT3m2N7RHPukWBCVOVXav4EWVIr8S/vo+Fty6h8loASUgBJQAm4iUFiRgPXJVyCwki0or4xBalEdPHyCumfB4ovPGoqtJ0rRcOEo1iZ0z4LW0Uu3O+kUWId+Wmmn7EpgNTY1Ye6c2Rjo5YklixahtbXVnj83J1esTePuudue9t2338py4t13jcXzU59DZYXhI+Tvb8WM6c+DguyFWTORmmIIqyOHD2PqlMnSRmVlpdSTeSgT8+fNFcvZDyu+x7w5s/HKvHmYNWMG5s2ZI3np8F5VVSXhFma//BKW/vn/7H3gDXceMvbWa6/Mx9zZszH9+WmYPOkZaZu/Z7/0kgg+5q1qbMT1fkGXFyiOYoX3AWF4LdYYh1/CMKxJ6LoFtDvz1FFebrbYfWSmjNsrIBQernYOOvbZiZD+UAJKQAkoASXQwwRq6rlEZ3EZmqGjlxuX836I6YP6hpMoqWvFLxmWwVVoBscXnOM9rV3eAcgqr0VrSxVWx1yPVXHue0HTWrYuyYLT5TF2uq4EFh/m5efhtuG3tgtt8PJLL4rAevSRh1FbW4spz04ylvfadgnSh4pWosWLFkm6GV/LvNKvimEWTKf48Y88jKrKSkTt3CnLeHReZ7wq7lRkXQzNwCuXC2lJ81m/3ilmlmkNo/WKeWSp0dPw7WK5S+v459df28d+V9gWwwrpOEeXu98Qjq8OHpU6wtOfMKygl4T26Oj/5+dI50aF5Lw/S/sPRGwznPQ767N9tHqjBJSAElACSsBNBEJSH+rWC5LLg8EpD4qDOrv44ObtsnW/0yUax5efXzCGB0Wguc0iFHlgEugT9XO8eLtSx1qbBb7xtzhFBu9IYHE5btTIO9DQFoX93LlzeOedt+3CZ+LT/4N13t4ilChi6OR+8uRJpKengyESRNh49sPCBW/JbzNu1TMTnxYxxefmTkCmrVq10l4mKmqnxOJ6bvKzUj99vvLz81BWVoZ7x90j+ejLRT+s9997V/5bmIfiik7tNptNyjOuF+ummOOVdZgWMxb6ZP9BYxfoqk5CbDjO3xp//MLbH1nnDQsdl1oZv+x7NwksinuG2+DuRR5fZByGx8aIznexSk79owSUgBJQAkrAjQTyzm2WAI58cV1OoDAPgz2yjHlsO3XaiIHVFSsWrVeBEbAevxgR/sz5OFmm7IkAo67GwzATGae+N7svV1NgnSsudkqnb9TAAV6yPPfaq6/IrkIzlhXFEQULyzJt6M1DnPyvuDRo5qXo4rH8yy9F6DDWFa1QpsDilSed0im4eJ+ebgR0ffnFF0Q0UWjx4BIh671z9Chw9yDzDr/1FhQUFGDsmNGSd9lnn0le88+MP0yXdF4vPYrrLuA6343GUu/lRFZbmI0XouPs1TQ0VcAnYYhYBbsS6sPVnHQ1jfUzDtaPBybb26cf2W/ph8VQDR3FYbPn1hsloASUgBJQAm4ksDdrgQSK7Gw3H58xmOSeo8bOOsfuLYxPMgI9diayKK6CIzFzd6xjUbm35XwkdTOEQk9t9+fSIPu/JWMKWtHi1AdTYNXVOn/vrrSkBAO8+ovFiqKGYoYCyBRBk56ZKLGs+IzWJEZqN4+Q4GARQizDCPE85s+dKwKLFig+5zOWe27K5HZ1M6ApjxdmzhBxxGVIHrNm/MEQdEMGg7sbTQvY6pUr8dSEJyXswwszDf8kKQBIPlq2uOzo6tiUX2Ass9HhvSORQivWhnDcHLQZJW0hJ8y6TpZGiVWJ4TZ6TGRF9xFLpzXpZlRfcA50uqXgJ0Mgcjehq/6bHdWrElACSkAJKAF3E4g7/j64O4vLdav3GX5WtFjxnml0LN53/H3wm3OujveT0oyXdMAmY1ea6ZvFbxMyyrt/KObFJYLfvHN1JOcvlZc0HdDZpunrxT5czUn/LolAn27BrqyX0eTio8G0TnEJjUttq1evwsofVsj17YULnYSPKa5MgfXo+Edk9558wsazH269Zag4qE99bgqSkhJlqY71MoYVl+9YjkKH8bG4hGf6Vh07dkysW6bFi8LLFFgUVCzDK/26vDw9pU+M9M7P+PA7hyz37KRn8O0330helqcgo3O+r6+vOMezDgqyjo6AnDxY+B0/fu6IQovzR1G81l/CanAZbtyPO3GiyjnavVlfbnEErCkDZblwbYLxyaOrmTezLEU3feZoeQxNH4eyasP3y2zXvAbn5oOfYmrXf47BzKRXJaAElIASUALXgsCpsl3YefR5+NgGyTcBuWzH+x1HpoFWissdu04X4tndcbieL+o2gfUbazAmRO1F5CWfV3FV15nz+7A760X4JQ4WUUVxdDUn+78u3gtbD09E7rkwV01K2rJPPxXLj+l0TjEi5yWO4hQu5klRM7nNqsQwDfyUDdO465BXfq6G3y/kJ3P4m/WxLHf+1dfXy1If2+OzA+nGR6gZN4u/eSYm2qRv06dNlaVDWqX4eR3Gy2IwUS5f0sE+LMz4kDPL0HneCG5q9J/WsWXLPsP8uXOkDrO/HYHIqajEm7ZU3BgUgf+gsFrrj/9cH4i7I3fimyPH0OjwySBXdVTWnYQtbwk2po7EqtjrrmruzHlfE3c9QtPvx8HTX6Ohqf13FB37kV9ZhYWJaRgcvBm/bOu/CMT88UbkV8fMeq8ElIASUAJKwN0E6pvKUFqTKSfvu3uUNzTgUNl5HCw7j5L6+u4WR0NzBcprj+Jc1QGUVGdc0cmypdWHUNfo7FflqjOMUZWWlipWJ1qOLnfSOpWSnIzy8nJ7daWlpaBjOoOCMgp8cxMj1QPV1dUipijCMg4YwTmZzrLc/ceTYRfMI33/fkljOR7Zx45JfxjrKjPzEJKTkpyisTN8BJcm2Z+ioiIpw28Ohm0KFUd61sMo9KmpqRILy2ynsys/g3OsogrppWU4VeO8bNpZOfMZP/5ceSH3quePc19db8TsMuvuyrWhpQXZFVXYX1ImY1ALVleoaR4loASUgBJQAkpACXSDgAqsbsDSrEpACSgBJaAElIAS6AoBFVhdoaR5lIASUAJKQAkoASXQDQIqsLoBS7P2LgLZkTZky5DKYIv0hndkJGxGQu8aqI5GCSgBJaAE3E5ABZbbkWuD155Am6DyjhSBVWbzhk38actga0u79n3UHigBJaAElMC/MwEVWP/Os6d9v0ICZaCeyo40BNbFSrIR6W2TZxfT9E4JKAEloASUQPcJqMDqPjMt0UsIOAssWq9MS1YvGaAOQwkoASWgBK4ZARVY1wy9NnytCVwUWLRcRSK7+2F3rvUQtH0loASUgBL4FyWgAutfdGK0Wz1PwBRY2W0O7pGRkYiM1CXCnievLSgBJaAEej8BFVi9f451hEpACSgBJaAElICbCajAcjNwbU4JKAEloASUgBLo/QRUYPX+OdYRKgEloASUgBJQAm4moALLzcC1OSWgBJSAElACSqD3E1CB1fvnWEeoBJSAElACSkAJuJmACiw3A9fmlIASUAJKQAkogd5PQAVW759jHaESUAJKQAkoASXgZgIqsNwMXJtTAkpACSgBJaAEej8BFVi9f451hEpACSgBJaAElICbCajAcjNwbU4JKAEloASUgBLo/QRUYPX+OdYRKgEloASUgBJQAm4moALLzcC1OSWgBJSAElACSqD3E/h/PnrcOR4171YAAAAASUVORK5CYII=">
            <a:extLst>
              <a:ext uri="{FF2B5EF4-FFF2-40B4-BE49-F238E27FC236}">
                <a16:creationId xmlns:a16="http://schemas.microsoft.com/office/drawing/2014/main" id="{9F16EC37-37E1-4117-85B8-F628747EDF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6" name="Slide Zoom 35">
                <a:extLst>
                  <a:ext uri="{FF2B5EF4-FFF2-40B4-BE49-F238E27FC236}">
                    <a16:creationId xmlns:a16="http://schemas.microsoft.com/office/drawing/2014/main" id="{811DBA78-DCBC-4A2E-81C2-A32EEF8C63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517409" y="3360769"/>
              <a:ext cx="2286000" cy="1285875"/>
            </p:xfrm>
            <a:graphic>
              <a:graphicData uri="http://schemas.microsoft.com/office/powerpoint/2016/slidezoom">
                <pslz:sldZm>
                  <pslz:sldZmObj sldId="314" cId="2915708234">
                    <pslz:zmPr id="{1E204FFC-A77C-4BCF-A7D1-D432F211D50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6" name="Slide Zoom 35">
                <a:extLst>
                  <a:ext uri="{FF2B5EF4-FFF2-40B4-BE49-F238E27FC236}">
                    <a16:creationId xmlns:a16="http://schemas.microsoft.com/office/drawing/2014/main" id="{811DBA78-DCBC-4A2E-81C2-A32EEF8C63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517409" y="3360769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7" name="AutoShape 6" descr="data:image/png;base64,iVBORw0KGgoAAAANSUhEUgAAAlgAAAFSCAYAAAAuFaEnAAAgAElEQVR4Aey9h1fU59r+m7/lt85Z7061JGrsCEjvvffOADP03nsHKTYEsYuKXbH33sAejb33mJiefM66n+8MoDH7l33Wzrt/5z2TtZ4MmslAHsj4Wdd13df9Af8H/TX0wdD/QV+N+Usx34D5Bsw38N9zA7//Dr///ju//vorv/zyCz///DM///wLP/30Mz/++BM//PAj3//wA2++/57v3rzh2+++49tvv+X16295/e13fPP6W15985qXr77hm9far+Xj5y9e8eTJUx4/fsKjR495+PARDx485P79B+rcvXefO3fvcfvOXW7fvsMtde5y9/4jvr5xi6+/vsn1619z7dp1vvrqOle/usaVq9e4fPmqOpcuX+XipSvI46Ur1xg6f4lzQxc4O3ies+fkXOD0mUFOnTqrzsmTZzhx4jTHT5zm2PGTHD16nMNHjnLkyDEOHz7KoUNHOHDwMAcOHGb//oPs23eAffsOsmfPfnbv2ceuXXvZuWsPO3buZmBgJ9u372Tb9h1s27aDLVu3s3nLNjZv3srGTVvYuHEzGzZuZv36jfT3b2DdOjnrWbO2nzVr1rFmTT99fetYvXotq1avYcWKVSxbvpKlS5ezZMkydXp7l7G4dymLFy9hUfdi7SzqYWFXN/MXdLGwaxHz5y9k7rwFzJ07Xz12ds6nvb2D9vZO5sxpHz4trXNoaZlDY2MzDY3N1NU3qlPf0Ex9vfy6mZ6+AVo7e6mpaaG6upmq6hYqq5qprGqiorKRyupmyivqKC2roUROaQ3FJTUUldbRNG8FxRXNFFe2kFdYQ2XDPEprOsgraaC4upOc/BqKqtrJyKkgq7iejNxyUrOKKSyrp6qhg5T0fJJTc0g2ZJOkz0SXkoEuOZ0EXSrxCSnExemIiU0kOjpBOzEJREbFExkZT1h4DOFRiYSHJxAWFktISCzh0clExOoJCo8nJDKJwLA4AsMS8AmKJiG9mCNX7pKUW4V/uA7fkHiCo/V4B0Th4ROKh08Ynn4R+IYb8I/OxNktEGe3YJxcg3B2CcA/IpXMsjac3UMJiDBga+eGnZMX1jbOOLgF4OgZzKxZdljMssXCwhYLKwc8QnTYuwfj5hvJ9Jn2WNj4YOkcxuQZzkye4cLkmW5Mn+3LpGlOeIUYiEmrYsJUFyZMdWLsBBu+mO7ONMdIJln7McU+lEk2wYyf7sGnkxwZM9WdTye78skkRz4cZ80/xlrxj7HWfPDf8/bx1z7LTzd/+mtPND/LfAPmGzDfwP+wG/gd+PXX3/jll1/fBqyffuLHH/8csL797o0CrBHIeq3A6vmLlzx7/nIEsB7/E8Aahqs73Lp1h9t373Hj5m0FWRpgfT0CWFe+4vKVUYB18TJXvrrO9a9vcW7wPOcGL3D23BBnzg5y5uwQ585f4sr1W5w8dVadE6fOcuz4KY6dOMXRYyc4cuSogqxDh49wUODq4CEOHDg0DFh79+5nj5w9+9i9Zz87d+9jx85dowBrpwZYCq62KcjauGkzGzduYcOGTQqw1vdvon/9ZgVZa9cKZGmnTyBrTT+rVvWxfMUqli9foQCrd8lStLNMwZWCrN6lLOrW4GrhwkUKsBYs6GLe/AUaWM2dT0fnXDo756lHE1y1trbROqcNeWxpbaOxqVkdDbCaaGxspampjYaGVprndFHfOJfamlbqalupqmqmpr6TqppWI2Q1UFZeR2l5LaXldRSX1lBUUk1xRSPVzQsVYBWVNVFQUkd2bhk5+dXk5FeRmV1OVk4VmVllZOVWkVVYR1pmMYb0QgrLG6iobSXJkKMAKyU1B31qDkkpGSQNA5aeWCNgCWTFxCQSHZOoACsmVkdklAZWYeHxhApghcYREp5ASIR2wqKS8A+JwT80gYCwROLTS+hYsYWk3Gp8QxMIik0jNr2M8KQ8EnNqCUnIxjdcT2hCHkmFrfhFZuLmHYmrTwwunhHYOPhjbeuFvaM3QVEGrO08SMyuxNEzhPnL+mmYv4wpU2ZhYeWIla07M61dmGFhx/SZdkyZNpuZ1h5Mm+nMVCtPptr4MXmmK1OtvflymgOTptgxdvwsPh03i4lTHPli0mzGT7Rhsm0oX8z05osZHsxwDGOSdQDjZ/rwyec2fDTOmo/G2/Dx57b846Mp/OOjqfzXp7P+zwKs/2Hvl+b/HPMNmG/AfAN/+QYEsH777Td++VUA6xelZP3088/8+NNP/GACrDff8/333ysl67UoWN9+N0rB0lSsF0q5esnz5y94+uw5T54++6cK1l1RsEyAdUsA6zY3b95+D2Bd4+rVa1wRwBpWsK5w8dJlLly6wvkLlxkcusC5c0NvAdYZUbKGLhoB6wwnTp7RAEsULAGso8c4cvS4Uq9MgCWPSsHaf5C3AGv3PqVgDewwAdYOtm3fydZtA2wxqlebNm9lkyhYm7ayYYOmYG3csoPNe4+wrn8Ta9du0ABrTT8CW6JirVxpAixNwRK4EhVrce8Sehb30tu7lO6exSxS6tUiFizsQoOshcwzqlcmsGrv6KStvYO2tg4NrOYIWM2huWUOTc0tNDW30dDYQn19kzrysUCWAFZ9XYtSr2pqmqmuaqaqqomWuUupqWtXClZ5RQOV1U2UVdQrBUsAq7i0luKyOgpL6ygsa6CgpJa8wmpy8yvJKagmO7+aLFGt1KlUsJWeWUpaRpF2BLQyCjGk52NIzyUlLRd9Wi66pDQSdQYSk1KJ1xmIjUtSCpY8JiTqlYoVFZVIZHQiEaJeRSYSphSseCKidASHJxIckUhwWBwBQZEEBEfhHxqPf0g8EXGpeAXGEBiVgl9oAr5hOsJ0uUSllhCdXol/VDo+YamEp5QRYagkPKWCsKQS/KKyCU0qISAmCwf3UGxs3bGyssfRPRA7F1+sbd1w8QohQl+ElY0rFtZOWFi7EKLLw941gClTLZk+fTbTZjgxbaYTUyzcmGLlwwwbH6ZYejJpij0TJsxiwkQrvphow8Sproz93IovZ7gzyyWSL6a6MtHCh88tfJloHcT4GZ58PGYmH42x4MNPZ/DhOCs+HGvNP8bM4r8+mm4GrL/87md+ovkGzDdgvoG/6QbEHvztNzm/KRVLAOvnX35hGLBGWYRiE75580aBlahXJotQFKyXr17z4uUrBVfPnj3n6dPn/1sFSwDrzp27Cqxu3Ra4usXNW3c0wBKL8OsbRotQAOsrBVgCWWIVXrp0hYsXL3Ph4mWGLlzSAGtYwRIVa4jTZ85xWj0OcuLkaXWOnzilWYRKwTpmtAiPcFBZhJqCtW+/2IMH2LffaBHu3seu3fuUhXjw8FG2D1uEGmCJPShgpcGV0SIUBWvDJjZs2saGbbtY17+Rtes2sGbN+mGLcNWqNaxYuVpZhMtXrGTJ0mUKqASyTIAlcNXdvZiurm4FVmINCmSJPfg+wBJ7UCBLKVfD6tUcmptbaW6bR2Nzm4KrpqZWGhtbNLhqENWqmdqaJupqjRZhVZOCLGUTVjYigFVV00J5ZaNmD5bWUFJeR1FZHUUVjZRUz6Gkup38kjoNsPLKycktJ0tOjqhXlWRklZORXU56Zglp6QUYUnPV0aflkKzPNNqEWeiS0hVgCUyJRagUrJhEYmN1Sr2Kik4gKiaJuIRUouMMhEclExahIzQ0FlGywiOTCInQERgcRWBQFIEhMQSZVK1IHb7BMcoa9A2KxScwGr+wJILisglLKiIwJhufkGS8glPwjcjELyqLCEMFPhHphCUX07JiB4kFzfhEpuPsHc7s2Q7MtnXGxsGTWdbOzLB0ZLZLAHbekcyY7UFcRgkegbFK1Zo+w5ZpFi5Ms/Zmykw3pli4M3mmC5Om2vPldEcmTLRmyjR7BVtTZ7rz+SR7JlkGMGmmO19McWTsJHsFWBOsgxk31YNPxtnw8bjZfPiZQNZMPh5vxz/GWPFfH5sB6296uzS/rPkGzDdgvoG/fgMaYP3GrwqwfjWqWD+PZLCMCpaoVyMZrO8wAZYGWd+pDJYCLLEHFWA9GwGs92SwJJclOSylYN26Pfx46849bt25z41bd7g2nMF6G7BExXoLsM5fZHDwgspgnTt3HlGuFGCdPsfZwYvq1xpgncEEWJLDEvVKMlhiER46NGIRaoC1X1OwxB7creWv9h84hADWjp172D6wS2Wwtkr+yqhcKcDaKBbhZmURajbhJvpVBmuDUq0UYK1dr/JXK1f1sWLlKg2wlr8DWIuXKIuwp6f3rfyVgJbA1VuANXc+Kn9lVLDEIhTAamvvVNag5K9EwRrOYTU0K7AS9aq+QRQtDbRqa5uoqW6iutoIV5K9qmqisrJJAVZ1w1wqalqVRVhSVkuRKFiVTRRXtaj8VXFVKwVljeTmC1yVkZNXQVZuBZk55WTlVSu4yi5rIj2rlNS0fA2uDNmkGC1CgawUQxa6ZE3BUvmr+GQFVjExCepRVKzoGLEG44mK1inQCo/UKaiKSs5BLEENsBIJDokmLCJeA63gGAJDYvEPjFSAFRSTSkCkHi//KLwCovENS1a5K7+INDz9E/AM1CnI8gxJwSMwCVf/ePyis0ivWkB19ybSqhbiHZbC7NmO2Lv44egVioW1MzNnuzLLwQ9r1xCs7LyY/OUMpk2fzfSplli5B2PtE8dUC0+m2wYx0z6YL6c5KsCaOMWWCRMsmTBxtrIHJYM1bqIAli+fT3Fm/BQXJtuEqMexkxz4bKIDH4+x4GMFWbZ8NNaKDz+bxT8+mm4GrL/+9md+pvkGzDdgvoG/7wbeVrB+5bfff9cULFPI3WQRGtWr74whd1GtBLK+/e57lcOSYLsp3P5MLMKnz962CB+9HXKX8PuwRXjrtlKxJPB+98Fjbt0VwLrNtWvGkPu16+9YhFdGAOvCJYaGLjAoGaxhi9CkYA1y6rSWv5IclliEJsDSMljHOCyAdUjLYCl78IAp4H7ACFgSct+rgu6Sv1I5rF172b5jtwKsLVu1cLtJwdIgSzJYEnTfxvqNW+nv36QpWJK/WtOvbMLVq9ew0qReLV/JsuUrVPZK7MGlomQZs1g9i5fQtaib7u4eFi1azAKVwVrI/AUjCpYWcl9IR8dcpV7NadMAS0BLLEL5tShYjU0CUhJ0b6GpaQ4NDUYFq74FgSsNsBq1kLsE3CsbhkPuFZVN1DYvpLyqRdmEZRV1KoMlClZJVYtSsIoqW8gXwCqoIie3hOz8CrILasjOr1H5K1GvMnNryMyvJy2j2KhgSe4qV4FVcnI6KYZMUvSZJKVoKlZcfNIwYKmgu4BWXDJxunQVcg8PjyUyMpGICB0KsES9Ck0gODSO4OBogkKiCQiKwl8+Do1VdqFvUDQhcRkEx2XgF6rDLywZ78A4vIIS8ApKUoDl5huLV5AOV68IXDzDCNUVkpDXhG90JrrCZlLKO3D2jsB6tiO2Tj44+kbjEZpCTE4dKWXt+MRkMd3ClpkzbZgxczbTp1liMVvsvnAsnMKYYunN5FneKuQ+caojX0535osJlkyabMdUaz8+n+zIFGs/pjtGMH6qO59P91C/N2bcTD4bZ6nB1RgLPvrMgo/G2fDRGCs+/GQG//hwKv/14RSzRfj3vWWaX9l8A+YbMN/AX7uBYQXLOEWoTRLKNKFksX5VVuH332tThG/efM93AlUqgyWA9T2vjUF3DbA0m1AB1j/JYN27f1/B1buAdVMyWLfvKotQ7MG3pgiNFqGWwRLAuqxZhO8FLC3krqYIz5zj1OlznDylZbDUFOGxE8aQu0nBOspBUbAk4C6ANZy/2mcMuBtVrJ272CEZrB2731awTBahKFlqknArGyTovnEr6zdspr9/owq5a1OEMknYz1uAtWIly5atYOmy5ZpN+I5FuGhRt4IsASzJX0nAfTRgSQarUwXd5w0DlknFUhkssQdbxBIU5apZwVVTS6cCLJkiFNCSRwVYNU1UVzVQVamdSqOKJYAldmFZRROlAlUSci+upLCkmpLqFsrqOiiubqWwopmiqlZyC6tV2F3lsETFyi4jI6uUzGwJujeRnl1Jalohqam56A1ZSMA9RaYIk9NJSklTU4Qqg5WQPBxylynC2NhE4nQZZJU1ExOXTFh4LOHh8UTGGEjOKCc0NJ7Q0ARCZDowJJbAoGhlEQYEx+IXEIl/SBxBUXoCogz4hqUQEpdNYFQG3kFJ+Ibo8Qkx4B2kw8svBs+ABDz843DzjSbCUEa4oQzP0BR8otJx8AxTYGVj74G9Zyi+sdkE6ooINZShK5lDqKGcmbMcmDnLnpkzbZk61ZJp0+yZ5RjGLKdwptkEMNXan8kzPZk2y4PJszyZNFVTs76c7srYiY64hmair+rmcws/ZReOmzCbMZ9b8emYmXwyzpqPx8zio09m8PF4ez4aO5sPP7HgH59Y8F8fTjMD1l97+zM/y3wD5hsw38DfdwPvApbUNAhkSQbLlMsaAaw3GmAZ81emKUJTTcOwRagULGPI/cnTt2sajFUNd+/d4+5draJBbMLbd+6NymDdeaemYcQiHA65mzJY7wKWTBCeOacmCYcBa3iK8BzHT2qThEePGS3Co6aaBoGsIwqyJH+lBdxHAGvXrj3slIqGHTsZGNj1FmBJyF3ASlmFw1UNI0F3Aay1UtGgznptenB1H5pFuJrlRgVLlKslRuVKMlgqf6UsQlGveuiSo2oaFmo5rAULmTt3gcpoSRjeFHIXxWqOWIRtnbTOaVdwNaxgNTarYHtL+yKamjupq2tC8lgCWDWiYtXJBGED1dWNVFc1KhWrtraV8opGBLLKq1opq2ykVCzC4iryiyoorZlDbVsPVS1dlDfOp6xhPgXlzUrBysouJTOnjMysUjIyS8jIkixWJRm5Ncoy1BtySNFnoU8vVIAlNqHUNOQWlFJeWUdMnM4IWFpFg+SyYhP0RKlpwgREwZITm5iFIbeWsPBEQsN0SsUKElswKIawmDRCRbESsArXERiZQnBMGuG6AiJSSknObyY+sxb/6FwCovPw9I/HwycKd/94AmNzCYjNwSMkGWffGDxD9bgFxGHj4IWtgw92LsF4hOnxCNVj7xGOpYMv0y1dsPOMxNreSylYFlYu2LgEM2u2N9NmujPNypsZtoFMtwthmk0QU618mTTdiUlTHJgw2ZGJMzyYNMuHybODmOoQyRSbYDVdOP4LKz4bO1MDrDGz+PizmXw8xoqPx9ny0aeWfPjxLD6d6MZHY23NgPX3vWWaX9l8A+YbMN/AX7uB9wGWqFcCWD+pmoaf3urBUgrWd9/9sQfr5Sst5K4qGowW4ZNnPBbAevxE68F6+JD7Dx5w756mYEnAXcHV7TvcUYB1eyTkfuMW169rIXexCqUL64qxouHyZem/Mk4Rvg+wzg6qLqwzZ89rXVgmBUtswtODHD8zyNGjUtNgVLAOSQbrqAqxKwVLAGufsZ5h916VwRoGrAEBLK0Ha2DnXrYN7GLzFk25GgGsrWzcqKlY69eLPajlr1TIXU0PSv9Vn6pokAyWAqxlK4bVKxNkyRSh1DPIkSyWBNyVgrWwS6lYppC79GfJ66gJwvYOZQlKNcMcmSZsbVNThAqwGo3qVfNcmlvn0dwy11jVMIe6umZqagSs6jUFq6pRhdxra1sQFauiooHy8noFViWldaoDq7iklgqZMqzvpF4mDtt6qJ+7nOq2Xgor55CdV05WdjFZ2SUIaGVklSBThOmZFaRnVZGaWYbBkEtKSiYGQ7aqaJAJwqTkNNIyc8nKLiBegEpNESYQHZOgpgkjo+KIiIghIjIWCbyHh8epgHtIsITckwiLSCEkLIng4DiCwnSExmYSGpdFcKR0Y+nUNGFwTCYxqWVEJJdQ0rqChf0HCIwrIjA2H8+ARHxDDfiGp+ITmoJ3mEBVAk5e4Th5ReLsHY2zTzTe4WkE6YrIrl+Mb0w2du5hWM12xdLaCY+wVKxsfZhp4cCkLy1JL22lYs4yJk51ZpqVD9OtfZVNOFVsQgtPLIMSmDTDhS8k2G7hzVTbECZY+DDBwhcLpyjGjrdizHgrPhszk0/HWvHpOBs+GWPNJ2Nt+XiMLR9/ZsvHY0XJcuDDz+zMgPXX3v7MzzLfgPkGzDfw993A24Cl1TSIivWTKYM1eopQLMI33/OtVDS8WzSqAOslL94CrKcaYL0Tcn8fYA3XNdy5pwLuUjYqgPXVV9eMmaw7CFiZjmYRXuLCu4Clclha2agCrLNDmkVozF8pi/DkmT8ClnRhGW3CYQVLsle796DgatdudkoHllKwdioFS6YJt24dUP1XmzZvGRV236YB1gbpwJKy0Y3GKcKNxglCrWBUOrBkitCkYMkUoals1FQyqoXcNeVK4EodNUnYrXqwVNmoFI2KRfhOBkuC7qaaBgm4NzfPobGplabmdpoaW2lu7tCmCJU92EhtbSO1dRJwr1cqlqZkSci9kfJy6cESwKqjpKSG4uJqCouqWLB8I1VN8ymvn0dX33baFvdT07aEktq5ZOdXkpVTSmZWEZlZJWRklJCeUUxGpihYtaRlV2Mw5KHXZyvIEtBKEsBKMqg6hoTEFPWoZa8k1B6HZLIEsAS2BLAiIjQFS4OsBAVYoaGJhIQkEiyPUQaCo9IJjs0iLD6b4Og0AiJS8A9LITA8hcDIDAKjcwlLLMErQKfyV96hqfhHZeEbkY67fwyuXmE4eYbh6BasVC1nn1i8QlNJLO0kuWmpCr87+8ZiaeeNpQIsZ1wCdFg7BCjAmjHDhtn2fti5RjFNAu5SGGrhzZRZXkye4caX092YauvPpGnOSsGabBXALJcYPp/iwudT3Bg/yYlxX9gyZvxsPhs7i0/HWPLpWBsNrgSsxtjxyThHPh7ryEef2fPhZ/ZmwPr73jLNr2y+AfMNmG/gr93A24ClZa+UgmVUr0Y3uY9ksN4BLAm4C2C90Dqw1BShKYP1rkV4X1OwBLJMCpb0X2nnznAGS2tyv8FX165zTYGWpmCJciVw9WeAJYWj0uJ+dvCCsaphiFNnhrSi0ROnOC5Fo0dPaIA1aorQZA9KDksBlihYeyV7pQGWBN21/JVJwdqBTBCqkLspg7VpK1u37WTT5u3DZaMCVxpgbXqrpuGtDJZYhKJgScBdcljSg7V4iVKteqSmoWexymBpCpZW0bBgwSLmSZO7miCUDJZWMiodWKaQu9iDAlgCV9ppo0kgS3VfScBdwu5tKpNVW6fBlahYCrAq66moqDOeegVYAlmlpbUKsEqlJLSqicLiGmR6sLCyhbU7DrFw9XZK6uYqBSunsEYBVpZkr8QezCgeVrAycmpJy6rCkJqPXp+jIEtC7gJYyRJwN1Y0JCZqGSwBqujoeKKi4ogU5SpK2twTCI+QkLuUjYqKJRBmIDRUR0iIjtDwFILDUwiJyVInLLFAZa6CotIJCDcQEGbAL1CHb1AKnr4JePnG4yPTg4EJaqLQwz8WF49QnD3CcHINwM03Bo+QdNwCDfhE5RCUWIJ3RAazHf3UsfMIx9oxgFnWnvjFFWLvFsHMmU5YWHoyw9KbqdOdmWHlzbRZXkwVlcran+l2wUyxDuDLGZ7ao6Uvkyz9mTDNk8mzg/limhfjJzoxdrwN4yc4qI/HfO7IZ+PsFGCNnejOZ5+78tkETz793I2Pxjjw4admwPpr737mZ5lvwHwD5hv4G2/gj4Alq3JGKVijahr+FLBkVc6/CFimDqy3axpMgKWtyhmpaTCuyrlylStXv+L6jVvvhNzPa1OECq6GVC3D2aFLRsCSSUIJuZ/VVuUIYEnI3QhXsi5Hrco5cly1uWshd60HSwOsvcMKlmpx3yHqlazIGWDrtu0aZBmLRsUi3LZjD5u3bB8uGh0GrHViE2pFo31r1rG6by1aD5ZW02AKuUuWSvJXixf3KsASuBIVy9SDZQq4q6oGY9hdKxqdpzJYak2OmiLUJgmlwV0dqWpQ3VcSdpdyUWPhaJ1WOlpX10hNbQPVNfVUVddTWVlHZWU9lRX12iRhRQNlZXUaYJXWUVLWYFyVU0tReSMFxTXkC2xVt5Ff1kBucZ0xg1Wi1CuBrKysMtIz5ZSTllGmjsGQT0pKFikp2SQnZyCQlaiT/qtkEhKSiU9MRpSsuHipZhDlKl49ijUYERmvTmSEAFY8YWFSOCp9WImEhOoIjUgjKCSZkKh0dQLC9PiHJOEfZiAgIgP/EAGsJPxCUxVk+Yam4+WfgLefBNs1uHJxCcDZJRBHJ188fGPxDErD1S9ZPXqEZGLjFIK1nSe2zoE4ByTh5BOHlZ0/tu6x2HokYDnbHwtLL2bMdGf6DDcs7IKZbu3PNMlX2YQwwymSWW6xTLMPV7+e7hDOZLswptpHMNkmnC+meTNhijvjJ4iK5cS4CW6MneDOmM9d+XScE1Ps4hj3pS+ffe7BJ2Nd+XiME59NDTIrWH/je6b5pc03YL4B8w38pRv4c8CSNTmjmtxVD5ZpilBa3GUf4Wu++eY1r96nYElNw7u7CB8+4v6Dh9y7/0B1YMkuQlU0eltTsNQUoSoaFcDSpggleyU2oRzJYAlgaUWjMkX4fotQOrDULkJVMioW4eAIYKldhKeGAUvtIlRdWJLBGrUmZ1jB0gBLlCwJuatdhDt2vQewtFU5mzaZ7EHjLsJhi9CkYMkewrVa0L1v7XAHlgKspcuH6xl6lyxTTe7KIjSG20dPEMo+QqVgzVugJggVZHXMpXNBt+q/0opG21UGq7W1nZYWUapkNY6AVpuCLNWDVd+EwJWE3aur69QRBUvBVVW96sSqb2ynsXnuiEUogFVSi2SwysobKC6rV43u+YUV5OaXkVdYRU5BBdm5pWqSUMGVVDRI0WiWwFUpaenFpKZJVUMRAll6AS2lZGWikwb3hGSSkrVdhIlJ6SQkGpQ9GBufQmRkHFFqF6FAljS5JxMekUJ4lF49inIVGmEgPDqDILECQ5KUHSiAFRiWQmhcHsExuQQIYAWl4OOnw9svCd/gVLwDU/DwjjpQmZcAACAASURBVMPVMxxXjxBcZAehawhObmG4uofj4BSCk3ssDs4ROLrFYe8aiZ1bBLYe0biFpOPkE4+1XRBWdqHYuidgZRvIzJkuWNkEYG0foizCGTbBTLOVE8YUuzDco3KZ7a1j7YYB9f/U119/zbMXz/nm9TdILYr89f2b7/l8sifjJ3kwbqIH4770ZuxELz77wpPPvvDis/HufDrOnc+mBDLOOs4MWH/p3c/8JPMNmG/AfAN/4w38EbC0hc8q4G7aRfj9D8aVOT8aaxrEInz91wFLdhGO6sF6F7BMKpYA1o2bt7QMlnHZs1iEAldak7vsIRxtEV4eyWAZV+WoLqyzWg+WZLDOnLswYhFKDuv4aY4dk2XPsirnOEeOnuDwkRMcOnxM20c4ahfhsIK1W4Msk4I1IArW9h1KwRKLUK3K2SKPUjq6nU2mVTlqH6FxF2H/Zk3BUoue144Ujao9hFoPlqmmYYmAlnFVjihYpglC1eIuqpUUjRoftWXPC1TRaEeHqFjzVLjdtI9wzhwJugtgSRdWG83KEpT9gy00NkkmS/qwZIKwgZqaeqprGqmqblAKloCW2ITNrfOZv3CZyl9pFmEtpWWSx6qnsLCSouJqtTansLiavPwycvOkZFSOhNy1gLusyxHAysypIiOzjLS0YtLSSzCkCmQVo9fnkZqaR5IuDZ0ulcREg7YuJ1GPLiWTZH2GAqy4BL3W5h6TTGR0EhHRKURES5u7gbBIPWEResJjMomMzyM4PJWwqDQCQ3QEBCUQHJlKUEQ6wVHZBITq8Q3U4eMXj19gCv6hmfiFpBIYmUtARCbunqF4eIXj7hmJs2sYrh5xODpH4ugcgZuPHkfnaBycorFzjMbVL5WyznV4RxQw2z6C2Y5R2LgmYO0Yia1zNJY2AVjZBTPbOZqZNkHYeCczwy6UGY6RTHeIZIZzNLM8kjh8/ByF5Y18Pt2b5LQCSsprmGHlz8DAbvUOMMkqnM+n+DF+si/jpwUxbnIAYyf6MOYLH8Z9Gch4i1jGWyUwzjrRDFh/43um+aXNN2C+AfMN/KUb+CNgvd8i/EGpWT9p5aJG9UpTsL4xKlhawF32EA43ub9vF+F7Faw7qFU5Alg3bhp3Ed40ThHKBOFowDJBlnFVjoTcz18wrsqR/JUGV2dVo/sFTssk4bkLnDw9aLQITyrAkqXPAlfDCpaxbPTAAeMuwn0HVAZrBLL2qEXPO0whdwEsYwZLAEvgaosE3iV/tUk6sDarVTnrlYIlkLVFBd1l2bOyCFdrFqGUjWrLnkc1uYtNKBkssQkX92qrchZ1qylCtSZHWYPShaWpWPPmaXUNCrDUqpxONMDqQAOsDlpbOmhu1iBLW/CslY7KXkJRrwSwauXUNQ8DVmVlrVHJ0lblqB4slcGqpUxUq+Iaioqq1RHLUELvuXmlGmBJ0ajAVVax6sCSpc9S0yBThDm5VaSnl5KeIYBViMFQSHJyLsnJ2SQnZSrA0iVlkJCYSmxcInHGqgbJYMXGak3uUdFJRMcKbKUQHq4jPEKmB3WERUiTewqhkakEh+sJEvUqOIHAkEQCghMJDDMQGJqCX0ACvkHJ+Prr8AuW+oYsvP0S8QlIJjg2D1c3Ua9CcHEJwdk5BCeXCJxdY3F0ilBw5eQcg4NzNLPtIohMquLEzRcUt6zG0j4GO89kbF0Tme0QjuXsQGZZ+zPT0o+ZVgFY2Edg4RzLTOdYZjhFM90ugukOUVi6J3LwyGkyC+qZ7hRH57weNm3ZjoVNKFMsA3n5zTdMmh3NhFkRfDEjlC9mhDF+ShDjJvgx7stgxs9KYLp3ATaRtUx0yTQD1l969zM/yXwD5hsw38DfeAP/FLCMy54l6P5GykbVFKHsINTswRHAesXLl38ELNlH+PjJk5EerIdam/u7CpYp5C67CBVg3TBZhG/vIrx8RVuRo1blXL5q3EVobHIXBcuYwVIh9yFtRY5SsM6e1wBLKVgaYJ06e34EsA4b29ylqkEBljGDtWcfe/buZ5fYg7vEHjQWjaqahh1qJ+EWgSyVwTIpWGIRak3usotQahpUDmv9Ztb2bzIue9YWPa9SkDUySSgThKYGd8liaYC1BJko1HJYPcaaBq1sVCzC+fO7mDevS/VhyRRhe/tc1X8lYGU6ra2iYglgiU0o9qCWxxLLUOxBFXCvbTTmr8Qm1OoaKqRstFrqGhqQjyukC6tCmygsLq6lpLSBoqIaCgurKCysJj+/nMLCCvLzy8jJKSJbKhqySsjMLFYh92xlExrVK7EHDQUY9PnqMSUlT8FWclI2SUlZJCamqRMfn6KgSvqvZAF0tOq/SkKWPUdHSy5L4EpW5ugJD5fsleSyUpSSJQF3UbWCguMIDIonICgO/wBZlyNQlYyfAFaADr8gvQIrL+8YPL2i8fSKwNU1GBcXOQJaYbi6ReHinqiOk7OoWQJYMdi7xBOqq2b+ukOkVXQz2ykBO1cdsx1jsLYJxdI6mFlybIKZZR+BpXM8Fk6xWLjpsHRLYIZjLDOcE5jhHMfBw6fIKWrAwjmOVX1r2bRpgLjkMiZZRnDj69tMso5l0ux4vrTRMckqni9mRPLFzBi+sE3iS9d0pvgWMCuyBuvERjNg/Y3vmeaXNt+A+QbMN/CXbuCPgGWyCH9WGSyVw1KAJYueTRmsdwHrPVOE72awHj3mwZ9lsIxThCbAkvyVgJY8XnuPRTjcgyXLnpWCdfEtBUsmCLUMlmYRioo1vItQhdyNFuGRY8omPDwasA5qCpb0YJm6sHbJLsKdWk2DmiQc2MH27TvZsXv/OyF3WfosHVijFSxRr6QLSzJYG1mjgu4b6FN9WP2s7lvHqr71SsUSwFI1DUuXG5c9S9mototwVV8/S5auGG5yl7C7nIULuxGbUDW5d8xTwLVzYLeahJSJyJUr+6isrKG1tZOe7qVs37pT2YUNDdqy52HAqpMlzuUsX76CI8eOsn/ffpYuXUFZWQVlZTVUlNepkLsoV6XSgyWBduMR9UqUrPz8CvLyK1TDu1iF+QXlZOcYVSxRrnLK1CSh2IPp6cWki02YWoQ+RYLuYhEWkpCQTmNDO6tXS9v9OpYt6WPZ0j4ERuXXzY1tCq5iYpKIjNQREZFITKxkr2Ths2SxZFVOPCGhiQSH6aipaVEAKCqWn18EAcFJBIalKwXLXylYcfj4JeDtG4enAJZnFN7eUbi7h+HuLqAVjotLGK6ukbh7JpCQUklpaSsOjhE4uSXi5J6MnWMcdp4GnAKysHdPxt5TrxQsa9twrGaHYmkbgaVtOLPso5jlEIulqw4LtyQsPZLVo4WLjpmuSRw8coaCslamOSVT19DJ0qUrmWwRSlBUpir/neygZ4pTGpPt9Eyy0jHZOZPpgaVMCyjGIrwKi8g6pviXY6VrMQPWX3r3Mz/JfAPmGzDfwN94A38ELJNFqIXcTYD19rLndwFLFCypaXjBWxahKeQuRaOjAOu+saph9CShKYelwMoIV9qqnHctQmMX1hWjgmXqwRpWsEw1DaJgaRbhqTPGkLvqwjozksEaBqyjqmhUdhGqdTmyKkcAS2oa9hinCEcBlkwRqrN9h6pp0BQsrWzUtPBZ20W4RdtFuGEL65SCtZk16zaxZt1G+tas1+Bqlewk7FNdWEtV2aixpsFkE/bINOESepcsp6dnqWpz1+BqEfMXyBEFawFzO2Xh8wKWLVupflquX7vGmdNnePL0CdeuX1OTgVu2DKh/1t4+T2WwJIclgFXf0KxW77x4+ZJnT58yODTEpStXefrsGffu3yMxMYXy8lrKy6W2oQEpGlUh96JqlcEqrWihuKSe/LxyCou0HFZOTjGmk5lZpNU0pBsfVQarhLS0ElIlg2UoJCVZA6zIyBQ6OjsZGhxSX798wb/+8iunT51maGgIUfaionRERYmKlUxEZJJmEYpqFS5ThImqriFYVuIEx3L1yiW279qnVub4+UfhHxiPf2ACfv7x+AbE4+Mbg39gogZYXjEKrDw9I3B3D8XNLRw3twicJNjuFI6zSzSdnct59foVto4RuHgZcHRPxtElAQc3Hc4BOTj5ZuLok4mtcyLWthHMdojDxi0ZS5sIZtmEY2kfjbW7Hiu3ZGa56ZkpcOWsY4ZLMgePnCUtr5bpTilEJhbR07uMorIWHj16pL5v092zmeKUwWTbVGb4FGId34itvh2blHYsohuwS5qDV3EPVkntZsBSN2b+m/kGzDdgvoH/4A38OWBpCtYPwzUNYhHKqpzvtF2EKuT+rXGKUAMsgaz/HWA9MK7KGe7BGtXmLlahCrmb1Kvrsuz5/YB16ZK28PnCxcsMnTcpWFr/lShY585fQqoaTqui0UFOnj7HiVNnOX5CAEumCI35q8PGmobDRzl48MjILsJ3pghNFuFw0agx5K5yWKNqGiR/JQrWRgm6bzIue964lXUbtrK2f7NmEa7dQF+fKDSmqgYthyVwJB1YyibsXao+Fmuwu1s7i7qXsLCrW6lWolxJF5aqbZi/iHkLupVNuGz5KvXTNG9+F42NLdTU1qkWfal96Fu9Fvl+t7XPVcF2U/6qob5Z/Ttbt2wnP7/IWDRaT0lJJfKctLRsKirrFGBpVQ3yz6QPq5ZiYwarsKiGgvwKpRaJkiXLnrOyisjLK0cDrCKlXslEofRhSfdVVHTKSMg9pYAkXS41bSvJKxWVSqzBNE7JmqOTZxRUSR2DLHaOjk4eASyVuRLlShSsJGNNQzwhRsAaHDyn7j0wOFZVN/j6x+LnH4evAJZfHN6+8ut4PL2jjPZgNG4eUbi6RyrAUhkspxBcXSJxcomhdU4vN2/fws4hChfvNBzdknBxT8bZw4BzQC5O/jk4eKZj66zDRuDKWYetmx4r22gs7aKxdkvByt2AjXc6lp7pWLrpsfTMwMItjdPnrrJm/S5SctuZM08D5dFvDdNds5nhno9laLUCK1tDJ3bp83DI7cIueyEhzWtJ7h1gVvwcM2CNvjjzx+YbMN+A+Qb+EzfwR8AaZREaM1jf//ADomD9EbCkpkFC7v8EsETFevKUh4+e8ODhY+4/ePROTcO94XU5w1OEKoOlhdxNKpaqZxhelSNBdy2PJRbh+QuXGDx/kXMCVmIPyhm6xLnzV7QpwtPntElCWZOjAMtkEZpW5cgeQg2wTEWjw23ue6Vw9MCwRTiwfcfwqhzVhTWcwTLuIty0hU2bt7Fx84C27HnjFvoFsNaP1DSsWaNlsASw5JiC7lqLuyhYMkUoQXfJXi0xAtYSBLC6uqTVfYmCLAEsyWDNF7iav0hNEi43ApZMIopS1dQ4hyuXLqmc2KpVa/ntt99pbxsBLKlmOH78uFqsXVRUrlblaDUN0oMlp5aKilqaW9qorKpVqplkyyoqBbLqVAYrJ7dMZYZOnjnDou7FZKTnU1paw5YtO8jMKsRUNLp2zWbq6ttU39XQ0CCHjxxj27bd6A2iXhWRll5KUfVCCivnk5RUiE6Xp608OjNEfFwacXGpxMTo1dez/8AhNmzaSkxcqrGeIVnBlwwX7Nt/gPLKWoJCYjl39gybtwzQMb+Lgd17SdFnExiUiK9fDLIGKC4xld4lK2hu6cTJyR9Pz0jcPSLQJeWowYV9+w5SXtaAnV0oLq7xtLUv59adWyp75eyeQkBIBqv7tnLo8GkWLFqNrVsCDp5p2LvqcXHXkVfYQH5xE1m51YREZdKyoB/vkGxme2dj5Z1FXdtKkvPbsfTOo7all0uXb3Du3CXODV7hzNnLnD4nP9vX2LP/OBYBFdjEteCQNg/7tLk45nThlNeDU34vzoVLsUtfhENOL74N/WbA+k+8mZo/p/kGzDdgvoHRN/B+wNJ2Ef44CrDeqB6s0QqWqQfLNEX4Jxah2kX4lKfPXiqb0NSDde/+Q+4/fMzd+w+5ffsut27fQfVg3dRULNWD9WcZLCNoXZQM1sXLnD9/UalYEnLXAOuiAixNwTqvFY1KF5YCrFE1DUe0Rc+yn/DM0CVlD5oswmHA2iNt7ntVyH3Xrr3sO3j0LcAarmnYvI3Nm7UM1qYtA0bA2sL6DZu1JndVNLreGHLvH2UR9imLcMWKPpV5ErhSgCVKlhGyuo2QtWiRVDb0KriSj02AZZoinDt3IcuNFuHe/fvp37ie06dPK9WqsaGV9es3DwOWKFNyCvJLeP3NN6xdt44aCbpXy5oc7WhThFqb+949e9W/u3plH1LO+uz5MxVmLyis4tDhozy4/5BFXYt58PCB6vaS7NW9u3eVIpioy2RN3zr1Y5eVWciiRcvUa926eYdr126Qos8lRV+AIbUEvb4YfWoFSclFCrDOSafZ2fPEx0u7e5bamfjdm+/oWdSrvi/nz19Q63EiInVqmOLwkSMK9vbv24enZyjHj59ALOnK6nr61m1Q1SLh0ekEBMSqr+fo8eMsXbaSF89fsGzFKtzcwigqqkR+3vv61rN48XJef/sdvb2rcHZNoLl1CTdv3cLVI5Ww6GIeP37Mjp176Ojs5tr164gdbe2iIyGlGumz2r5jL99++5oTJ08SHlfIxYtX2bptD7a+BQTFFKuvISG1AZuAMqy8C7D0LmSWewHTHbJxSWzAr3ghM9xycU5qxTljAY5ZC7E3zMM2ZT62+vk45fbiVr4Kp4JluBatIKh5E6Fzd5gBa/SbnPlj8w2Yb8B8A/+JG/hTwDLtIjRahH8OWO8vGpWqhieqpkFb9vzosahYJgXrIU+fv+Lpi2+49+Axt+/cU4B165ZA1h1uDE8Rfq1W5Wg1DddUyagoV2qaUC17vqJC7qJgiU14bugCg+cvcW7ootEi1HJYKoMlNQ2nzqF2EUoP1rGTxoD7UVXjMHT5OqKKaIClrcuRioY9JsDauVspWScGrzCwYzfblUU4YAy5b1cqiapp2DKgVuWIumKqauhfv9kYct+AqFdKwVozYhFKBmvFitWoDJYCLLEJRwBLU7EErmRljrS6i4rV8zZgGasali9frX6MZKrz0cPHnDp5irnzFtLaOk8F8zUFq1PBVVNzG4VFJXz35g1r1qyhtraJarUqp44qUa+qGtQRterg/kOcOnOa8ooGRLF6+uwpy5atprCgnJ9/+pm09GylIFVUVPPDjz+gN2RhMOQo8JJ7Ffu4tETqGYrJzCrl/v37FBeVD08R6iWHlVKIXl9CckoRSUkFJCbmcfbMEOcGLxIfl0FsjIErl6+qCgsnJy9s7V1VAWdxSQ3Ll63ixtdfExAYS3BwAm7eUfiFGjg/NMS6/i1qF6FPSLKadi2vbsPbN5Jff/uNjMwCvH2iKC6t5MnjJ3h4hHLrxk3aOrrw8tXj5haLLjGf3/kdP78Uqmu6lEXo4pXBzl2HOHL0JM5eGTi7Z2Dnmsirly/JLmhh46adbNyyB3uXVHRJBZw6eRZ733xik8sV8Nr6pLN54BAHjxzH0iMHu6BK7AMrsfYrxz6sEefYDhzjmnFPa2eaQzZJ8/oJqFmFfeoCdRwyurHL7MarZi36vmOkrT5KSNt2Yrr2Edy5gw9uWNz4T7yfmD+n+QbMN2C+AfMNGG/g/YD1x1U5fwSsf140+kyWPr94qSDr0R8swoc8ef6Sb777nnsPHnH77n0jZN01AtZNrhub3EemCKXJ/St1tJqGK1y8dFVTsC5IDkvASgOswfOXOXf+MmeNR/VgnTJmsEZPERrLRg8Z6xkkgzW6B2uv2IMCWHv2aetypMl9x24GBnYpwNIswgFUVcO2nWzZvpvN23Ypi3CDmiQ0KlgScF+3UZsilElCZREaJwhNIfcVq0YpWMu0LJaqZzBZhL0aYHV1Gx97WNDVo9U0DFc1dLF8ZZ/6zi5bvpKOjgV0dCxkzhwBrLnq61aA1T5f5bOktkFsPzWVeeWKAizZRWhSsSqrGpEjFQ0H9x3iwKHDlCnAKuHrGzdYtqyP3NwCvn/zhk2SQ9u6nT279in7Nr9AWt0rleIkX9C6devJUCH3UhITMxVgSR2E1uIuYFVEamoZekOpsgeTdPkY0qsYHBS77BIJ8ZkEBERy++5tjhw+gtzv+o1bufLVDQqLKjl58rSaMpQ1OaHRmazfd4alWw4xeO4s/RsHCEnIxzs0mQePHlBZ1YqXXzQ//fwzSSmZeHlHkpNTwv17D4mMTFMZw8hoPe7ucbi6ROPoGMmtW7dISMyjsrqLm7du4uhhUOuaGluX4xdTh7NHFu4hZRw8dJyeJWtoaO5lcOgKYRE5bN9+UKl+Dj6F2LhkcvrcRfYdOMyz58+JSq7C1r8Sh7AG7AJrsfGvxTO1m5CyNVgF1WHhVY51QA3WwXVYhTQyO7oVp+zFuJWuxFVO2SoCW7eS3necou3nSeg9TEC7WcEyv8Gbb8B8A+Yb+I/fwJ8D1vtW5Yy2CAWwTCH3d2oanr/g6bPn6jx5+hwFWI/fzmCJPfjmp194+OQZt+8+4M7dB9y6c0/ZhKMVLNlHKOtyrl7VAEspWMb81cVLVxRgjQ65i3o1eOGKAiyBrMGLVzkzeHEk5D4MWCc5ckTLYKldhIe0ScIDEnTfLwrWQTTA2q+sqF27jKtyduwatgilqmHrVtlJuEPB1dYde98GLGMP1gbJY23Zwdq1ol71q9PXt84YcpcMlkwRrlIK1rLlq9Ga3E0Ln6WqQYMspWB1aeH24ZD7wsXMn9/NvHmLmDtvESYFa8XKfgVX7e0CWPNVTcP27buUNSfFok3NHcZ9hM20Ns9RP4dz581X04ICPtJ/VVZeR2FhmVp/c/jgEQ4ePkJpeb3quBLIWL5ijcpY/fLrL1TXtVBQKBOElaSnF1JQWENaehF3bt/jxKmTylKsqm5SAffExAxlrZWVVasJQoNamVOKwSCnnJSUMqKjc5nTtYGvrt/i9OkLxMflqGnBGzdu0Ne3keiYdAVDYREGgoISOH7iFIeOHFP1DLEZdVy494KLD18zeP48G7ftIzghD78IPQ8fPaSiqhWfwHjEAtenFeMXkKgqJR4+fIy3d4yanKypbcXDIx43V9lxmMlvv/1GQFAq1bU93Lx9EzffXA4cPMmO3Ydw8ynA1TsfOxe9AsfmthXYuemVujV49hxbt+3Fyz8VJ98yPMIbCE8oU/ct9SCzvYqwD2nEIbIF+9Bm7MNasItqxS6yHYeEediEt2Cf0IlVUAO2sXOZHddJWMNmvAtXY6PrwiFjMQ45y/CqXU/ZrgvE9x4iYtF+s0X4H39nNX8B5hsw38D/72/g/YD1Cz+ZLMIffuR7U8nod6MBSzJYowDr1SteyBShKFcKsF4gcKVsQmMOS3qw5Dx89BTJYD17+ZpHT55z595D7t5/xK0791WLu6kDSwu4y6ocI2BdvabUEVPA/eIlLYMlgCUK1vmLVxi8cFkB1tDFqxpoXbjCmcFLnDojXVhn316VowDrOKoHS1blSJu7Uc16F7B2797Hzl17RilYO5XlpgHWTrYO7GHbzn1s3rZTC7kbLUIpGd226yAD+44Z7UEBLAm596tlz9LvpABrxSq0fYQrlJLV2ysWoewjXKpC7po9KEWj3SxYuEg7C7pZsGgJ8xf0KMDq7FxI37ot6md6dd96OjoX0d7RpQCrrW2eUrDkH548dZojx45x7MQJZO1PRkY2sqha/jpz9oxWQTGwg7Nnz6rMUlxcMsePn+TA/oOUV7WQnVPMN69fs3HTdgoKKjl27LgqlJUJRlHqZAl2TIyOr65f5/TpM6QYcumav0i9fkNjB+mZJWqvpADuwoU95OYWkaIvUupVclIJuYXtzFm0GUN6HVeuCFjfIDGxWFmGTU2d6nX61mxgQddSjp84SW6uZLby+PX33xjYtpO2jm7WbNxKRFIeX311le27DxOqK8I/JpOff/mF6po2tSpHXighMRe/4DRKimvVIIevbyI11U38+MOPdHZ0U1rZrDJc2wd24+aVwdz563n93bd4B5ei09fzww8/sHrtFhVmlzVMN2/cws0zCzdvAw8fPCA9vRwru0ScPQtw8i7DNagO14BCfvvlVzJLunAOb8M1YR5OcZ04xszFMX4+jnGduKUvxlnfjUPcfByTFmCvW4ijvgfHjCU4ZSzDwbAUm4RFzI5byOz4LuwMvXhVriemez8LT940A5b6KTH/zXwD5hsw38B/8Ab+CFimHixjTcNowHqrpuEdwJIeLAVYr94BLIGs55gyWI+fveDZq2958Ogpj54+VzksUbBU2P3ug2GL0LTsedgiVMuevxoBLGlyHwVYAleXvrrB0IUrDF36ivOXrhmVrCucu3BV5axOqCb3UyM9WKqqwQhYhwSwZOGzVDXI0udD7Nt/iD17NAVLAGvX7n1vAZbsI9wm6pXYgwN72LpDAEssQlmXsxXpwlJN7hu20C81DUZ7UOWw1m6gf+N2Vq3SQu6yLmckg2WaJFxOz2KTetWjOrAEsGTps/YoOaxuo4LVTWfHQlat3cbg0CUWdS+nY263Cl+3tS2grX2hUpxOnTrD4OB5dYaGLig4kl2EdXUttDS3c+jgEa5du8bVr66qPFp9Qyu5BeWsXN1P79LVlFU2IcF2mcxbsLCXotI6lbUSkJSi2LNnztHS2kFBQTlHjp5S63Gyc8pJTSuiv38Ly5euVSpWfmG5gq9Tp0+TniXLnkvQG8pI0ZdRUDaPtu4t6JJK6ekRRW8jyfpq4uPziY7Opqa+HQm3C2hv2rabmLgsouNylZp27NgJFTYX+HN1C6drcR/17UsJ1ZUQlFTIyjVbSE0vx9c/gbXrthMWlYVfcAZJaRUsX7kFH68U3NwSKSlp5tiJUwwOXaR97lKcXZLw8iskO3cePUu34e5fhE9oFTHJ1ezae5jLV66zrn83Hl6ZOLjmMH/BCu7fu6dg9vyF86zr34lbQAWuwc10L9+q1kDZBzXiHtuFu2EJbqmLcUnuxkXfg4uhG7e85bikLcE5rRen1MU4ZSzFJX8lTtkrcExfjm1SL7a6xdjqsBBHfwAAIABJREFUl2Cb0qse7TJW4Fu1kXVDD8yA9R98TzV/avMNmG/AfAPqBv4IWKNqGmT/oAmw/lDT8A5gvfpmBLBGqVhPn79UgXYBrCfPXqjc1bOX3yjAevD4KS+/fcP9R0+5c/+hUrBu3r6n7SI0LnvWAOsdi1BW5kjI3ThFKFUN8gfh0EUjXF2+hlKwlIp1lfNXvjYC1llkB+HwsucjsvD5xCgFywRYh9l/8Aj7Dh1jz54DKLjaJYWj+9ihcliSwdqp4ErswYFd+9m28wDbduwfAayNRsBSU4SbWGfKYBlD7tLovm79FqViDVuES1eoCUJpUJeQu7YiRwBrZOFzl+rBEiVL4Eo7mkUoNmE3He0L6Zy3mI65PXR09jB/0XLmtHfR1bOKjnk9NDW1q9PYKGtzZNFzC/X1UjjaQm1tMzU1zVTXtFBZ1URldRPVDZ1U1rRSUTuH8qpmBVhiExaX1lJcWkdRSQ1FxTUUFtdQIG3uBbKPsJKcXO3k5deQm19DZmYZuVJZUN5BWkapqmRIyyjDkFaCIb0MQ3qFUrD0hnKSkkqUYqXTlZCSUkpSchk6Xbn6vfjEEpJTq4mJzSEiIo3ImFyi4/OJisogPCqLiJgcIuILCY3IIjKxlOisFmJy5xCdXkuYoZygmAICglPxC9TjH5SGX2A6fkFZ+Afn4heUR0hSOf5hRfj65+Hjn4d/YBG+AUX4BVfgG1CBt38pvqF1+IY24BfRgG9EI95B9Xj6VOLhU4m7VznJhkb1/5a7by4eIY1K+ZLfyCntximgmh9+eENVUx9uMQvx0PXikbEc96xluGUuxT1nOR4Fq/As6cM9bxVuuatwy5HH1biXrMUlvw/n3D4c01dgr1+KnRzDMuzTV2CXsRL/ms30nb9vBizz+7v5Bsw3YL6B//QN/L8DrO+UPfi2RTgCWJpNKCH3V+oIWD168oynL17x/U+/IIB1/+ETNUH46tvvefTsJXfuSQbrPjdv3+XGrTt8feOWcdnzKIvwyigF65KE3EetylEW4VWu3brHxas3lHp1/vJ1hi5dUxks2T0oU4RyBLJU0agKuUsW6wSHxCI8OAJYmkV4QFOw9sg+QgGsvWokX8byRwPWoRND7Nx3lK0De9m8dYemYCnAGgm5D6/KMU0RmixCo4K1QoXcNeVKAVbvO4DV3cOiRdr0oKZeSRarR6lIGmAZbcK5i+havZHOrmW0d3TTsXAZ7Z09zGlbQHvHQpqbO2hq6kAAS9blNNS3Ul8vOwk1wKqubqKprYvahg4NsgS2auZQIae2nfLqOZSWN1Aiy55L69SC58LCStXgLhms/MIa8vKryMmVkHs12bmVZGaVk5VTRVZONZk51WTk1JCeVUl6VjVZhc1GwConxVBCil5OGSmGSlL0FaSkCHCVoddXkpBYSlx8EbFx+cTE5hEVlUVMbC6RUdlExeURHV9Ecm4rUUmVROlrSCyeT8emo5R2byU6s5HorDrCkioJDMslIDiTgOAs/AOz8JMTkE1AaDGROe0EJ9ThF1CEf0g5foGl+AVWEBDWgF9wDb5B1fhHtOAfOQe/iBb8IlvxCWnCy7caT99qPHyrCAqvUYMDA7uOML97I+s27FFt+gHx7XQv3cmzZ89wDGrCVdSrlKV4567Bp3gtXvmrcc9ZhU/lBvzqNuBRvA73grV4l23Av2ozrvlr8Shbj1vROlzy+3HMWIld6jLs01Zin74Ku/SVhLfuoP3w1//DAOtaM1M+mELztf/02+W/8Pm3xvDBBzFozvu/8O/9f+2p17ay1fR9+avfp3efN/o1/tv++6/RPOUDPvjgz84/+d797d/bf/K1xfwbf6Le/T78t939v/qJ/sl9vPW+oD1vyl94o7jWPOWd7/3f8/7yR8ASi/CPGay3i0bfA1gvX/Hym9e8+uZbnr/8hhevvuGl8WMBrMdiBz5/xfNX3yprUCxCCbo/evpCnbsPHnPrwBK69wtg3eXrvYWM/2A8ebveCbmrDiytxV0pWKqi4RJDFy5z/vI17j5+zuXrt5SCJXClykYHLyKAdfLMEKfOXhgFWFLVcJLDJsBS+SuxCA+zb98h9i5L5uMPPiFhyT529yaqj+MXG3NYew4guZxt23aybcc+BvasIvajD/hHTA+qB0sAa+NW1os92G/cRSh7CFXIXctgaU3uph6s1WrNjcCVVjQqIXdT0ehio4olFQ2LlXqlPfYqyJpfHsD/+uD/wqd8MXPnL2Fez0o65/Uqe7BzbjftHYuY0zaf1jlz1TRhY2M7Tc1zFWg11JsUrFZVvFlZ2cDc7lU0t3dTUdVEVe0cKmuNgFXTRnltB6UVzcj+QaVgFVVRXFyNanIvqtEAq6CWnLxqcnKryc6rJSunkhx5zKsjM7uajGwBrGoycuvUoyGtFH1qCYbUUlLEJkytJFlfQXpWA3pDFUn6anTJVSQklBIfX0JcXBFxcQVEx+QRE1tAdFwhMboyohNLSc5tI7d+OdlNq9GVdtG2/ghlXVsIT64lPKOeyLRGQqJLCQ7OIzA4F//ATPz8MggKLyU0qYXgmAaC41sIiWshNLaZgNAaAkJqCQhrJDC8kaDoOQTFzSUwpgP/qHb85IS34R3YgHdAA14BjXgFNeMX2kRL53q2DZylY+56/EJq8I7rYdGKoxRUi3q1CNfExXimr8SneD1+FRvwzOvDu3Q9IW0DBDZtxbN0Pd4VG3Ev6MclczVuAljlm/Cs2IRrwQbcCtfjmr8Ol7x1OGb1YZe5mqCGAWp3XDYD1r/6Fv5vf/7f/ofwv/0r/tdf8N/xB/S/4zX+9a8c+Ot/GP/h5f/27+2ffW1G0JjSjIlp//C1/Y/8jT+7D9BAyQTDf/68kWt5/x2agOvfya/yOd8PWCM1DVrZ6E+qePHtJvd3LEIjYH375ge+/f5HBVcCWMMq1vOXqppBMlgCVQ+fPOeeNLs/eqIUrEfHK5nwwUQKD97XAEsULCkavX5jJOT+roJlKhoVyBLAuvSVyl8NXriq5bAuX9OqGmRlzrmLCrBOnBrk2IkzHD1+WsHVkWOnOHz05B8UrP37D7PPCFiJS/eza7EA1sfEL96r5bB2iIq1SwHW1m272LpjOTECWLGL2bRlpwqAb9i4zQhYxh4sNUW47u2Q+7CCJYA1UtUgAfdhwFJThGIVLjEWjUof1lIWdi1lwcIlzK8I5H998H/jU97LvPm9dHb2qIB259zFyBlWr1o6aW7u1BQspWK1KxVLswhbqakVFUvswUYqq5sVXFWJglXdSkV1q6poKK9pp6ymnWIFWPWaPVhUpezBwuJa8gvEEqwmN6+a3Pw6snOryMr9f9h70+fGrjPNE39Ff+8J21UxUd1RdlU5ypqY6Gl39cx0dJdtSblnMveFmSSTmdz3DQRBEgAJkiCJjVgIrgABkCABEtz3LcncNyklWbJkWZLL2jcvHb+Jcy7ABJHMZEpWdUme/HDi7ueeey547sPnfc7zaiXQKigxkF/SkACwDFIPJcKDl7M1XM7ScCmrhktZtWRKYKXlYqYAW3VkCEYqXcOFNA0X0sVMwxouXKjgzLlyLlyq43RqJafPC5BVw5mMespNQYoavBy/3MSpHCMnLuo4nWfkdH4Lx9P0HDtZxZEjJRw+XMTx83UcSzNy7HwTx1ONnMho48QlO8fOt3P0bCtHTjZx+HgTKadMnMrvIeV8B0fO2TmS2sHh8w4OnbWzP8XE/iMt7EtpYd8JK/tPOzhwysahU2b2pbSxJ8XM3vOd7E3z8MJpBy+c72Rfvpe9xX4O1UU4VBtmT1mAQ4YIp+zTHNRH2K8fYZ9grvIHlFIU4IUqAbBGeF49zIuVYV6sFMxWkH8u9vPf8n0c1I1R5L/2DGA9HFD/jdb+1T/C/0bPlXjbbwIcfRN1JLbpqdef5mP8mMr+1d/tk9oW4axKxTcNBB7zpN+S3U/bH086T3mUyFkVqscAVAmyHnPs63bErgArpsMSPlg7ASzhcv3hRx/Hkj1/yO8++JCPPvmMT7/4kvc//AShwRIhwd99+DHvf/wpAmC9+9v3EforIWyXIOs37/HrVTV/r/oHyubfUkKEv/wVr7z2Og9efZ2XX3ntoU3D/Ze5K2wapNFozMld+GCJEps5KGwahNBdlOu370uQtSmtGgS42mRNzCa8ck0BWILBkgBrTYYIFxZXJYMlRe5xgOWZY6oznf9dACzXVMxoVNFgCQYrMjZFJNqlAKyzboZHojGAFWOwpNHoCP4kBkvMIFRE7l5pNKrkIowL3JVZhHGQpZiNCpAlEj534XD20uHoocPZi11zRAFYahftZlHctLV20NbmwGSK2zRYJbgyxpgrwWKJYjC0oNcpInedvkWCLKHBEsBK12hGK/RXNQ1yKbRY1XUm1NpmqrQtVFQ3SO1VmQBYZVokwCqrlxqsomKtZLEkwCrQkJevkSHC/CIdeYV6cvLryMmtJTu/nuy8OrJytFzO1nIpu5ZLWVouZdWRealOitszMsVSR/rFOjIydaRn6riQVkNaTh1phQ2cO1/N6bPlnMuo50xqNafPaUjNauJ8fhtnc02czmniVFYTZwpbOV3UzulcM6cvGEhJqeRkhpFzuRZOZ7ZzPLWF42eMnEgzczLTyamcTk6kd3A83cnRCw6OnrFxNM1NygUXKeddpFxwk5Lu4fCFTg4etXDgqJX9J6wcPOfm4LlO9h+zsfdwG3sOtrH3iIW9qZ3svdjLnlQ3L6SL0GCA/RVDHKob5VDtKAe0YY63T3LSNs1hY5SDDWPsrRrmFwV+ni8K8vMCAbBGeFET5gVNmOcrRtijHmVf3Rg/Kw7y3/J8HNKNk+5Y/jYCLGXwexiSif/XKciEWAgwIpYPQzZbH5H4caMIu+1wXIx+8pyHx8R5W6GC+PWPq1+Onknt27p5fGhNOv5I+E/58Cntew6jbGvCM8areWSZVO9u9008vttz7XZ8p+d+5Lke076k/pZ9Hb/fA+Warf6PPfMW2xA/L+l9iPPlBzDxGeWrfQ5V0r5HuvEr79i5jTtXs9u7TTounyvx3Sf14SN9nHzXJ7dN9uO2/nhc/TvX88h72KLDkurZdg/RxqTjuz7HDtck1il/B2cxboXrEvsssU92fg7ljETA+aTzxNmJ5ybW/7TrSc+f+CyyikePbwGs+w38RPUTDCEDP0kYw04NKTYNn9+q5x9V/0hdoI4fJxw/EfxcAVhS5H4VzT8kjnEn8H38qQRbAmC99y9XqUo8fqRbgqw3l6r4u4Q6f1Q2z6sz5UqIcOqXvDxVyg9FuLCjjB8mnLfX+hJ37r0s7Rlu3bGyZ+vYD8kzF/G3qv203nlZemFJs9FYiPDOgze4cvUWS0trLHuz+Jut65S2/01Gv/TB2mKwPHNMdqbHGCzFaDQanWJ8YoZRAa4kg9WthAjPeRSAFRplaCgs09M8DBG2c+KvEvvnv1LoDdDXb+LoD1R8P6Vpy2xUMFi6w99HpfovZLt7cLkaOfS9xGt/ymXBYtm7sFYnAKx2Jx11Z/iHf/fvtn2L/o9UBWA1NVuU8KCxnYZG4YXVsiVyF3kChf+TAFi19SbJXAmxu1ZrpE6ECqUWy0RVTTPq+nYqa5qpqIppsSrqKS2vp6SsnmLBYpXWU15lRK1pJj9fJH+upaBAS2FVM0VqE7n5IjyolHJ1O1m59VzOqSWnQE9Jeass2TkGLuUIxquZ9Ew9F9IFk2UgLaOWzMw6MnIbyCho4nxGPZk5jZxLryM1Q6+UrCbyqlycEyCr0ExqkYVsjYtL2i4ytF5Ssy2cvGji1CULpzPMnMlycCa9jczLHVy45ORiUR8ZVUFO5/ZyLKuH04UDnMzq41SBn/TSIGeyezma3kVa4QBnsvtIvdjNyfNuDp11cSjVw4HTTval2Nh31MaeIxZeTLFxoniQgzk+9qZ382JmP/vEds0Ih3VjEmQdM01yumOWE9YZDhrGOaiP8mJ5iBdKhni+IMgvCuMAK8IL6jDPV0V4XrBYVREZMny+fJgU/QQHtaPfNoAVG3gSBqRt/y3GP9YJ/z1ufQTEwLXb8R0Gzq92fXL7kgfi5OOx0MRWe5XzHwIKZXt3DVZyvbvdN+n83fplt+PxD+bj3ssjx5PaJ+tP0K4kbG97vwkfn+1ALP5uE+p4hB1SnjmhiU/7NdzlPKXeh+/scafv9m53O570zuKAceu3s9N9d2mb6KOt659c/1O/h93e9SPHk/8GHv8cD8FxUlvjv89dX+7j+0MC8i2g9/jzZOsSfp87tfbJ+5La/siYk3w8vh2WJop/kgBLheonBu7GNFh39P+ISnWKwS++4DMJsFSoflzPjU8UDda12h+jUp3AJ/RWH16jRoCnY17+RbBW73/AVe2PUf2kkTt//BO/ff8qlX+vQpXSy9vvvMevf9PLYZWKw563eeNXv+aNhQp+pPo7yubelEL3V2fF9o8onnqNlycFwFKh+lEFU6+/ya/efo/x4h+hUh3E8tKr3LprY69Kxd/mR7kukzzHwdY+TLfubYnchQ5r4/ptOaNQpMpZXTfxC5WKnxmusLi8jmCvei/+DSrVz6ibW2SmK2NLg7UNYEk3dwG0phgV/lfjs4xO9D7UYEmbhtEEDVaIQMCsgKv/WkLcZLTp2F+h+sEJmvp8NB79AarvH8fQJewa+unqa+HI91V8/3AT7s4mBVz95zxcbsFceag9+H1U3zuCxtaJVXOE76l+wD61m56Wy8xOztMZGGM0Oo5O30hrxX7+vfiHPtWMsUkUCw2N7QijTyFwV0TuzdTrW6jXmRSAVdeMtrZZhgprtEbJYOnqm+juGUCtbaG+yUnfQJDyKj1lFXoqNc2UVzZSUqajpKIBtbaVtY1r0q6iobkNh7ubhmY3BeVN9PuC1OrsFJfVydyMfn+Izq4+6dzu80eYmlrA3N5J5uVypmYWSU2tpLTaQSg6S5WmjX5vhKrqViyWTs6l1WOxdiNCl6kZBi5kmyiuaqW3P8BAcByt3sTh81U0t3XgHRqjxx+iwe7jgrqTxZVrXMy1cC7bgdEcpErdgsXqY/PaXcan1imu7aTUOExodI5zZUOcLu6jzeGlPzCBzeXjyPE0bM5Brl67T3h0keyCFo6kdUkG68AJJ4dOODl4soN9J+wcTO3kYO4Ah/IDcrknZ4CD6jCHtKMcqh/laNMEp+2znHLMcrx1mgP1UY6aZthXPcrzRYP8PNfPz/MDSliwIswLlWEJrn5eOsw/Fwyyr2aMw7oJ9qgj/Lxk6FsGsB75aIqhLOFjHRtot42ziYPhrscfPKpJ+UrXxxi0rf/kk4ba3dq/w/FtAC+puq3NxDZu7UxY2aFeEvft2i8KI/jYfk2sa+u2ye8lAfxsnRNbSW5/4nbiujg9cftx67LahPtvXfc4ZiPWjq+1iH0Ak/67jjOkW8Brhz7a9m6/xvFtv/0d2660basNyeck3jNxfeu8hD5M7GtxPHH7cetb9SSs7HafhFO3Vne6JnGfvP/ThDuf9K4Sfxu79Ju8X+L5Wy3dfSWxr3Y6O/G54sdj+8L/838SB1inQ8KmIZbs+a5eslb1t79AYbBUnAh8yicxgPXxNcFm/Rjt1Y/4wHccleo4/e9/EDMb/YAPPw5wRqXi9PCf+O1GDX+v+nsqlt7h12+/I1PkCP3VW9Jg9C1en1MAVumsSPb8Bq/FtosFgxUDWAc63uClV34py/0JhdUqnHyN29YDqFT7abvzkhS6i9BgKO+HqFT7aL5xh83rt6TIXQjc1zauS2uG1bVNNobH8EqRuxImXFhaY77vEn+j+hvSe5eZ7c2UACtNhAg9GUqI0D29FSIci04zMbNEdGqBscne7SHCkbEYwBLJnocJlPw/qFT/N0U+Pz5RvMLJvYR/Uqn4pwIvvY3H+L7qBxwx9CoAq/G43D6s68WV9VNUqp+S5VRChA6Hhw5HHv9JpeL/zHDRbzrHf1T9HfuqPQQd5Rhr2khtttJudhAMBmlpttHQ0ExDYzN6gwmjsYUqtZZ6vYFafSN1dQ2IxM6XMnNoajbRYGyRwnWRi1BX30i52oCusZW+fi+hwQhVmma0DR2S5TO121BrGyguq5azBSur6iipMKLVW5maX0Jda8LldtPp6cHpHqS6pp2JyVksHQMIYFVS1sSly7V0OLy0md34fGEcHQOUlDaTkVnB0sqyTLicV2ZmdGoRrdbK+PgSaWk6WpqdBIcjtFrdpF8WTFYjOcVWBociXCqzkl7h5lxhK5U1OlptXZwrd5Ja04HH66etJ8Lk5Dx9/QOcz3PS5himpq6Hcxdd+IcmKK4Z5FSxH5O9j/nFFc7m2TG5RjC5whwtGuBkfi+HLrSRcrGbUGSRC9mdHD7fyaHzHg6edSMA1oGTTvadcLDvlIMD5zs5KMBVfpD9+X72lwxJgHVQIwDWGGfsc5xyzHHSPsch3QSHDJMcqBtnT1VYAqxf5Ab4eZ6fF0pDvFgR5kV1hOfLw/yiXIQKw5xqn2d/zRj7a6LsqQx/uwCW8kFKpF8frj/CaMQHp8QBLXF9p+PxfXJAe1i3Kj7DaLfrdxoc43XGGYcnfIgfZQniH7JdBvNd7ivB1BZTEWtQ4rMkrsfbm7gvcX2H47u+l93al1z/tu3tH7ttfZR4XuL61iM+DAnK67YhxPiD/LnL7e17XG3b2h0/SbZZebdPdfwJv514lduXu7RNvJfY70Le/4n1b69rW3sT+36Xd737fbY/gdxKaOfW0cR7Jq5vnbDTyvZn2OkMZd8u5z31/Xa4wy7987i/VREWbHw5DrB+guHuH6XbtcjT9mUCwBIM1o9FiPDmZ3zy6WeKTUMcYF37WGGrHvOef1x/m/f6jqFSHcMjwdVvJMAS4ErYM8hchPMxBmv2DV597ZexWYR/hwRYEyVKiHD6de699IpSxpV9hROvEin8IaofFhOOGYxKk9HRIv6jah+mm7EZhJs3uLJ5g7UrV5VZhDLZs0j6vMGS4flt4TSVAFg9D2cRpnXNJwAsocGaZnxyThpMCnuGsUnhgdUVCxF2Eo7OEJIAS4jcFYDVevKvk+7x8Dvwg2Mt9PQ2KYzVEREm9GI4IhitY9S7u6k/JEKFD89PXP/f9utx1h/nB6q/Zl91F4FghG5T6db5Bpcff2AI38AA3V0eWpvbGRwcoriojKGhEL19XqwdHRibWmgztWGzOvD2+6moUNPb14enq4tWsx2H3U27xUEwMCLZqboGO9GJKVra7RIQWq0uuWyzOCmpFFotK3fu3JcgSjBVPf0BZmcW8Xj62bx6g25fVBqX6ixDlGgc5BXpaTA209s3yNT0AsaWDi5mltHU2olBb5difofDR22tndGxBTKzTeTl6WU6Jk2dg4wsM2mZrZRWOfEODJNe0MmlGh+Z+gGMLW3k61xcbPBRYB+gzuYhNL2C0eKlpNpN70AES8cgdYYgZzK7CQzNklMTJr1EgKtV+gajuLqH6PAMkm0IcUYd4Zx2TC5PFg8yNLrC5YogKdkDpGT2cfCUAq6EDuvAGRf7zrnYm9HN4ZIQh4qH2J/nZ29+IAayIhxvniK1a5kT1jlOmudIaZ4mpXVWAqy9VRH2lIV4Pj/Iz3IG+Fl+gH3VYxysm+SkeZFzjlVy/dcoDd1iv3aM/dWj/KLoW8ZgbRvUdxi7tv1XHT+eOBgmru90PMaGbQEqcU7iNYnrO12/y+C5W/t3PC7v+R0AWMkALt4/YrlLv2zr4+Q+j18v60/68CW+j8T1+L23+k657sn4SmFrEgfF7euPewdJbYrfO2m527v9WseT7vHo5pPblqhT2/H+yRVuAZ2kehP7fpd3/VT3eex9Ew4k3jNxPeGUR1eT2v3oCbE9u52XwOztWIc4/hjGdpf++WYBVsymIRlg/YOWDeF9JcxFhaloTOwuRO6/7VcYri4xc/Dtd6QP1ptviRyESqLnN+IAa+4NZKqc6VIlRDj9Oi9PKmCqaPI17ol0OaLEAFZB9AHhgh+i+tsiRu68FLNneJlb0WKpwTKJGYTComHzhvTAEuJ2wV6JEOHySpMMEapU/4FM7xW2MVjdIkQYt2mIa7D+BmHTMDGzyMziFclejU8vyRBhZKzz4SzCyDghkX9Q6LCGRwkOjiAB1l+dpkXYNIjZhMERvMILS6TK6fchfLC68/4pFiaMga3DjXImYZ0AWN87TJ2YRdghZhIqInenq0/OJLRrUmIid7d0S19eXqa7S8xKtFJ1Po0XXnwBl6ubMp2B8+fT6ez00NvjIxAcxOXpJTg4hKZGR7vZilajJxIZp7JKjcfTJZmvak0t7WYber2JwUAYdU0L9UYnkeiEZJ083T5KKmvZvHqN4vJGSipb0BldjEYnKa5so6i8hcHQKK3mPorKTAyHxzE2i1mQHuxuHyZrAO/AIFqdmcGhcRwOP+Xl7eQX1uHuDnI5uwVTSwevvvIqGrWV8YkVygwuadKaXWKkp9tLTZOfzNIuLpa6cDo8OHqj1NqGKahppsxgZ2g0Sot/FLN3kJ5+H1pXAO9glPPlAfIrTLz/u/fRtQxzNsdLKDJPQf0ordY+eocWMfs3CUam0NYZ6A1GqbJMojEPcaHCyRnNKNHZDfJ0YY7mBUjJ8ioM1rlODl7oYv85N/vOeziQ7eNEbVRhsPIC7L3kZV9+kEOaMc45FznVschJ6zxpPWsUDN8gO3CNg7XjCmNVHOKfs3wSYP1ChAOrx9hfO86xtnnOOlbJ8V3jvGuVQw1T7FWP8t9zAt8uBkv5UD9m4BID3U4DbeK+xPX4wJi4b+sDEj8YBwexeyaeGz8lcV/ievx44lIOrk9o/06D7077EusU61/nvon17nR94r7E9fi9E/ft9lyJ58avT1wmH0/elsD3OYzJou/E8xLXt+pWPpRnjSLE+TiAtHXy11zZ7WMcqzaxv+N3StyXuP7Y40/47cSv2bZ8UtuSQMJu71DWGwMOX/k9JDTqqe6TcL5lMPQlAAAgAElEQVRY3emaxP7a8d0n1SE3n9Qfiefvft6TgKI89rjf225tfcKzPgwRxhisHUKEigYrxmDtECL8cOAEKtWPqbkqzEUVgPXBx5/w8WdfSP+r325olRDhshIiFCBLAVhv8cYbb7IFsESI8LXXeXU65oO1pcH6EUUTMfZKAqxiyWrlR1/iZvs+GQ4UIUKZJufeA27JsOFBTLfvs3H1pmLRsHldYbDWYwCr8QVU/yGLfuHmLjRYS2ss6AWbJRispS0frLSuBaZ7Lik+WJ3zTM4uMzm3ytj4DBHhgyXS5Ix5tgBWWKTLCY/LmYSDoYgEWIHS/xeV6q85YRrCHxxW0ub4hySw6O8XIMtPd08RPxVhwtyjfF/1X8jp7MPt7o6FCL/Pobou3O5ebFY3wfAswfAMZrMLawLA6ujoJhyOMjQ4hKezm6YmM6aWSxSkpFDU0IlarcXt9mBsaqWhsQW3pwubtYOWdis1dfVUaYSmyUVBQTlNLRY6nF3UNdrQN7bhcfdianVQVdOGus6CqdVGd6+XWr2VekOrZJnKqkyUqdup1lppbHZQprFRVG5Cp7egrXdQWNKC3mCjSmMlN9+A3dZLT2+QCnUTecVmGps8+HyjODq8ZGXVUFHZRlZuOxcvNWM0esjLb0WjdVJUoievoo1cbZC8agfaph4uVQcUhqmgnZaOPnqGo2jbnZR0hjAFRvGOjtM1NEJjcAxtcJpaez/pLcOk1w5T0+ihSBcgvW4EjclPZqWPIrWNE/k+zlaGKTQOclnnIV/fhcMbxewOkq7u43RVhBp7mHR9hBMlIQ4LDdZZN4czejiU1s3B9B4OZvRyMNvHcW2UlLJh9mf52JPWy968ICebpjjnWeZUxwJnOpa45Nsko+cKl/s2yO3d5IRxhucLh3ixIMgLhYO8WD4iQ4QHa6PUjt6jLHSLktBtjprmSXWuctQ4zX8vCH7LAFZcIJvIliQOSDsNXon7Etfj42nivsS6xHF5TFC+Twmw4u3bokqUgfoRce7j2h9n0LauVz6CX13k/pj7btWbdDyxD3bql92Ox5/7sc+VdL/4+VvtSfrY73A/RYSs2j4LcNt5SXXEnkP52CVdF3/Gb2SpPNtjdU5b94i9y6RnfvhuleMP64mdv/WhjvXhY/t460YJK49r2w51xd/JLvXv/h5idW8952O2d7lPwkOIP0TFzPVxdW77HWy/cvuWUs/DPt5+9OHW05wXa1Pic8ghQzEe3Wrqw0pja7s8y2OfNVHkngCwRLLnWIhQJzVYOmUWoQgR7gCwpMj9xypU/6BlPQaw3vcJ0PWPVK+/z7vvrW+J3KUG69fLVPydCtVhjwKw3ujkkErFQWccYMUYLGE0GmewJl7l3n2FwborGaofkj/2Erfv2RWRe+GEZLBu3bPHZhSKWYQvbYnc1wXAWr8qrRoEg7UiAJbqP5LpFU7uayz0X47NKNweIrzQtcBsX5YCsDwLTEzNE50URqPTjAovLDGTMM5gnXXEchGOxgBWWAFYQasicv+r05gCQ4THJpnQ/kyCrmNNfvr9Q3T39pPz01go8Kd5eDx9dHb24nbHZhB+L4V6Vw92uwdXzn9FpfoB+zXd2GIAa7+mB9vlf0Kl+k+kCRf3dhdtbU5aKw7y71Xf4/kSc8wHyyxF7g2NZnQ6A/39fQx4A2hqW9AZ2jE0WKlrFMWGtr6dhvZeGs191NSbqa41U2/qplpnl0Crqqad0soWnO4uKjQmyqstlGsslNc5Ka91UaqxU1zRTnGFmeKyNoorLBSWtlNQIhiqVgqK2sgvbCev0ExBsY38QgG8zOQVWsnJs5BTYCcn3052XgfZOWLpIjuvk6wcF9lFPeRqh8jRh8mtD5OjHyGvdZSshgg5rVGKuyfQh5cwji5ROzRH5cAU6sAMhvAirZPr6MPLZDnGyaiLcOayl9Q8H2mVITKM41xsmSS9cZzzNRHOlg+TWhXmonmB800zpNaNKyHCqghn6yZIbZrhdO24BFhHMvs5nN7NofNdpGR7OSLE7Je9Utx+pHyEg3lB9l32sjfHz8HSYc45ljjtXOaUY4kzHcuc7ljmYtcVSgI3yHCscd6+xGnTDM0Tt9lXOsz/yPLx84IgB2qiNM08QBO9R2b3BkeaZyWjdaRlnp+Xfcs0WMoIFRugtmLdCf/V7zTQJu5LXI8PfEn7tj4gsn5Rd8KHO+lcWcUj+5La98hIm3Q8Dt7i7YmDrPj9/1faNCSK8xOfK3E93s5H9u32XEnHk/plq9/F/kfqjrMYSULmpPO21bGtnUnXxY99I8uk59r6Xca1GAm/z13fbRxUxUD9I+8++V6Jde/0MMnnx9uUYD2y7bLk83eoX/4TktSfSe9hCxDF+yLpXT9y/JG/gW2Nim0ktS2xzkfuv9P1Yp9Sx9MCrO0hYqXvkq/d+s3Fn/XPfRbZ9Eef9RGbBqHBis0ijAOshyL3xzNYH8RnEgqQtdXmH1Nz7RPp4i5yEb7z7poCsuLHBbj61Vux8ibOQ7FrDzp5NR4inHyFlycEW/VDisYfcE+Yjd5/wN2osGFQAJZI9HzzdnzmoKjjR+QV7JfCdwGwbtwVhqP3pdBdzGwTXlhKiHAdw/OJ7f0PZPQ18M8qFf+jfuEhg9W78hBgueeITswQHZ9hVMwiHJuULFZ41M3Zv06s6+H6X522EwiG8PtjMwnjz6/6ESfaRiR71dvrpacnFiZUqfhpTrcCsNwCYPXicjUk2TT8gAMCXNm7ESHC70mj0S4s1i7a0/9zwjsQ7fgeeyocNDVZED5YRqMFY7OdRqOVRqMNY2snDU1OdA029EYHhmYXdQ1WOVNQhPpqdFa0Bge1jS5qjZ00WAZiAMtMVa2Nar2LqjoHlTU2yqutlGvslGs6KK9xUiaWtR5Kq+yUVNgoLrNQVGqmqNRKUYlFJk8WCZTzBcAqtFJY6qKo1EVuvo1yXZAywxDF1QPk5ol9HvKKesgr6iMnv4fsoj5y1UMUmibJN01SYJkg3zZOcecMGu8sxvFVmsdXqQ8vUT20QPXgPJWBOWpHlmme3KB9/ho1oVXSasKcLw2RWjpEalGQ81WCkZrgYusMed0rZDoWuGido6R/HbV/k/ONU6TWjnOuNsoF0xznW+c5UzfOybJhjpcMcbwkRErRECn5QQ7n+Dmc6yelfISUyjAH8wIcyPVLLZZ1/i7pXaucsC1wxr3C+c5VMrrXqZ2+g27uDuqJG5SGr1MSuskJwxQvlITYWxlmb9Uo+2snuNh5hYtd6xxrXeCgfgYBrg63zrOnbuLbxmA9buB8tv9ZDzymB+TH918rPPiYe35TuwWYSWJIvqmqn9Xz3eqBLYD1pz/xxz8qiZ63AJYwGf3ySz7/4gs+//yLmNFoAoP18Sd8JNLjCHD1wYdbyZ5/975Y/0imzBFGo+/99ncIgPWbd97j7d+8y1u/fps33/o1v3rzLanBelPMJHzjV/zydTGD8HVFg/Xqa7zyyqsoyZ4f8NJLL3NfgisBsBSz0Tv3XuL23fvcuntfSfQcCxHevPOyEiL8YQmR+68q+Qhv3uPqzXtcu/0Sa5s3Yk7uCcmeF1ekVcPi8hWkyejsAjPCqmF+hZn5VaZEWHBmUc6Ai05MS5A1s7guQZbwwQpHJgiHxxkJjzE8MkooFGYoJHIRCgYrluw5OIxI8jwQCDE0PEZ4bJoB/zD9/QFFg9XdJ32wuoRVQ1d/jMHqx+0SPlii9OJ09uBwdONwCv2VYLO6sdmEo3s3FosHs3Bvb3fLpWSv2hwyVY5Il9PUJLywLDQJcNUkAJadBqOdRlMnDS1u9AJkNXZQp7dSZ7BT1+ikrtFFfYNDLuuauqg39aAxuNHoOqiu70Bd70Rj6ERt6KKqXgAtF1X1bso1DsqrnZRrnFTUdVOmdlJS0UFZlZOSUmHR0EFRsZUCCawsFBTaKCx2UFjspKisi/wSD+6x21jDtyjTh8kr6CGvsJeC8gHySwbIzusnvzoktVKFzROUuGcp65mjtHcO/fg19IOzVPvnqeyfp9gzQ3HXrFwWemYo7Z2n3LdAdWgF5+odLhomSK+JkKEJk1Ed4ULFMOl1UdJ0k5yvn6DAtUjbyn0qg5uU914h3bLIBcMUaa3zpFmWSGtf5EzdBCcrw5ysinBCHeFE9SgnqiISZB285OVg4SBHxbYIIxYNcbAkRH7nMhecy1z2bVARvUHF+A3KJ65RM3uDouGrFPqvcdG9Tn7/NdJsK6TUT3BEP8kx0xyHG2Y4a1vhaNOcBFf7ddMcNs1zpG2eA02zzwDWd2sYftba5B4QIcJk1iH5nG/FdnJ4+pFQ0beilc8a8W/UA18dYCXYNCQDrJhFw/sffizBVVzsLvIQCoAlwNWv3/5NDGAJgbsAWG8piZ53AFgPXnmVlx+IZM9xgPUS9+699BBg3b3PbcFeSQ3WD8mL3Of6rbtcvxUl729VqPbauH77pS0nd+mBdeOutGpYWY+lyhEJn1eVVDmLS+ssXbnO/NIas3OLzC2uMbd8hdnFNenHNDk9z8TUHOOTs9KqQbJYgsGKmY2GIwJgRbdChCIXoQBSQuQeCIQQCZ8lwBIgyz+Ezx/C6xtCaLAEgyWc3EUuwq4usfTi6RQhwn46PV7c7r4YwOpG6KwcDuGHpRSrVWGuBHtlNndugSzh5C4TPre7pHbK2GyjucWBsdlBY6OVxqYOGowOGk0eugZnaTR1oWt0UC80VUYXdUY39U0edM1d1Atw1dJLXUsfdS391Lb0om3uQ9PQhcbgQWcdQtPUj8EWor1vRvpWlde4KK9xU1btorxaLDspU3dSVqWU4lIHxSUOikocFBaJpZuiEg9FpT0UV/sxdK1QZ58nv8RHQbGPwooghWUBcvO8VJkGKTNPUNg2Q1HrDOWeBbShNdSBVYo65yjumqfAOUeec5Y8xwy5HTPk2KdlEfvyu+cp8S9T2LVElmmWTMMkFxsmyWmZ5nLTFBkNk2Q2z5JjWSTftUSBfZHzDTOca5gmvW2ejLY5LrTMkda6IEGWCBWeLB/hlABXlWGOl49IkHWqZoyTVWEK7POc0o1zUjfOudY5ztqXyAlskjN8TZaS6A3yhq9SMXaTstBNzpqXOGVa4Gz7ItndGzJkeNo0x4HqMfZpopxonedS3ybHTPMcMMxwwDjDUfMiJxzL7G2cfgaw/o3G02e3/XN7QDJXj09n8udW/69x/ZZeLB6aSAyD/Wvc8Fmd35ke2BlgPcxF+MUXCoOlpMr5nE8/TWKwPv4kwcldGI5+zIcff4pgsUTSZzGbULJX7yrs1UOApTBYb/zqTV5//Q3eSAJYMg/hg1eSGKw4wIqnylEA1q3b9xgRMwnjv2+x3GNGSZnzQIIs4eQuAJZI+Lx6JZaLMGbVIBI+Ly6tKqlylteZX74iy8LqVeaXN5hZWI0BrAWFwRqfURI9j4l0OTsALCFwFzYNQyMMDg7Hkj2LEOFgzFhTgCthnTBIvzeIV7i59/m2chEKkNXd7ZWWBp0CZHm8uATA6uzH6ezFIVLkxMCVYLDs9l5s9j5puGk2e2QuwrY2l9RgtbYp4KrF5KCpRRQXxiYHDY0WGpudNLa4aWhyYWzvpaHZg6G5E12jC31LF7qWbgms9KY+DGY/9S196Np86NsD6M1Bapv60Ri6qNZ30ewZp7Y1QLXRh6bJT2VdF5W13VTUdFFeI9Z7qKzto7ymlwptPyVlbkqreigp7aS41ENxiYeSsh6KS3spLvNSohmioCpAYaUCqgpK/BTXjFBQNUxRwzjVnhmKmibIa5xC3bWGNniNUs8SFf0CYC1Q5FqkwLZAvn2Bws4F8hwCaAnANU++e4HCviXUoQ0KOhbJbp/jkmGSjHqhxxqXwCq7Y5mSvg1caw/I96yS3jLHJesSac2znDdMkWFZ4qJlkYv2FdLMi5ypGeNU6TCnqiKcrhnjbP04qSKUaJrlkmuZtvn7XHAsc6FzlfPOFc7Zl8kNbnLZd4X0njU61h+Q6VimwHud7O5NLndtcLxplpSGaU40z3GmdZ5D2ijHGqY43jzH+Y4Vcvqvcs65QpbvKmc610nt2+CEc5W9hplnAOs7MwI/a+izHnjWA3+xPbAzwPojvxci99//XhYBsp4EsD4STNYnn8oikj0LewaRk1AkelbCg+/xm3fe5e3fvMOvRf7BhBChBFhv/OqREKGS6Pkhg3X/JREaFADrvmSxRD7COzEGS2iwbsk8hPdiDNY96eh+7dY9bt17hRt3Xpbu7cLJfX3zhmLTsLaBSPQswNXSygYiNChtGpbWWVy9ytL6DRZWNpldXGd6dkkCrKkZAbDmGBchwujU9mTPUug+HQsPRggJ9koArJgPlqLBGpKJnkVOQt9ADGD1C3AlGKwBenq9MfZKMFh9MYDVL93b3ZLJ8iGsGQR75XD0SZAlwoM9vghD0RXazSJEqCR7FgBL5CRUAJaLFpOT5hYXTSY3TaZOGo0dNDYJgNUpmauGli4JrgzNHvQCaLX2oWvpxdDaT6M1iKlzFH3rAPp2PwbLIPWmAWoM3Wgbe6lt8qJp6KOmoZ9qQz9qgxe1ro+q+j4JqipqetEYh6iq91Ou6aPaGKK8up/S8m7KynsksCop91IqSsUApdoQ5bVhStVDlNQMU6INU6yLUtw4SXHzNBXdS5R0zFNomqFAP0Fx2wyl1gUKjNOo+9YpcS+T3z5PYccShbZF8q0L5DsXKehckqWoe4Vi7yplfetkt82T0z7HRQGuaqNk1ETJbJymYuAq1qXXqPBdI9uxTI5rhSznKlmuVTLtS2Q7V8nt3SCn+wppLbOkNU+T1jJDhmWBDNsi6QKM2ZZJty+RaprjuH6KEw3THKuJcqQ8zJGyYU6Z5jgmQFTtBBdaZjjfukBe7zXyujaoidzlnGWJow3TnGtf5HDtBMcaZjjZNEuGe42a6H3yB66TNXCd6om7FIRukjdygwz/JinmBVSv/V+v/cUOWs8e7FkPPOuBZz3wXeiBxwKsP/wBYTb6+z/8kS9//wepw/r0s8/49FMRIvxEMRoVwCrGYCkA6zM+/vRzRIhQFGHX8N5v/4V33n2P3/zmHd7+zW8SQoQJDNYOAOvVV19DhghFePDll4kDLJHkWYCsu/de5s7dmAbrjpLs+YYID968I5mr67EUOVdv3OH6LZHw+T4b1+8kGI1uSB3Wytomy2tXWZLlOktr15Syfp355U1mF9YUgDW7yOT0gvTAmpia3Q6wxqYQ1gxCh6WECJUZhEouwhiDFYgxWAOCxVLCgj7pgxWMhQh99PQIobsIFcY1WGLpRYArl1sUwWT5cDj7cbi8dHT0YLP3YO/op8PpkwJ3qcGK6bAE4GptEyCrk9b2LppbPbIYm10YWzoxNrsxmroxtvfR2NpDQ0s3jW39NLT2Y2j1ojf102gJ0uwM0+walaxVvcknwVVdk49aYz+1TT60Df1odD1o9b3U6PqoaQpSbRigujGIWuenUttHrSmCxjiMui5AhdZPebWPimof5Wo/5VWiBCmrClKuC1OmDVOmGaG0fpQy4xRlbbOUWxcoa5+n0rNEZe8SpR0LFLfPUdw+T4F+nOySIPn1UfJ1UQrN8xRYFymwLlDoXCHfviRLQecKBZ41SvuvUNS9Sq51kZy2BbKbZ8gyTJJeMkRm7RjZ5nmK3Gu0Tz+gpHuDzLYFLjbNcLF9gYv2ZfIDVymL3KRq7BbdV1+juH+TS+5VzjfNktowzVnDFGf0k1L4fqomygn1KKd0ExzTjHGoaJDDBYNS8H7OJgDUDEc0UQ7rp8hwrlE6cIPyWMmwLnOkboJj+in2q0dJqZ+S6/n9V2lbeZ38wHVS3WukeTbI6N6gNHKLrKHrHLcsPmOwvguD77M2PuuBZz3wl90DjwIsReiugCvBYj0sn33+BZ9IgBUzGo2BK+Hs/sXv/8hnX3zJx59+JgXuH3z0iWSw3n3vX3jnnXcVgPX20wOseIhwm/7q/kvcvXtPFmE2evf+A27ffQkRIrx5W2iv7nD95m2u3bjNtZt3uHbzrrRoEOHBOy//kpv3XpHhwdW1DVZW1llZE6HCq5LBWlq9yvK6ArAEcyVCgwJcCYH79JwQuC9IgDUpLBomlBDhmLBoED5YAmBFxqX/1MjIGKJsMVgyRChyESoaLMle+QaZnFuR5ptC4K4wWMJsVAFZ3Vsi935kiFAArE4Brrw4XV4c7gEcbr9ksuwdvUqI0NYlc/Ntidwt3ZLREuCqzdxDa1sXLa1dmMx9NLd202Tqoqm1WwFYbQrAarIM0GwfpNkeksDKaB2irWucVs84za4xDNYQOpMIFQ5Q1zQgAZUAVVpDH9oGH7WNA2h0XjQ6H9V1Xqp1ftR1ftT1Aap1Q1Trh9E0hKmqHaJSGys1ISqqQ5SrQ1TUhynXjVKmH6O8ZZrytjkqLAuU2xcp71ikyrNMVf8KlT3LlDuXKLEuUNw6S0F9lLyaCNnFAS7nD5BbPUKRbZFCxwpF7lUJsgrtyxSL7a51Sn2bFAkWqmmGXAGwGqfIbZ7mkm6cS7oJMvUT5JjmuGya45JxhsvNs5wpCaH2LFM/eot87ya5PVfIbJ8nx7YoRe5CmyUc3s9qx2SI8JR6lDO145ysiXJSWDhUj3JcEyWlMiJnFJ7UT3KqZZbDVRGOaMc5YZonq2eTkoEbnBOzAQXTpYlyqHqM53P90sl9T+kwh2onqBi6hWHuAScsixxqnOWkdZkzjhVOWJc51DzLHv3UM4D1lz1sP3u6Zz3wrAe+Cz2wM8BSchGKMKFgsET54svf8/kXX/LpZ58/9MFKYK8+++L3iPCgAFZyBmHM0f3d9377EGCJEOGWyP3JDNaOAOvefe6//Ar3BbgSLFYMYN28dZcbt+4QZ7CuXr+lAKyERM/vvP8Rb777O1aFk3vMpmFldZPVKzdY3bjJsmCuVq+yuLIpQ4MCZIkiwNXMgiJyFwJ3kUdvPAlgCbNRMYNQziIcGWN4ODaLcCiizCIMPmSxFJF7iEh0RubM83qDWyHCvr4BenpEShuvTKos0sp4PF4pdHe5+nGK4vbh8gRxegYlm9XRIWYT9mO19WCxdGGWpQeLzUu7tY+2ti5a2zy0tvdgau+l1eqjpb2PJlM3TW29CsBq7cXY7qPZPkSbJ4q5e4LWziit7ihW7xztPdO0uKI02EbQtw2iNwWpb/ajre+l1uCl1uCj1jCAVuejVjeAptaHpj6Api6AukYkh/ajrh1EYwijaRxFbRhFY4yi1o9SXjNMhWaYSmOUqpYpKkwzVJrnqLTMU9E2R6V1kUrXClWeFTQDa6j716jqXafcuUJxyzRFDZOUts5SJFisogDZhX6yivwScBXZligS57nXyLcskmdeoCAGugSoyjZOk9s2T65phiLHMlm6cdJKh8isGeOyflKGDS9qo1woH+ZsfgC9/woVXauSpbpkWSRVG5Wi9zTLMultC6TqJjhdPcppTZRT1WNS7C5mEh4XuQLrJjjTNMNx7TgpxSFpOHpMzApUj3FUP0WqY1X6WZ1tXSSlJsqBijCHNFH2V4R5PsfPzzK9/CLHzzHDFMWDN6kYu0tKy4IUuJ+wLklH9xero/yicowDhmcA67sw9j5r47MeeNYDf+E9sCvASmCwJMj68vcPcxEK3VUsTCiYqw8/joOrDxQ3998Jg9EYwBIarKdksEQuwkctGhT9lQBX0qbh7r2YBuseEmDdvC3Zq+s3bnP1+k2uXb8l2SsRIty8cYe3/+Ujfvnrd6VFw9qV6zGbhiusX73F2uYtBWCtXWNB2DQsXZFs1zu/+4ipuWUJsqZmlqTBqJxFODErRe6SwRLaK8FeRcalH9bIyGgMYAkNVoTBwViy57h7+4CiwxJpcoRFg883KAGWYLF6eoTQfYDe/kEJtDydCsCKhwjdnX4FXAn2yjWAqzOA0zWALQauLFYBrPqw2Pox271Y7F7a2gV71U2rpY9Wcz8mi5cWs1JM1gGazT6a2n2YHMO0ucdo757A6p3FPrCAtX8Oq3cec+8cLe5JGizD6FsH0RkHqNP1UacX4GqAWr2PWr2f2npRAtTUBajRhdA2RtDUh1DXBNHqh6mpH6a6boRqXQS1YQx1QxR18wTqtkmqrbNUmucVcGVeoNK6oAAsxxJVXato/RtoBzfR+K9Q3btOiWmWkqYpSlqmKWmYoLB2TIKq3MphGS7MKRsktzpMvnGa/NY5CmxLFNiWybctk1sf5XJ1hGzdBHlCq+VYJt80R6ZmVIYJMypHSFdHyFBHSKsc4XzJEJcNk1zuWCateY503QTnykKkNUyRYV7gom2Jix0rpNZPcEY9Kt3dTwsDUuMMJyojHBfWDYLJqp/gWPWYtGk4VBBEAixNVOqwUl2rUrh+pnWBo9pxDlRGFIBVNiIZrH++5OXFokFOCQ1WxypZ3mucsi1L76sLXRucsiyxRz3GSfMC+4zPRO5/4cP2s8d71gPPeuC70ANPAljSD0tqsIQflsJgxZeffPo5H3/yWQxgfSrXP/joY+mF9S+/ez8GsD5AhgjffU/qsJ4KYIlEz08AWPEQoVjeuXuP20J/JdgrAbBu3OKaKNdvSpAlmKyr12+zKcHWXQm0rlwVQncxk/C6FLmvbYj1GyyubEjt1ermLWnPcPPeq1y/+0AJEc6vKLMIp+a3GCyR8FkALOHoLn2wJIMV5SHAEiyWSPYclrMIgwJg+YUOSwFYImQY12KJmYR9fUH6B4bp7Q1I9qqry7clcne7hQ5LFAGwBnF2BreWHU4/dns/dnsfVluvBFfWDh9mmwBYPtot/QrIsvRL9qrVFkAUAa5a7UHaHCFaO4ax9k5h981h7p2mI7CE3b9Ih18sl2nvmcXUOY2hLYS+OYjOGETXGKRelkHqG0QZoq4hhLZ+UCmGEbQNo9ToRqiuDaE1jFKtHUZdE0KtHaZKN0ZlyyRd83dp9K5QaZ6l2jZPlXmOKrWaDB0AACAASURBVOuCBFtqxyKa/jVq/RvoQlepC12lJrBJhW1RMlzqjkUK6scoqBsjv3aU3Kph8tUj5JQEySoKkFXgJ6dqhNy6KIWtc5LBymudJ7MoyOXyEHktM+S1zZNtnCFLPykZrAtFQdJKBslUR7hYPUp6dYS02nFy7ItkO1a4UBMlVT3KudIQaYZJMgW4si2RZl3mpHqMM1URCazOGmfIFP5YQoOlGeOYsG3QjMnw4MFcP0dKQhytjXJEALCmWU62zHGsflKGCw+Vj7CvOCRDj8drx3k+z8/PsgfYXxnmWMM0B2vGOdO+xKn2RY62zHPatsJ+3RQpDVNc6lrnRcMzm4bvwtj7rI3PeuBZD/yF98ATAdYflVBhHFQJs1ERJhRaK6G7EkUwWIK9EmBLAVgf8Tvhh/XBRzENVkKIMJHBejM5RPgGv3ySyaiYRSjCgjENlgKwhE1DEsASYOraTa5eu8GmWN4QAOs2VzavyxmEcYC1tnFDgqyVK9dliFCECYXAXWwLRuvuK29IJktosKRNw+wSkzNKEeBK6rDGRaqcKcXJfUuDlcBghWIhwsEwgcCwtGUYGBiUeiwhcPcNCIF7gP7+IH39gwxFZuntC9LT40cBWMKqQXhgeenxRnB3ieTMsfBgVwhX1zAdriAdrgB2h08CLKvdi9Xuw2xVAJbF6qOtvQ+zPUB7xyBtHUMxgOWnzTFMuzNMq30Ya88UrtAqXeErdASWcQRXcA9fwT4gANYczY4JDKZhmm1R2rvm0DUOoWsaRtc0gs44TL1cjlBrGKZWP0KtLoy2fgRNXQRN7QhanWCzIlQ3jlPdNoPGNofGOY/OvYDWvkBV+yxq8xwa2wJq6wJVtgU0PWvU+q6gC23SMHod/cgNNL1XZEiweeAKJv8G+ZpRCjRh8qpC5FUNk1sxRE7ZkNRiZeb4uJTrI78uSkHjFAVN01wqD5GlHqHAMEG2eoTLNaMSYF3WTUgNVmblCBnlw2Rqo2RUj5FpnOZi0yxFPetcNExxtnCQ85UjpBmmuFA/wXndpPTCynGuou5dk67ul3uuctowLU1HhfHosbJhjhYPcaxkiBRhOFoRlnkJxczCFO04J03zHNVNsK9wSBaRo3BfwSB7iwZ5MT/Ii4VDHNSMcrpljqO6KfaK8GH9JAdqJ9mrHuPFygj7asfZUzvBL9Tj7P1WAqxYqo5tXiqJvioqFc899xxnjRESM7+I8Xebz9DX8hh6QMR4lueee5heQbRD3i/y4JH7fevHfJEGyBj5Gs38DvTD1362r9IdialtvgNu8U/xt5P4d/XUBq2J9X6tv6uv0udPeW5im5LGB+UZn+O5585ijCSPEk9Z/5992lf77TwKsP4gU+UI9uoPEmA9nEUoRO6fffa5osMSAOuzzyW4+vTzL+RS2DOIWYQSaIlZhL8TDFYSwIrbNEiA9ab0vxIu7sIL64kAK2bREAdYgr26c+cet2/f5eat29y4eYvrN0RoUAFXYrl57caWyP3K1Rtc2bzB+tWbksESbu6CxVpZv8bK+nUZIlxYWmdufplrdx5I/ZUAVsJkVICsqbkVJcmzCBVOLxKdnGNMAKxYwmcpchdGo7EQodBhKbMIRxgMRQkMhpld3pTCdhEWVKwaBhUvLAGw+gIyPCjAVXesdHUP0NXtx905QHd/GHfXEJ3dQ7g8sdI9glOWMHaHH6vNi7VjQDJXZpsPi20AS0eAdpsfq2sYi1uAqSFZ2uwhBVzZQrQ5wli6J7F753GH1rENLOMYXMM9somlf5EW5xTG9ggNLcO0dExics1gaBlB3zwSA1hiGUFnjFDXEKG2cZRafYSaulEaLGPoWkepMc1Qa1ugxrZArWOB+u5lNB0LqNtmUbfPUd0+h7p9nirTDGrzPNWdq9T0bdAQvi6Zq1r/VdSda1TaFilrmqaoPoq2Yxl12xx5lQq4yhdAq3KYvIqQPJ5VGCAz18flwgC5ugly68fJKh7kcskgFwsCZIplySBZtVFyG6fJMU5zWVg1VIbJ0Ea51DzLpdZ5cqyLZFsWuFAzxnl1hHMlQ5zXRkkzzXOhcZoLzXNyhmFt9DYXnauktsxxoW2BM7pJCa5SxKzBHD8p+QEO5wUli3XWNEeqZYkTxlnO2Jeltmp/0RB7CwfZVzTEvoIhyWLtLRyiwL3G+fZ5TjbNcFQ3yf7KUQ5oxtlTEZHlSOM0+7TjPF8W5nl1lBfqJr+FIvddB84E8JOUZuTPAVgPImd5bseBOvF+ZzH+W43XX2nAFwBJSUr7MBH101Xw7e+Hr/9sT9cDiWd9tY9k4pX/Jutf5W9H/OPwtD/mxHq/MwDr4d/tc2cf/WfsX//9fLXfzmMBlkybI0DWnxSRu2CuBLiKMVeSwfrscz77/Es+//IPElhJJuvTz6XRqDAb3Rlgvc1bb/2aN4WD+6/elKlyhMno62/EAdbrCIuGx2mwtgDWnbvcuXNXAVg3HwVYQoclmKzNa7ekTcOGBFYKiyW9sDaubzFYAmQtrW4iANb84ipzAlgtrEpG6/aDN5hZWGc6DrBEypzZFcanFhkT+Qil/1XMpiEsQoRxkbvQYIWlDisoGKzgCCOjU3IpQoPBoHBxD0oNVpzB6ukN0NsfwheM4ukakKXTM4Db46ezK4inO4RbgqsQLk8IV0+ETu8Ezq4R7I4Ato4BbAJoiWL3Y+0YxOocwtIxiNkxhNkdoXtwEUffNO3OCG0dYRkebLWL5ShtnVNYvYvY/CvY/KtYfCu09SxIQGVsH6PRFKGhdRRDS5jG9iiG1ij6VrEcR2+eRNc2gcE8TV37DHXmGXTOOVoCczT2zaLrXKa2Y5Fa1xL13SvUC9G6ZR6NBFYCXCkgS2NdoNq5gqb7CobQNXRD19B0r1PZHtNktc9R3jxDeescxfVRCqvDFGlHya+JkC80VzUR8gRDVTNKXnWYy8VBLuZ4KWucoL5ziYwcHxlZ/Qh2K+1yP+l5A2SWD5MntFrmRXJaZqUW61LTjARXl1rnyLEscNE4Q7owDy0fluFBAbAud4g8hauc109K36vLvqvSG0s4vYvUOdKuoX6ClLwAIl2OyEl4OC/AkeIQZ1vnOde2wGnh1u5c4VTLHIcqIxxWj0mR++GqUU4ZpkltXaBi4LqsXzi5pwimqyLMnvIR9pSHOVg3zpGGaam/EgDrZ0Uh9mjGvuMAK+kj8bUBVuIHZDeQpfqOMRlf5YP4XeiHxDZ+lWf7Wl/Ur/aR/Fq3+CYvSuybXX/H//8BWJKFflow+Y29j6/223kiwIqBqy9FTsIYwNqyafjkUxki/PyL3/P5l7/no48/5cOPhKv7J3ImoZhN+Fspco/ZNMRF7lsMlkiT86YEWV+LwUoEWJLBimmw4vorAa6u3mDj6g0FYAmT0Y3riGTPawJcbQNY1yXAWlpXRO7zIkXO4jrzS1ekP5aYRTgdy0c4NbfG9MJ6DGDNbg8RSgYrAWBJs9EIAmAFgyOKBiugaLEEyBJmo94BocUaYSAYpad3EG9gjODIDJ4uP56uAJ1dfjo9fjw9IanBcnsG8fSP4fIM09k/jmdgCqdnBLszKIvNEcAqwVYAa0cQqzOExTGExSnCgSO4fLPYuydod45idkexDYxj7pnC3DOLuXuO9t4FLAPL2ILrWAPrmL2rtHYt0mSdoskyQZNtCqNlikbrFI2OGQz2aQwd0xjcc+g75qi3z2LsWcLoW6LBv4SuZ5m6ziWMgTUafCvohabKJcDVAgJMCZBVbVmgyryA1rFETdcaGs8a9f6r6ILXqO5co8qyKI+rbYuohW1D6xwV5gVKDBMUasIyRFggQJYEWqMU1I5KkJUvQJYIAZaHyCkfIr8yRHpWPxfzBsjI8pJ+uY+L+X4ulQ9zSR2Rtg057QtkNc1w2TTPJdMcWS0zZLXNcVE/SWplmLTKMOdrxrggZhm2L5LWNEtW9zrZvRukmhbIcKxKT6xU/SSnNWMyfU5Krp+Dmf0cyh4gpWhQziA80zLL6eY5aSYq3NhPNc9KE9KTIrTYMM0p/RTnTPOcNc1zWAjmBRgT4K9jmXON0/yicJDD+kkO1k/yQlmYF6tGJbDaUzPOLyoi33KAlcRQybFPhIYSQ3gJ53w9gJU4EIrUK2eJPEigqR48IHI2xgbFPlpP/Z//NzZYf8WKEj+0Tw1CviP98LWe7Sv239bpiX3yHQPWCX8XW4/zdVf+l/b5UzZylzY9SB4nVM99q9nnHQGWYK+SwJVI+Czc3BNT5Qihu2CvRIhQpMgR9gzSpiEWHhQu7g9DhElO7t9IiDDGYAmAdWN7iFAwWArAui5BlkiRIwHWlausrl+Vdg0r61el5kroroTR6EpMhzW/uM7c0roMDwrmStFhrW8lfJ6cWWZ8eomxibkEgBWVMwml0ai0aYggchEOCnAlchEKgCXMRqW4PSRDg/7gCL6BEP3eEAOD45K96vUO09M3RFe3ELsH6e4bptMTlAyWy9mPuzOIp28Md08Ej3dCgizBYHW4Q3S4Qtgcg1gdQQmubM4QVkcIq3MYi2MYizMsgVWbfYRWc4gO7zz24DK20DKOyDqO8Dq2oTVsoVVsg1do61ulrWcFk2eRZuccze55mpzzGF3zGD2LNPUt0eBZQO+cp6FzgcaueRr75zEOLNIwsESjfwVDj1I6xjdpDq3TMnwFfe8aWtsCWgGyLPPoPGuYR25T61mj2rZIjXuF+oGraDrXqLYvo7YvUSnCh+Z5xcahfV5hsOrGKKgYoqAyRL4QuAsGqzpMgdBciWPaUXIFyNKOklU5zKXSIS7m+rhU4OeyEMGLEGFhgIx8P2n5A2SUDZHdOk+2bUl6YGU1TZMjwFXTDGl141yoHJEgS4YHG6dJrZvgon2J3IFr5Hg3SW2ckTYNIhl0mmVRrh/LD0oG69Clfg5m9EoNlkj4fMo4zSnTPKesi5yxL3FcN8lx4dZeP8nh6jGOaiekH9bJxinOCWG+Y41z7QuktS9wqm6cFytGJHO1v3acF9Vj7Ksbl0L3F6qjvPCtZ7Ae95GI56GTgOfhh+/rAKxt1zzufjF9V1zTkQC/tum+BJaRIbYEAPjcc0Z2loHEdE4JTEO8/m2fmG3PqmIbXkr8yMQ+IJGzD0MjiXob1ROeTdzvz+2HrTY/iGBMBqRnd+6DxHs+Td89+dkeYNzqdwGSjQlAPCm0+9Rt/DMAlvzAbwfmKtVzPPe4voiI9iad/xit4VZfJ68k/h52ed/Jlyrbyb/J5zgrfryJ9W77AYqrvolrhM7xK+qlntim+NMlvr+dGLvktu/cjsTf6c4h98T7xIFc4r6HY1S8ZQ8eed8/4SdnGhm+/yf+KMOCf4gtRbqcuwzpT/OPCWPFj398krrADT7+5BOpwRLgSmixhO7qgw8/kgzW+x+KHIS/ky7uDwGWcHKP+2D9mjffShK5f0UNlhS5x0OEjwAsJTwoQoQbm9fY2Lyu6K8EgxX3wYqlyhGC9pUrN6Sb++LyBgvLG8wLLZYAWYvritmoMBwVXlhzq0zOLBKdmGN8auFhiHBUhAiFF1ZSiDBR5B4M4xfsVUAkfB6WiZ4H4smefcN4/RF6+4fp6R+mu3dQaq+6uoN0dQ/J0GBnZ0CCq86uEJ09YTx9UQmuXF1hGSJ0uIXgfQi7AFkxYGV3h7G7I1gdI1g6hjE7wlg9k1hc47Q7olj75rH6lrGHVugIr+Mc38Q1scng2g0coxtYhtawBNdpH1ij1bdGm3+DVt8VmntWMXnXcEZv8v+x9x5McWTZtvD8qa9jpuN7L+59b2Jm2soBEgIhgZD33gFCQiC8d8IjnKCgqKK8995iCu+NJOS61b575nvri32yCrIwaqnnzb135qKIE5lVleacnck5S3uvvXZlnxsVAieqhDaU9xG4sqCEwJXQiRKBCwXtDhQ/caJY4EaZyIdSkQ+FQh+KhT7kt9iQVa5HXoMVlf2DyK63Mq9WfrcXD9vdeNBgQ3aLEzktTmTVWdnnu2V6FiLMKNWz0ODNDDFuZg7gRuYA42LdylEw/tXNfDUTIGWldMqNuEHiodlyXCReFoEpCg3e7MPZawKcudaDM9d7cT5jAKfvSlElH8KDNgfOPlThaq0FFC48m6vC6UwpzuSqcPKhEqceqnGm0oRrAj8uPnaxgs9n6h1IJZmGLDlSC7U4XqTFkTtixr9KvMp5sRKJg5U+gNQyA1LJQ9VkZyArKVeNpGwlDmRIEXd7AAk5aiTla3Gqxsq8V+TBOl1jwYFMKQ48UODAQxUSinU4WKLH/kId4gp0OFCsx96HasQU/lfnYG23SESBjvXJ69cnwsj0FtnyF+UN4CVyyK9s+fckMnwUqFmbENf7yF0u+r4bz9noIePfYx0oRV8jcs67Qch2g4m+1qY1dLvTNn7PX/TWxh4BfLRYR5/AH9f72O7dY+OPgQjOkftuKAj9QX189yIZPRrep6j3k9ePNZtEvw98O2x8F9jn7f4OeLdku/yxve85a9fg2y+6z1HPZsND3O6ZbH/O9vehsUbe47VubbfDH+uGPvFPibJtlE0+pB+/8h5s2Zftz4nq09o7EbH5MUjCAIvI7b/8MobC30d+27z9KG+I08P6lrIJiXdFocFIoWfKIqRiz19jlSQaSMk9UouQLzS6GCa5zy+8B8l9iyxCPsBiMg0Rkjsn08A8WASwvAF4vAG4PQG4yHtFQqOk5k5eqzDRnThY0QCLCxMabR4YbV4YrB7GvaJMQk3EgxXhYDGAxam5r3uwlJwHi2QaiIMlkkPYL0MvgSyRHL39Mua96hOr0C8zoluoxJNeGbp6FcyT1dEhRHunGO2dErR1SvG4XYzWx2K0tg2gtUOGx11KtHVr0NKpAIEraq3dWrQ+0aLxsRyNbUo0dWjQSLpWzTLUNcnxqEWJ+g4j6jtMaOh1oFHoRGO/Gw0SFxoVbrTqghA4RiDxDqPbEkC7wY9mjYcBr2Z1AE2qQTwa8KP8iQsVAjfq5H40a/1oVLnxSGJHtciOCqENZX1OlIu8KBF4UPTEhaIeN4qFXhR2eVDS60OBwIf8bg9yHzuQ22xj3iwKGT6oMSO/3Y28Tg+yG2wMUD2otyGnwcZChPerjcgo0TIvFvGw7uQqcfOuGNczxLh+l4pDS3ArV8F5sAhgFWpws1CLW6V6XCe193w1rtyT4uLtflxME+HinX7Wzt3sA2UPXsxR4mK+BvdaHayI9Pk8NS5VGBkv62yOCqez5IzkTqHCCzUWXGr34GydnZXPIcL7yXIj40wlZ0hw+JYIqXlqVjLn0JVeHLzQjfhLPYx/dYgkGwh8kRfrkRVHyo1IuCdHLGUMXulF7G0x4u/JkVJiwLV2L/NeJRfpcLhAjUMFWiQQmMrVIKnahMM1ZiSWG3GwzID9RTrsy9P8cwKsTa5/3qQZNXG9Y9Jdn4D5k2Dkf57rv77PXtQ9+QsEeVB4kye/O1HnRAi45FVZAwUb+xK9GNAiFHUNng1Yn7ec8N81mr/fDogCFR+vZW/R/9TXkweixxU1hve03fbelGgbkbeIo91MYSoS8v3gPvLtEg2Ktrcmvx+RPtDR/O/5QIJ3j6jnOIVSnjfyvYAH/7nz3r0tQdsGLmH0syAPIDdC8shGnc9/kaN+450TSbCI9IF3TtR93uvd38bS/Hvzrr/paP5xvDF/aD/4QDL6dtHPdf033nPl3Tfq/aXvI3Yu+cO6nVMl+OUXLotwtJD3/VExhimDcEiEvI8iYOsj5A2GdbC+/Y4DWF+TF4uyB98wgvsayZ1qEW4FsJaW17MI10juc1uT3MPFnpmC+xhXLmczyT2sgUXZgxEOFvNgEcDyw+3xweX2sRAh1SAkcjvVIbQTuHJ4mBYWFXpmpXJsJDjqhdUVhMnuY80fmmZeLI3BwYUIIwCLlcrh1Nw5gEWlchQ8gCVnAKuPebFkEElU6Jeo0StSQmcLwuAKoU+iR7dQhSd9KnT2SJkXq6NzAO1PZGjrknEgq0OKti4F2nq0rLULdMyT1dohR9NjGVq6NGjuUKG5U8uBqzYVGtvVaGzXov6xBg1dJjQJ7GgUutA04EWrzI8WWQCNci/zXAkcIYi94xC5RyDyjKDPMQShi/uOfutxjKLTPIwGhRu9zhG0GwNoUHoYOKuXuvBI6kKV2IEyoQtVUh/KxT7mtSoRelEq9jGAVdjmQnG3F3mtThR0eVAoDKKwz4/8dhdqRX7ktzkZoCKAld1oQ1atBferTaxllutxt0zHgFd6sY4DWOS9CvOrKIvwVp6KhQkpm/BWoQa3irS4nqvEDcoipGxByiTMHMDFtH6mh0UhwktZcqaDdYkAVZ6aeawuFOtwqVTPCj9foMxCUnTPUTKS+5kyA652+XC2xoLTZUacrrIw7auTJONQoEVqgQYp92VIvi3GsSIdUh4qWXjwwLkuBrAS70pwuECD5HIjK5GTlKdB3HUh9p3rZiAr9vYA9mdIcazMhCtUZ7DeiaMUfqwyMUmHxGIDDpYYkFRjweFqCw6WGhBXqENMrhZxRXrWfrdpQvrP/iJqQoxMIttv+QvPxknz14eyzST46yeuHRF1z6gFkiIr6/1e7+c77skHAOszNXcv/m+RhYtt+Yt4uFt8G268zlrP+Tvv6BP/sHfsbz1W7oQoG/H6E/X9e9kO7whXRS90W4VyPryPf79d+Cbjj3ftfeA/123DyfyrvGOf/9yj3pH193AdLPEBY7TteI+I3Yxvt3W7/pZz3mFPvh02dmCrIfPH+q7j+cetAZ3f0A/+dfj34/d77frU4a3vwbcl/zL/5/9MoeQPkef0BxSNkvdKgtS153gUojD/imURDuXjo8hvycK1Ys8UHlwvkfMGL1++Wg8RbgBYS8tPN4cIFxbfKdMwEdHBihR75ss0UBYhcbCYgjuBK675/EEuREgeLI8fbjcBLO86wGLgyssAlo0Alt0DBrDsPkZwJ3BFzUCEd4cfBLDIk7UOsExQqE2s7A0VemalcmQaDMjUEA/IWCOhUZFYgX6xAkKRAn39cgjFKohkBgilOigMbqjMfubF6hFp0U1NqEaXQIHOJ1J0dCvQ/kSOti452p8o0CHQorPPiI4+Izr7DGjvNaC1S82AVUsnZRSq0dSuRXOnAU0dBLT0aCJg9cSCxi4LmoVudGgG0a4ZQrt2BO26YXQYh9HnHoPIOw5pYArywSmIvKMQukNQj85DPboAVWgemrEFSIOTEHlDELpH0K4nrxYXVmxSudEg96BG4sEjhR/1Kj8qBrwoH/CjrN+Pom4vinr8yG91oqjDjVJRAGXyQVQph1EmGUSlagR9wVnkEw+r1oLsehse1FmRVWXC/Uoj7teYkVmmQ2a5gWUUphdpcIcERjPEHMDKkoLCg8TBoizCa+TVypIxLxaFBwlg3aow4ibVH8xT4QKFCtNEuEperWIdLuercZ70r3IULGuQyO5UDJp0sE7fleEMCYimDTCh0avtHlyss+EUZRZWm5mi+wkq7pyrwtF7MqSSonuZASlZciSnSXCU+FX3pIzonnhbjMQMCY4UaZFM4qJlRiRkKRBzWYB9lwTYd7UPsXcGEJchZZmFx2osSC414FitBScabUyp/Ui1GYmlBiSU6JFYZkRcgZbxrvZkK5kHa1+e+r84yT0ygWyzpfRr/j/+Ara+EPCP2Li/9SS48ah3fX7XPbf8jT8hbwAVUZPypt+iAVtkoVxbqPmd3G4x4B8Ttf/32oF//haAjz9m3iK0pX3C/dr2t23HFr3gb7bLb+kj/xw+IIky3rs/UJIE8W028tLWstr49+AW2A/mI0V6wLfNNn8zkffmd7znEPXeRX0fvjD/umt/c/x+b37mWz4//nuw6f3mXW/Tb5EB8rZb9on3e2SXf1xkbL+pH/z3a/1d4I8z+p3jjSdy3yjQFW2zdZL7/4e//vVvnAbWaNE67+r3hRj58SdEREZ/+nkAKZFn/FEeAuF6hBGA9earr5n3KoqDxQNYz1Zf4OWbr0Ega5FJNSyz/YXFJczNL2CWlNy3lGmgEGG42HNYcHRNB2sTwApyQqMbAVbEg0XeK+bB8jMvls3p5bIInT7YXEFYHP4wwArAREWfrZ4wsOIkGghgUVNpLVBqrZCrjCCAJZWpIZGpodCZIZGqwiR3KfrFcgaw+oRSBq76JVoGsPplBvRJdMx71ScxQDCgR49IB8GAAU/6NOjsUaCjW4lOgRrt3Uq0CzTo6NOjQ6BHV78ZnUIzusQ2tHbr0NqlRVuvGY97LXgssKCl24zmJyY0PzGjqdOEZoEdTT1OtEj96LOOQmCdQLdlAgLHJMSBGQagZIOzUAzPMiClGJnFQGAKmrFFuJZewrH4Ara5Z9CPL0A5Mg2BfRhPrENoN3GNuFsNSh/qFD606IOolvpR2h9AmSiIom4fSgTEuwqgoN3NPtdoRlGpHEa5fAhVyhFUqUdRZ5xEiWgQD5vszIuVRcCqXI/75QbcrzDgbpEGmbQt1SO9UIO0AjUHsIiHlSVlRPebRHInjxWTaZCzcjm3inW4VWbA7RoLrhfrcL1Qw3SxrhZpmf7V5XwNCw+ey5Tg4kMlrjfacK3RjsuPrDhfrMOZBwqcyZLjbJ4a56stOFthwqlcNU4SR4q8VtkqHCNgdU+Oo1lyHM1W4ihxsCqNOHpfDtLBouLOydkKpoOVlEWK7FqkVJtZHcL4dAnnuSJx0VsiHLgvx8EsOeLuynCi0oQHkkHcEQ8yrlZimR5J5UYcIoBVZkBCqR4xOSrsuS/Dl+kD2JU+gC/TBv4ZAdb2AoL8ye7DAVb0hBeZn39ty79n9AS7gTgeWZiiJvzI/1i32q5P4ut94E/aG7hF6we9w8vDP4i/z7/ub7ED//xf6/f67x9sO+oy334Rm7Kh8BfArfh0v6WPv3YO34b8fS7zdD00uvn58t8Vvh3WAVAYbFEYjZ9Vwb/Nxn2+bd4HpKyd/yvj5F93zea/4Rz+dSLgYMvtgbDFdQAAIABJREFU+juy1sWNO/xrrfVp40Eb3pcI0OGfu+X9I88ruh/858Tdkm+DjX83/N8i19nqO67PWwIsSep62PCd/UxBL/GuwgR3IrcT74pCg1sCrKfP8Xz1JVN4X1ohLxYHsghckVRDlNDozCympqYxOTkF8l5RGx+f4Io8h9XcuRBhCEMRHSzyYAUGw42yCCMeLD88Ht+6BysCsBgHK8A8WMTFsrsDoFI5ds8QLE4/81pRXUICWHpGcLcxsVHiYFFTkRaWxgy5Ug+ZQgu1wQ6JVA2bewhKrQViMZXK4WQaiINF3qs+kRLCAQ36xGr0S/XoG+AAllBqQu8AgSyudffr0S0y4IlQh64+HTp7yXOlR5fIjK5+C2vdEgcEcjc6hFYGrjpEdnRJ3GgXudDW78LjfhdahS609DrR3OvCY3kQbaohtCqGILBNodcxDZF/DurxZRhmnsM0+xyG6acYWf0K3uWXMEwtw738CuOvv4V7aRX6CfJizUM2OIVeZwj9vnHm+RI4xtBjH0GvexT1Ch9qZH6UCP0oFQVR0hdAcY8PJb1+lPQGUDYwiBLJMMqVoyCQ9Ug/igrFCCoUIdQbJlClHEVep5eBLCK9P6DwIHmuSnXIKFTjbokWGUVqpBeqkUY6WPckHMmdMgmzpKzo8+1SHYjkTh6sa/eluP5QiVuVJtysoGbEjXIjbtbZWCMBUsa9ypLjwgM5Ex293eZkAOtGox2XiOCep8a5UgPOlBpwrtKEi0Q4f6jC8ftyHMuQIPl6H5JvCHGUijpnKZBChZ6Jf1VuwPEKIyhr8NAtMY4W65Cco8ChTCnjXx0u1bOMQfJgHcyUYX/aAA7clSEhR8VaTLoUNwVe1LqmkaUK4UilEQdy1difrUJclgJxDxSIpyzCe1J8cVOIT6/04rNrffjkau9/cYD1QYvENoBmizl3/atfW5TXj9xujz/p8hdNOp7/2xrg+42TO7s//3/ebMLdOKmHe8m/x7sWn7VB/b122H7h4G6x9e98+7yX7ehi247t18awdR/WTBDlXfj1BXH9vI170f1YzxyM5s1tGi/LKoss7Bu3mxMENt6Vfebb5oP+dn7FNvzrrr1Pv+Ec/nXeCRgi9t9ylNyX/Gut9Wnz8fx3bC1BhH/uh/SD//dH9+RfZ5O9t7LPVt9xfV4HWJRF+Dem3v7LewOsZA5gsexBrg4hlckhDtaWAItlET7H8lOuEcBaWFxm4IoBrLAHa35+kdUjnJqeweTkNCYmJzEe4WCNUrkcrmROFMCKhAgJYDHJhhEewAqT3CMhQkZw97FahHaXD04vl0VIRHe7ZxA29yAszgADWcTDohChjgmM2qFlgqPkwQoDLK2F82ApdAxUSeVaDEhUXJOqIRpQol9EIUIVhGI1A1dCiRYDagtEchNEcjP6ZSb0y8wMYPVJzehX2CAYMKFbZER3vwFPWDOiq9+EJwM21rpEVggUHgi1QXRSiRuhDZ0SN7oVAbSLPWgXe9Eh9aNDFkSbJIDHsiA6dSF0aEfxxDQOoWsG8pElaCefQh5agnZiBd6V1xhc/QpL3/yIyTffYGj1K4Refo3Qy7ewLzyHdmKBA1hDM+hzj6PXPY5+7wS6baMQ2EPotofQoAqgWhZg4KpcFERZbwDFAj9KBH6Uy4aY16pMNoIqFQGrEGq0Y6hUj6JCNYoa7TiqNGMokoSQ2+FBTmOE6G5lHqzMIg0yCtRIy1UgPV/FPFgEsG7cHcDN+1LcylfhTrEWd8oMzItFQqPXKFxI8g3ExaLMwyozbhO4qrexOoTXyvQMVJEOFvGvKER4u9WBG60uXKsxczysChPO19lwtliH86TuXmrAiQcKHH+gwNEbQhy53I3DF7txmIEsKdO/orqDBKiOE2+qUAsWGkyXILlAg6OlFB7U40i5npXIScxVcdmDaRLE5yhxMCwmmlpvwQWBFydanTjRZMexOgviH6qw72Y/dl3tw5fXhNhzZwB770qwK02Mz6734dOrvfjkyn97gLUBBG2aJNcnbDZRUyr5hhI9/Al806LJJ/tGFgH+pBz5bv0279jbuHCHF+Gt+vwb7sEfx9pCtEVvtrYDf+HYAvTxF6aIF2EDAH0v21F/th1btH02m/a39JF/znss+tQ//lg3PBu+jTeOd93UU6DEAJK6iPKAbbjW+vG8Pb5t3uf4tVP549zi+fGvu2bYd5/DH+uW/7lYu85aJz5sZ8s+bbwEv4+8xIL3Onfjtegz7x37mJ7ROhDe/Dz59468O/zvou28CWBRiRw+wDoqZiKjER0sxsP6/gd8S2VxvvkWb8mD9fVbJtFA4cF1gPUGL1684nSweCHCp89WsfLsOfNeLS2tYGnl2SaAxYGuJRDAinixogEWn+Qe9mDxAJbfv0WIkEjuBLBcXjgZwPLC7vBwjYUG/UwLi+oRWl0BmB0+VouQPFicRAOvVI7BxgmNasyMg6WgEKHSAJlCBwJYEuJhMZClhliiXgdYAxrmtRIrzJAZ3BhQ2yDROCDTuRHxYPVKTBCrnBAqHHgi1LPWLTLhiYi8VmYQsOoS2yGQe9CvG8SAMQSpeRSdEg8DVz3KIXRI/Ggf8KNdGkSHYggd6hF0aEbQrh1Fl3Ec/Z5ZKEMrMM+/YJ4r48wq816NvfoGqz/8jJXvfsT8N99j7u33mH/7A+h79/JL6CeXoJtcgjI0jz73BHpd45AEZyBwjOOxfhjN2kG06IdQoxhEhWQQpcIgyoScF6tCMoRqCgUSqKLwoGoUZXICWaOo1oyhQjmKcgWBrAmUSEPI7x9Cbpub8bByGu14WG9loUICWHceyhnQyijhiO53chW4lSPHrVwlA1kEtK5TkWdqBK7yuVqE10v0uFFlxq16O25UW3CdZBYqTbhSosfFbAUDWJco67DViZvtblwqN4DI7ldbnLhcb8PZMiPOFGpx6oGCSTWkpomRQt6r6304fLkHSVcEOHxbjCO3xUhKH8DRXBVSi3VIJTJ7sQ6H7smQlKXApS4nzrbbkFShxyFSYs9V4SDJLhRocbBIg4N5KiQUapBSb8HhMgMS87VIKtYhqUjHjknI12Bf+gC+uNaHz6/24sBDBRLy1fjLJQH+cqlnB2BxUyh/0ttGaJQPlOh/vLzFgb+QbJxk+b+tn8O/X2TiDU/m75j4o6718XGexhNv4YisCe+4TuSQzVt+vz7cDnzy7vvZIRrcvu85vx1gETbbfkGMsu/a8+XbZMOz2mxA7pt32P5d99/6ch94f/69Pwhg8YDD7zaHV/n9Xn+P33VO9G/r57xjPPy+r9l/a6uwb3/t+KisXHrufEDzd/SDf98179dW78bW9+Dbkj9MAliyY+vvZ+rAViR3joPFhEb7U9bDh0Ry3xZg8XSw1gAWiY2uYnnl2RrAWlxaWQdY4WLPs3PzWFx+iumZOebBojDh+DgXIqSCz5Giz9t5sBjA8gfh85MGFsk0REKE3nWA5SSA5WYAy2Z3w2p3M4BFJHdqEYBltLphMHNK7lqjndUhVGvNTAuLlcpRGSBXGyFXmyBT6CGVaVmYkACWeEDFebDESubBopCgSGGCVGOHTOeCVOfCgMYBkcqGfrkFfTILBANGCOV29Cuc6CFgJTSiS2jEk34zBDInBDIXuiVu9KkDEBtDrEkt4+iS+dElDaCLQBU1+RC6lMPoVIfQpR9DhzYEgWWShQYHgguwzL2Afuo59FPPMPj8awy/+BqLb3/AN7/8DV/99FcGtJa/+5F5r3zPXjMOlnFmBZqJJUgH5yD2z0Dkm8ZAYBoC5wRajSG0GIbRoBlCtWIIFQODKBMPoVI2gh73HGo1o6jTjqFON8YAVZlsFNXaSQaqyKNVqR1ngKtWP4lSyQjye4MoFg8jp9nJ9LGoRiGR3TNLdEgvUONusQ4ZFQam5k6hwtt5ShYevJUbziLMlrMwIck0kDwD8a5uVptZu15uxPUqM/NgUf3BK6TcTtysKjNTcSfu1fVWJ+NfXaw24xKps1ebmQfrXImB1SE8lilFyk0hFx68KWT7SZcFOHyrH4fviHGEpBoypDhyX47UEh2OVZtwtMqAQ8TnarHhhsSHM4+tSCzS4HCZDgdzlIzYHpchwcECFZLKDEguNyA+W4mDOQTA1Ego0DCAxYUIlYjJkiPmnoTzguWr8cllAZIKNf/iIcK1yW990uLzW/iTW9Si/SvnRU/Uvw0k8CdZWnwYxSZKeZq/GGzwikQWCr6nJPJdZD3iLwIfstDyz/tAO0R5bqg/4fzz95Vp+E0AK2ps0Yt61PON2GWjzX61j1svkpHLbbndeI9IGv4GkL42Xr7NN2QRTpXyJBKixrrlnaO9e7/6/DZw+Pj9IC9jpN9R30f/5yL674Z3zoaxrgOsaJD7Xu/+NkONvvfWf+P8v/c1e4ev98F/g2v94L8T4ftu+bLxj+MBsKj3g2czWQn+sPbMUjHAZBp+gTiVN7ajIk6mYViElDVtrI+QG3iHB+vlZoBFUg0rFB4MAywCVxH+VYSDxXhY8wssdDg7t7AGsLgsQiK5j6/xsKJkGtY8WEGsAyzyZHFio263F9RYFiFxsCIAiwjujjDAYuDKx2QaiOjO+FdUJsfk4ErlmBzQ6Ml7ZYFKa4ZSbYSCNVPYg6WHVK4LAyzyXmkgluoglukhlhshUVsh1TqgNHqg0Hsg13swoHFCrLJDKLegV0bNin6VC/1KF4RyJ3rEFvSIrRBIHeiWOBmw6tMOolczCKFuGH2aYXQrguiU+NBJXisxhQUH0aUaQY9uHL2WKfQ5pvHEMgHz5CrUoRXIRpZgW3gJ69wLaCZWoJ96isk33+LlDz/ju1/+hm9++Su++vmvePPTL/A/ew3n0gu4V17BurAKy/xzKEILEHoJYM2g3zuFPu8UOm0TaDOPoUYxjIqBIVRIhlEpHUGtegyPrVNoNE2gxTyBWs0YKsPeqlrjFKp0EyjsH0KZLMR5tDTjKJWFUCAIIF8QQJ4gyAjvDyoMjIeVWaZHJgGtR1bce2RFRrEWt3PkuJktZxINtwvUTJ7hdrEWN4ncXqzFjQI1415RaPDWIytuVJpAIOtauQFXSziAdbnMyDSv7jZbca3eiquNNlx6ZMHFehvTvDpbElZzp5I5xL/KlOJo2gCOpQ8g5XY/jlCokNotESvwnHxfDgoTphRqkFqux/FaE1JqjDjfZEW9cwzXBry41OtCcrke8Q8VHLk9U4JDpRocyFchqUSLQ7kqxN2TMWHR/UR8z1WxEGFspgy7b4mxK12C1FozCx3uuivBFzcoZCjGXy52/wtzsNYmK94Exftu45z4XkWONwKZ3xrm4ocaeH2KLAjRi0E0cOD/FuV1iVqA+ZN7ZPy8SX5tsdi881vtQFeK6s+mcW3mEfGP549r07WiHtZ2Y4u2U9QpvGHy7xmx9/p2Yx/593o/+0WFkTbZIPIsooHKxlJM6/2JHL8BcPPGE7W7EQy96/70W9Q7swH88M7dXjR0+3OOH+eBw6iHEf2cNo5143sQNT7+hw8Y69bFnn97P6LA2RYeP66b2787734H/4BUCXmvSAfrF6bi/k6h0dzBrUOEpIH16vU2Mg0RgBUt00DFnqkRuKJMwrn5RRC4Ik/WZJjovhYipAzCtSxCXrFnBrA4gjsXIiQPFteY0CgjuW/0YLmiPFhWBym5e1gGodnuZTpYBpMDOoMFOoMNOgawrCw8qNZboSSQxcskZNmECgMkBLJkOgzIDZAoTJCoLJBqbJDrXFCZvNDZh6A0eiHRkAfLiQENgSkrA1dSYwBqRwj9Kg+ESjcDVn0KNwYMQxDIveiRedGrHoTIOIp+A9eE+lE8kQ+iSz7EvFddyhE8UY2izzIFkXsWvfZpCGzTkA8twbX0AtrJFVjnX8C19JqBLNv8KgLP3uD59z/h6zCwIrA1+/V38D9/A/+zNwg8fwPP09ewLb6AbvoZBgYX0OuegcA9DVFgFr3uaTw2T6CKCOx9QQauHmnH0GicQKN5Eq22aTQZCWCNo5q4VtoJlCvHWSuRjKCoL4gy6QiqdZOoUI+jSDiIvG4fCmjb6WUcLMoqvFdtxv06Gx60OJHd5mYlc9Ioo5CAVqEGt4u0uEmAijxWBRrcIMHRcgNulOpxs8qEm+S5qjCy7EGSZ7hSqse1CiMuU6iw1owW2zjuPnbiWpsTt3u8uNRow8UGG85VW3CxwY4zFUacqTLhdKkex3PVOEGSDBQKJM5VtgIpuUqklulwss6MEzVGpFbpceyREaebzTjeaMLpFgsKjMO4KvLgRJsVJ5rMOFqmQ0K2DInFGhwsULOQX0yaGHspo5A8W5lSxGZKsT9LjgPZCsTdlyM2S47YB3LsL9QgsdyAxAoD9uXI8cUtET699q/MweItEBsncfocNeevTdzh0hlrgp/cAkcLDJUM2SqZiz9Zblwc+L/x/xfP3W6Le4Xvs9adjaBlw4K4cTGPuj8JnfLHwWos8q/8rv0t+kZCoO+ww9rVwmVo+PyhbcvD8DwdUX3fOO6ND2vLsUUvmBtPWesf7bx3H7dfJKOut+nDxvqVVCKHPJX8PkYDts2lU+jd2760zqZb0hcfADrY38QW75O89DiP+/UxjpOcBP+6mwy7IWMyUvLm186h+0S9n9zf2Jbj2upL/vW3/Fvnso2j6opuus4W7/kWf4ObTytdt9EmG0aOfve7s9Xz/sOGUjkcwPoZP/00ClHhUfx+zWv1O/zu979HsnCIgas1DtZbHgfrnQArUionGmCR94oBLCK5z80zgvs0ZRGucbCm17II+eFBfohwaCiEoZExlkHI92BxIUKeDhZxsJweOFh4kEKEbthsTlhtLgauOIBFZXJcoPCg3mSH3miDzmAFp+JuY14sjdHBZRFqLVBorFCoSbLBxvZlKjNkaivXNHZIVFYMKMwsNMgAlmMYaksAEi0HsIhzJVa7GO9Kbh6E3jOJfq0PvQo3+jV+iLUB9Ejd6FUF0C31oEcZgMQ6AYl1EgPWSYgtk+jTj+OJcgQd0iE8UY9CYJqE2DOHPuc0emxTUAwvQTf1FJrxZegnn8I2/wK+p28YsBp68TXjWT397ic8/e5HLH37A1788DOmvvoWIy+/xsiLr9mWCPCW+RfQTj2DeuIpxIOLaHfMQBSYgzg4jybDOCr6B1Ep4TxXzeZJtDlm0GSZwiPdBOoME6jTT7D9WsMEKjXjqFBPoEI1jmLREIqFpIc1hjL1OEoGhpH7hMrqDCK/N4DsVhcTG82iws+PrHjQ7MCDNjfu1dtwr96Oe412pJcbcZs4VCTfQFINlGVYbmAA61aVGTdJpoG0sKjeYIEGV/JUuEQ6WCU6XCrS4Eq5HlfqLLhcY8bVVgdr5ytNOFOowekCLc4U6UBFnE8V63CySIvTpQacLNbhWKEGx0v1OFamY2AptUKPYzV6nKg14Fi1HsllWhyvNSC1VoeTj63IUAZwR+7HsRYzkuoNyNMO4lyTmQGm+Fwl4u5LsO+2CLF3pYi9K0FM+gD2pYsRkyHBgRw59ucocKRUh+RyHRLKSNHdgP3FKuzOkWFfnhJ7sqT/BT1YkflpZ7tjgR0L/NNagP+fi43g+Z92UP/AjkeT3PkeLAJYP3ME9x9+ZDpY3//wI74jgvt3HMF9HWB9g6+++hpv3nyF13yAtYnkzhV8XmYSDdG1CAlgzYcBVkQLixHceVINTKZhdAwTkzOYmJzGyEiINU6mYQSDwyEEAkPw+wMbdLD84VI5fkZwXwNYdvJguWGzRwCWe70WocUJg9mxDrCMNmj1VmioVI7RAY3JCbXeDoXGDJXODrXBCaWOvvewpjZ6oDH7oLcFobX4YXaPQKK2QWX2QecYgcoUgEzngcIUwIDGDZHSCSE1lRtClQdiwyD6VH6I9EOs9cg86NcPQaAaRL9pHOrAAtTBRWiCS1D6FiCyzaBHO44uZQgC8ySEzlmWKSjyEqF9CYbp52wrH16AafopXEuvGO+KMgVnv/6eca4IXFEj7xV5slZ/+IkjvL/9HuOvv8HE62/hXXkDx+IrWOZfQjf1HNLQCgTeeeimn6LDMolyyQjqdBNoMU2hxTKNFts0A1aP9JOoN02h0TyNeuMUHhknUW+ZQaVuCpXqCZRKQijqG0SpeBjl6nGUykdZ6JAyCvO6/XjY6UVup5cpu5MX60GrCw8FQWS1exjQetDuQXq1CXeohE65AWmVJtypNuNWmR43inW4XWXC9WItruapcY30r4q0DGRdfCBjRZ4vPlQw/avLdVZcbXEwUvvVxw6cLtDgbKEW5wq0OPlAgWP35TiaIcGxLDlOkveqQIPUPBVOlGhxokyH1GI1TlbokVJE2YIaHK/SI6Vch+RKLU42GnGm04a76iAy1UGkNBqRXKfHiUYjDhWrcahEg8RiNfali7D3dj8DVXvTRNiXJmaNANbeDDGOFGkYCT82R47rT9w4Xm/B7gdS7M6SYO9DOfZmy3cA1j9wzty59I4F/qUtEBUqI/5YZLRRBPP3DG9Gzv1vun03wPppDWARwX0tg3AjwKIswgjAIpmGSIjwxUuuFmGY5M6Vy4mQ3KMB1ppMQ5joTmKj2wGsqZl5UIsCWGEOVnBwBIGhEONh+cJ1CDmSO5XK8cPjG+KyCB0u2BnAcsFqc8Bqc8IS9mKZrU4YzY4wwLJBRx4sox06owM6kws6sws6iwcGmx8aowtKnQ16qw++kWlozF4Gquz+cXhDczC5QzC5QvCOzLKwoNEVgtE9BqXBB6nWA5nBD5kpCKkhgH61ByKtDwO6ICTmEQashLpB9BtHIDSMQO6ehEAzDLV/AdaJVSiDizBOPIN18jmElmn0GieZ56rPPoN+NwmFzkM9vsLAlXl2FbrJFebBoi0Jh469eovpr77Fs+9/YsT21z/+wrZvf/4rXv/0C9d+/IUBLsospKzCwdWvEXz+FVzLr2GafQnD7AuIh5chH11Gh3UajaZJPHHPods9j1bbLANV9aZpNJin0WidQatjDg3WWTwyTqPBNos6ywyqdFMoU4yjTBpCiYikHMbwyDyDUsUYCxESsCJvVm7fIHI6PMgiIVICXaJhPOwbxP0WJ+42OpBea0FahRH3mxzI6fTiOpXHyVGwdpUU2vPVuFqkwdVCDS7nKHDxvhTnMgbY9mq5Htcfu3C1wYbL9VbGvbraYseZfDXOPFTiXJEWJ/PUOFOkxYk8NU4WaHCq3IgTpXqk5qqQnCbG4Zv9OHS9D4du9XPaVw9kOJyvwLFyHc4/tuDUYzMu97txWx5Atn4QKfV6nGgwIaVaz4BVUqmWEdz3P5Ah5u4AA1V70vuxN0OEmLsSxN4ngCViHq7USgP25yqRWKLG/gIldmdJsZs8X7kKBrL+65XK+W86we4Me8cC/3QW+NUwXTTX7J9ufP+BHX5fgPXDhwAs0sGiUjkEsF68xHNW8DlSj/D9ABYLETLv1brYKHmw1kOEY+CU3CMyDSMIBofBANbwVgCLq0Po8Q2yeoQsREgAy+6C2z+8TnR3+WGyOBjAMpqdXHjQaIfe4mJ1CKlUjtHuh8Hmg97qhdbkhkrvgM7ihWtwCjqrn9UXdAQmEBhfgME5DJXRC7nODQJXtsAUzMEpaJwhKIx+qBwhqByjUNpHMWAMQuWcgM4/C4VzEiLDMITaIfQbQ4x31S0PoFs+COvYcwSWvoLcvwDV4BLk3gUIrdPot81C5JqDlDxbE0+hm3zK5BfIW0UaV7S1zHGSDMFnX2H27ffMQ7X6/U+IgCviYRHgevnjz4yT9fLHX1i4cP7t9xh99Q1CL7/B8OpbmOdewjr/im1lo89gnluFceYZOpxz6PYuoC+4hE73Atpd82h3z6PdOYce/xI6PAto9yygxTmPNvcCmh3zqLPMos48gzLVOMpVEwxY1RqnUa2fRr5wEAW9QRSIhlEkHUWZegL5omHkCIIMXGV3+3G3xoy0cgOI4J5eqkdajQW3SVi0RMf0r1ipnGItrhaocTlLhgsZYly4K2YFns+TenuukhHbr5EcA4UHm0kHy4HzVUacL9Uzz9WpQi2oBuH5KhPOlOlxPF/NQoVnKkxgxZ0JXF3pxaHbIiQ/kCOBPmdKcTBTwnhclbZJHK3V4XyXFRee2NDin0BqtRZHa/VIrtQgoViFhCIVDuaSgKgUcTlyxGXLEHNvAPsyB7DvrpgBrF23+rAnTYiDBUrEPZRjX44UMbly5r368q4I+4tUONli2/Fg/QfOoTu32rHAv54FWPbrBs0uHl/vX2/A/5gRvS/A4jxY3+O7777Ht99+F83BCnuwXr95w4o9kxbWWi1CKo3z8jVTd2caWCyLcDMHa2sPFic0GlFzjyi5r4MsPsl9BMHBcLFnf7gWYbjQ85oHiwo9Oz1wOt1hDhaFCF1wegLMg+X2DcEdDMEYAVgWFwxmJ1N0N9q8TMVda3QycEXeKwJVWrOHNb0tAJtvDCbnEHTWAIYnFxngUlHGoM4FjSUAq28CjuAMLIMz0PkmGJld55uC3j8NQ3AGCuc4NL4ZOCefwzO9CrmDOFbjTIqhW0wE9yAEqhBkzjnoRlZgGH0G49hzqIdWIPUsQBN6CuXoUxhnV2FfeMl4VuSpIjV21/IrOJdewr74gu2HXrzF0rdcSJA4VzNffceERYOrbzDx5hs8/f4n5rFa/OYHTLz+Bp6VN3Avv4Fl7iXUE6vQTK7C//QruFfeQBJ6iiduAlXLEPiX0OlZwBP/Irr9S+gbXEbv4BKe+JbQP7QC8fAKRCMrEIdWIB17ir6hZQiCSzDOPWfndXoW0WyfRa1hGu2eeVSTLpZyHKWqcRRKRzl9LAJYnT48IPJ7qwuZ5Lkq1eNOmR7pBLZqLEirMeNOrQW3ay1MxZ0U2y/dl+LC3QFczpbjEgGtTCkukNp7rRnXyHvV7MDlCgPzYJEXi4RFz5bpGffqbIUR56vMjIN1IkfBFNwpVEilcFIzpcyDlXxXgjvtHqQ73Xl4AAAgAElEQVQ+kOPglR4cvNqDw/clSMocQHKeAolZUhwpVuJQsQxnHumQVKpEcrUGiaVKnK43IKVMg7gHMgak4rKkiMuVYX+eHDFZA4ilz1kS7LrZh32ZEhwsVGFvlhT7sqXY80CCz9OE+CJDiD3ZUsQWKHYA1j9muty56o4FdiywY4H3t8C7AdY6B+vXAdZXYbHRt0zJncKEVDJndfUFVlc5T1YkRLjCZBo2hAgpe5DCg/wQ4ZqSO1cuZ82DFZVFGPFghYs9U6HnCMCKKpUTERrlAyw382CthQjtxMHywGS2w2i2M3BFIqM2zxAIYJnsFAacYqFBoz3AthQaNDoGWbN6R2H3jTGg9ebbHzEytQSpxgG1yQe9YxhG1yiMnjHonKNQWYegtoegdU9A75uGaXge+sF5GEcWYZ98DtfMC+iGFqHwzEJqm4JQH2JkdhHtW6Ygcc1CN/oUlukX0I4+hXp0BRQGJE+VfeEFbAuUJfgSzkWSY1hlv5EcA5XDsc2/hHPpFSOvU5hw7uvvGR+LCOwk30AZhQSyyGM1tPo1I8M7l17DNv8K6snnUIw/g2vpDdPP8j/7Cn2BZTSaZ9FknQMBpE7vIrp8i+gOLjEARSCry7fEfe9dRLt7ER3eRfQElyAYXEJ3YAm9Q8sQDa9AOLSC/qFldPkXoZh8BtHwMvNu1RgojDiGImkIBdJR5A2MIEcQwP02DzKqzUijGoV1NtxtsCGzyYGMOivSai2Mf3WjSIdrhRpcL9Qy1far+Rqm6n7pgZyR2681OXCZNLCqTLhQosN5Ko9Tomfeq3MVepzIVuBUthwnMiU4erufExe9JuAERq8JcJiA1OVuJF7oxMkMERJPPsaB5GbEJTdg/4kWxF/qRkKaGAlZEhzKpzqECrZNKlAghbxXRQrcbrPgdJWWhQBj74sQe28AMfeliM0eQFyuFAcKFIgvUOJAngKHijXMe3UgX4G4fAV2ZYqw624/Pk/vwxd3xfg8o38HYL3/FLhz5I4FdiywY4F/jAU+HGB9t60Hiyv4TLUIeSFCCg8yDtYLPH3OCY2SkjtpYUXpYDF5Bi6LkEju24UImURDFMAa5WoRDlKIkGoRDjGCuz8wCJ9/MCw0SqVygmEl9wjAinCwiOROPCzKInSD+Fcmsw1Gky3Mw3KyOoR6ixtGuw8OXyjswfJxQMsRhMHONb01AI3JC6NjCO7hGVi9Y1Cb/TA6Q7D5p+AYnIFnbAFGzzhU1mGobCNQu8ag8ZIXawb6wBx0wXmYQktwzLyAfXoV2sAiFO45qPyLkHnnIHbOoN82hQH3LOSDi1CGllmZGzMBp4UXsM6uQjX6lAmImmZWw2KiVGNwFdqJp1CPP2X7BKQoi5A4WOTBorAfcarMsy9BoIkLB74NgyvSwKJw4CuoJ6hm4QsmQDry4i0jvEtGn6HdtYh67QQajdNo9y6i1bnA+FadPgJUC3jsXECTfQ6N9lkWGuzyL60BrHbfAloolOhZRKNtDrWmGVQZp7mtfgrVhinU6CdRZ5lGo2MOTY45NDpmUWOZRqFsFFkdXmQRAb7bj3udXmS0OJFWZ2NhQpJnoALPxLu6VqjFFcoazFWx8OC1AiWuPbLgSrUZV2otuFBlxtk8FU7dleDUPSlOpIlw8q4YqTf7cPSaAClXBUi+1I2US91IOtuBpDNtSDz9GEnn2pFwshUHU5uwP6UBB1IacfBoI+KSahF7pA5xp9oQf1WAxHsSHEgT4cAdIeIfiHAgU4T4+xLE3x/A7hu92HtdgD1XnmDv7R7sTRey8OCe9D7svSfC/nwZEstUOJAnR3yBArE5nHfrQKESu+6JsOteP3bfF+PLTDE+T98BWP+Y2XLnqjsW2LHAjgU+wAIfBrB+eGeIkCuVEy72vFFoNAKywvUIqdhzFMAiHayNMg1bcLA2Co0OD4cB1lAEYHHhQQ5gBUEaWJwOVsSDRTIN4RDhWhYhASwnLFYnzBY758Ey2WAw2UE6WBEldx0VfDY6obdwPCyjIwizexijsyvMa0X8Ky1lCVoDMHtGYfNPwOQehT04BXtwGp6xRcySptTkCrSOMQawVM4xaHzT0AfnYBlZgnFwAcahRZhHV+CaXIV2cAlK/wK0Q8tQDy4xYCXzzUMdWoZyhMrWLEExvMg8WEbKFBxdgXRwCaqxFWjHqc7gMlRjHLCi8KFm/BkDWIFnVGfwLSO6j758C/JQEcByLb7G+KtvMPHmWwa0iMxupYzB6VVoJlZhmCbR0TdwLb+Bc+kNzPMvIRt9ji7bHOqlIdTJQmgykObVDOo0BLhm0OqcR6OF83CRl4pCg+3eBXQHFlmosNW1zsOqMc2g3jqLVtcCas0zqNBPoVI/jWLFOIoU4yiUjaFYwUk5VJumMDC+jFb7NB6KhpAr5lpOXwD3n3iR9cSLzA437jQ7kNZkx+16K27WWXG91oxLxRrU6YZwt93JBEUv15hQbx1DtTyEY5eeIPVcB5JTmnClRI7zeVIkHW9ByvkOJKU2ITGlAYePNyMxpR6HTzYh6WQzEpMbEH+ohrW4hGrExlcgJq4U8UfrkXJHxABWfLoIh+5JEHddgP33+hGfK8H+jH7su9KNfTcFiCVC+w0BPj/dis/PPsbu6934/EYXYrJESCxUIiZ7ALF5UsQQ7ypbgv25MsTmy7Dv4QD2ZIsZ0PqCebJ2ANYHTIE7h+5YYMcCOxb4x1jgQwDWd98TB4s8WN9uycGKqkVIJPeX4VqEjOj+knmwVp4+4ym5LzMldybREAFYs3OYmZ3lebCmMEGlcjYUeyaCO+lgray+xvjkLPNecR4sPsDiebA8fIBFOliecBYhebDcHMCyOGC2OHgAy8bJNBDZnTXKIHRDZ3Iz/pXJEYTNOwpfaAYmxxC0Zi9UBhdrJM1ABHcKDXpHFzA48xQW/yT0zlE4hudhDsxA4xiDxj0BrX8GusAcrONPYaYagcPLMA8uITD3inmw1P5FqIPL0IWeQjO2wpo0MAehYwoDvlnIhhZA8gvqsRWoRleYp4o8W5LgIuTDS9BMPINp5gXMsy+gn15lXicK/ZGnioAVyS7Qb+qJZzDOkGfrKxAAI84VASp56CmTZdBOEvfqOUxzLyEKLEEcWIHIt4x23STaNBOoFw2hVhhEnXQEjdpJ1LM2gQbjNFoc83jiX0L/8DLjZdHnx+4FdA8uMsI7I7pbOGDV5l4EebgabHN4ZJlFi3MBza4FVJtmUKoOc7J0Eyg1TKJIPITsVieyBEHc6/DiXrsHme0eZLS6kN7iwp16O27VWHCj3AAq7Hy1RIfL+WpcyJbjWokGl/JVOJ8tx6nMAdyr0+NWgQLHzrYh5UQzjhyuRerZBiSffIRDSZU4dKQGh4/W4uChCiQersbBQ5VIPFqLA0mV2J9Qgf0JlYjdX4rYOK7FJFbiwPFGHMsggNWD/bf6cDRPgf3XBIhP68OJGg32XRVg7+Un2H2pC3uu9yAmXYgvL7bjsxNN+FNKPRIy+3Cu3ojDpSp8mdaLmGwxYh5KEJsrxb4HYga64ork2PuQAJYQX2T2Mz7WThbhP2a+3LnqjgV2LLBjgfe2wN8HsL7hahG+DetgRYo9k0zDq/VSOZRJ+Oz5Czxl3qvNAIsI7ozkzuNfTa+JjIb5V2sAawxjY1zJnNDoGJaevsD45Mw6wAqGQ4T+SIiQ82J5IgArTHTnZxGuASwrH2CR9yoMsEjN3eQMNxfzYmlNLibNwMjuYc+VWu+CSu9kAEtt8kJrDcDoHIFzeBb+yWVY/FOs2QZnmZio1jkOrWuSASwit1tGl2EZX4HKPQudfxEqzzy0vkUoPQtQB5ZgmHgO/fgzSLyz6LdPQeSchtg7A/nQPOSD88xjFQkLKoaXMRBchISyDEdWYJx5wQjqVIOQOFgEqogIT+E+8lAR0NJOPWccK9K4si28gnH2JSTDK4zATt6wXvc8eoPL6HbNoVk9DlVoFf2uRTTLQmiWh9AgGUa9ZBgN8hDq1eNoMM1wkgy0tc2hw8Nxsx4755mXqs7MyTQ0OeZZiLDeOgcCV5Rd2OpeYOFAyjZsds6j1T2PBsc8aswzqDRMoVQ7gXzZKDJbXMioMTPe1YOeAO51+VjLaPfgTp0NN8oMjH91JVcJ4lyl1dtZuPBcWj9O3+7H2bR+nLndj5PXunH0TBsOH6nB0VNNSD3fhiOptUg6VIaEhGIkHCxA/IE8HEwoRHx8IRKSShF/uAz7E4sRF1+IuP1FiNlfiPjEYhw4VIa4wwSuGnDgRANiDlcj9lw74q4KsO9MG/acbsPhe0JcbtJh9+Vu7DnfgV1n2/Dl6TbsvtqF3Te78fm5NvyvlDq0GsbRaBjH/zrZiC9vdOFAvgRxD6XYldGH3feE2HO/H3EFUux9KMLubCF2PxDhs/Re/G7232bfexLYOXDHAjsW2LHAjgX+71sgCmD97W+8Ujm/RAmNchpYGz1Y7wBYLwlkvcGLl6/DHCxOZJTzYG2RRRghuZMHa2YWmwDW+CTGxie4Mjk8DtaayOhQmOQeAVhrHCwCWJFiz36u2DNTcicPFkdy55TcnbBY7OshQtLBIhV3puRuZ2VyqNizlkRGDXYmMkreLL3Vz5raSHINThYi1NsHQY1kGczecVgDU3AMzzFwZfJNQuMYhdo+Cq1rAhrXJFTuKSi905A7J+GYeQq1dxZq3wJrSu8CVAHiX81D5p6HyD6DXtMkpK4ZWGdWIB+cgzw4B0lgDurRZZjCHCyxfwEi3wLEvgXIhpehm3wO4zRJNLxgwIoAFu0bZlbhXHzFyuaY5lahm+Y4VhQu1E6tQuBbhMC3gMe6CTQbptBum0ODdATNilEoAitoU46hUTKCJgoNSkNoVo6hQTmGet0kk2BosM2jzjiNGsUYaulYK+lgzaHBModHpllUaaeYTAMBKgJSbZ4FRoAnPhZxuYgIT+HEVs88Gp1zqLPPolw/iQLFOJNquNfkwN1HVo7k3uTEvS4/82Cl19tYLUIq9Hz5gYw10r26eE+C8wSqbvbiNLU7QpzP6MfJi204droZyUercSS5Aikn6pB0uAxJyWVIOlqO+IN5iD+Qi7i4HMTFPUBc7APsTyzA/qQixCeXIC6+APv252PfgXzEJpQg8UIL9p+oQ9yxOsSm1CL2dCtiz3Ug5lQrYs53YPfpx9h7uRP7rnRi94lGfHmsEbvPt+PL063Mg7XrWhc+O/8YCXcFSMoS4pMzjfj0XDO+vNGJXXe68WWaAHvuCfH57R7syxFxACurD3uyRdh1fydE+H9/pty54o4FdiywY4EPtEAUwPorX8l9A8D64QdsDhGGAVZEaJTvwXr5Ci9J1f31V3jOPFjbA6yIijvLItwEsDaXySGiO3mv1kvlDGNwrdgzZRFSkWcum9Dr2+DBolI5Li8XIgyXy2EAy+rYwMFywOkbYYWfSWSUQoTkxdLorVBrLaweIWlg6cxeELiiRiR3Um43OIZgCGcNmrzjMPsn4RyeQ2BqBb6JZZj90wxgqWzEwxqDzByC0jMNmW0CEvM41J4ZyBwzUA2S9MIS1MNLkHnmIbJNM89Vv2MaYvcMFIPz0IQWmBdLFVpimYLEwyIiO3mvhO45iHzzLGxI/Csm4TDDZRpGeFVEfqfwoGriOeR0zMQzqCaeMXClHH+GXt8Ser0LaNFO4LF1Fo2yEdRTGLDXj7r+QVR3eVFLrduH2r4g42A9UozikXwUj1TjeKQcQ608hFpZCLXyUZZp2OJYQBt5vhwLqNFPM9FRAlYUMqTQYU+QpB2W0UlSD0HKMFxCV2ARLe55VJumUa6fQpFqAjm9JDLqwr0GO+6U6nEjR4FbRRpkEOCigs4FGpDA6KW7Ygaqzt/uw4VbvTh3uxdnbhHAEuB8uhCnrnTi+LkmHD/XjCNHq5CUUIjUEzVIPFyCQ8klSEgi71U24hPyceDAQw5gxdxHbEwmYmLvIeZANmL2P8S+xHzEHilB3NFKxJ2sRUxqDWKSqxBDIOtcG2JONSH2WD32nmrB7hPNiL3eg7gbPfgipRafJ1XhyxNN+PxYAz47+ghfXGzDF5fb8aeTjfjkdCM+v9CCzy624tMLzfiUbVvwCW2vtuOLtG7mvfo0vQdfZgrwRabgPzaLcGTxOYTOoZ22Y4Odd2DnHdh5B3begZ134L/RO1AtsOHCHSHO3RSwdvaWAGdu9+LsbQFOXe3CiYuPcfxyK1LP1uHosSocSsjD4WQCV8UMXB1MzMPBg9k4eCgPsTH3ELMvHfv2UsvA3n3p2LsnHTEx97E3LhsxycU4cLYecaceITa1EvtSqxBzqhExZ5uxJ7kCuw+VYU9qLXal1mHvmVbEXu7gANahCnyWUIXPkmvxKWuPGA/rs9PN+OLCY+y63onPL7fiL2ca8PmVx/jkfDP+eLQWf0ytwf8+WYeD+SKcf6zHF1m9+Cyj+z8WYO2Aqx1wufMO7LwDO+/Azjuw8w7893wHzt/qxfmbApy50c2AFXmuTt94gpOX2nD8YhOST1Xj6MUGpJyqRtKRQhw5UYZDRwoQfygXR8/X4tDRQuyPz0LcwawwwLqJXbuuY/eem9iz5w5iDuZgb3w29iY8xN5DhdiXUoaY41WIIU/WyXrsO12P3cnl2JVYjC8Pl+GLwxX48kg19pxtwmfxhfgkNh+fxhXis8QKfHqkGp8cqcZfDlfjkxP1+PRMA7680oEvrrbjk3ON+ORcA/50qg5/OvUIf0ytxv9MKMWuK0241mbAn66345O0zv8cgPWB3vOdw3cssGOBrSxANf9Kp7b6Zf279zlm/eidvf8kC3xIiPD777/Ht/wswm+/w9tvvsXXRHL/+i1YFiELC77hSO4bahGuk9w3cLDmF1ih57UQYTiLkHhYk1PTXBYhr0zO6OgYqI2ESMl9s9BogOoRBofgo/BguBHJ3enyYGhsCsHQJCvyTIWeqVROFAfLTDINpINFYqNOmBw+6E1cLUKDhTIIXdDorGEOlgc6s49lD1KIkDSwWHFna5ArixOchjUwDVtwGs6ReVgCM3CMLEBjH4XGO8HK40j0w5AaQ5BaJ6D0zkIVmIfUPQ2JYwoS5xTEtkmIHZOQeKahCM7COr0MTWiRhQep3qBh4im8T1/BvcwJijoWXjDJhn7fPITE2aIyOt559HsXWIiQMgFFgysQD61AHnoGWegZ+vzL6PYsQuBZRLdnAbLRp5CGnkIS4gjuzaox1DRaUVFrRHWzDdWPHah67EQ5fddkQ/kjM8oembjPLXaUtzpQ2eVFWbsblX1BVPT6ua1wEBXiITToJlGtHEOFZATVmknUGGe4ZuC0r1hI0L/ICPK1xhmUKsdRphhFmXwMBWJScfcip92D+412ZNaYkV5hxK08Fa6m9+Py7T5cuibAxas9uJopXvNUnrvZg/M3u3HmVg/O3enFmZvdOH2jE8fOPkLKqUqcu/sEZ249xtHzj3DsQi0SU/KRcDgXicdLcOBQNg4kZWN//H0cPFaIfTF3sC/mNvbGpmEP7e+/iz1xd7E3MRv7jhRgX2oJdiVkY8/++9iTmI89x6oRf6UV+8/W4YuEInyRVIzPEgrweVI5dp+ux2fx+fjzngf4874c/GV/IT5JKMWnRyrxp8Qy/Dm5HJ+cqseX19qx63o7Pr3QhD+drMP/PlKGP6ZW4N+TS/Hvh8vwPw8V4/9NLMEfzzTg0xuPdwDWf9J8unPbf2ELTJV+jN/97nfh9jFK5QB993EUGJpC6cfhYz4uxa/ApC2ttfmaoBvhY7r3x8dZ8eUtj9nyajtfvo8Ftnu2Uc+bPUw5jq893/VnsXbccTnvnZhCyR/C78IfijH2179itOgP+EPRKH7+OcLBEiPl9+FjPkqB8PvvMZj3ET7KG2SCo4Hcj/DRwwD8Dz9af/f+n8N4QjpY7wuwIlmEPB2sdaI7lcsJyzSEye1MbHQTB2sIweAgAoFBrh4hA1gBHsAKMKFRxr9y+eBwemB3emF3eMIyDS5YWBZhBGCR0KgdRgsJjXIcLOJhMZK7zgZduESOwUaK7kFGbicNLOJf6exD0NoGYXCNwuThSO4EsAzuCRjck1CYhiDVBSEzDkNmHoXUPAaZfRIK1yxU/nmogvOQeWYwQCDLRW0aMt8MZD7iXk3DMPkMStLE8s5BM7oM59ILWGZXYZtbxeDqa2jHViAkzpZvAf0Erth2AaqxZ5CNPIV4cAWi4AoGhp+hnwQ/qU4gSSa4FtDjWYQ0tALF2DNW0qbdNIVH7S5UN1hQ3WJHbbsLVc12lNUYUVqpR2m1ARX1ZpTXm1FWb0F5kw1ljVaUN9tR2mRHdQ+BqwAq+oKoloVQJRlBjWIUNapxlImHUS4N4ZFphomKEpiq0E2zOoZC3xwDUpUMXI2hRDbKwFWBcAg5bW7cr7cho9KItGIt0op1rA7h1XsDuHxHiGvpIly8LsCFq0/WANb5tF6cvyvEuTTiX3Xj5PU2HDv3CEdPVCLlbA3SajS4/LAPx6404uSNRsQnZePQiWIknChC/JGH2H/oPmIPZGBvzC3sjb2NmPh72BuXjn370xF7OAd7E+5j35Fc7EvOx56kXOyKv4ddcRnYdTAbXx4qwIFztYg/V4fP4/PxeVIRPj2Qg0/jC7DrRA0+PZiHP+++j7/EPsSfYrLx57h8/Dm+GH+KL8KfDpXiz4fL8dmFJnx6vgF/PlmHP52owx9TqvHvSSX490MlDGD92+Fi/I/9+fi35HLszdjxYL3PnLpzzI4FPsgCfFDDFuSoxZS7FP8Y+fHfMfDFjv2YA2f/P3vvAV5Vdp97M+lfbvLFLblxEifPvfl843g6DF2AUC+o0WFAgAAhOghQRb23o94l1HtvR72Xo967hOgwY4/HHo/jsZ34/r5nrSMJwTA240mZ2JKf9exztvbe52id8T4/3v+73r+1cu4pLK3ZgmAz9TlKlNYC1pSLgKb+3dIbXHo9cU1xDTXECchbBC9xLSWw3KjZGuUSlC2+ztK1VrefnoGVn9vSXD+/T4D00mcqrvCi45b2i2PF7zeHzvHLX/6SitNr2Bwy9SnAKj25hk2B44hVhKMBm1hjVbIIWKN88vNfMBq4SQ1YvhtY7zuI6EPY67Oe9d79T3OwlkNG3+dFqwjv3XuAMLqLoNFlFWt5JaEasGZmZllqlfNsL0KhYD1vch+SRvcB2SpnmL5+keSuBqweYXIXqwjF6B2UkNXZ3U+HaJPT2bOYg6VOcW9pU9HS3kNLR78cUr1q6qS+WSWbPIsVhAKuxBAG986BaRkwWt8xLAFLwJVUr8bu0DE4T1OPSHAfl4BV0z6Bsn2S2u45lKo5qrrmZEscYW6vH7tP/fgDqvoXqOidk8qVWC1Y3jtH1eAduu5+QM3YI8oH79I49YjOhfeoFYGi4w+R8QyD9ylW3aGwa4FC1QKF3XcoHbxP5egjSoceUjL8SKpYlRNPKOy7T1brPLldC+T33COn5y4lItph+ok0vCcXDhKXriI+q0eqVxFRTYRHNhIutjEthMe3SRVLKlnJHYQldaCIbyMiVUVEVi+R2X1EFgwSXToqASuyfIwoAVm100QqJ4mumSZeRC80zctg0aSuO8S2zBNZNUFw4TAhZWMoKicILh8nqGQUv8w+vJM6cYtswTmkHueAGpz8q3EMqOG6ZwX2vkquuZZyxbmQS9ezlwHrgn0ul1yKuOhawBnbW5yxTeL05QSsbCI4dSWeczczOH8zk+MXYzh6JoQjpwI4dj6cw6cCOXjSn4OWnuw77Mae/c7sO6QGq937ndl9yJUDp4PYa+mN+WF3OSwsfdi1/ya7djthetgT04OeGJrYY2jqiNFed4wP+WF8OBDDfb7sOhaG4SE/9Mxc0dvjhd5eb/T2B6B/WIHu4RB0DwWj924E+laxGJyLxfB8vIQs3VMx6JyMRMsyDM13Q9C0DEFjry8CtPTOx305FKw5ZRjWW7awZcsW+aWgvvlYyy+VT9/iPmvPHGHWK5QApTXW4ovkN/yZC/u8r/8bvtDqab91MyC/UFcqWMtw9FSnUgPQs3/60hf10heyOGal4gGLwLSoeC0d/+xVlIQJABMK1orXXX49AVbifLFd/D/Ip1/n2SuuPns6A5/12S5/TlvU943l+RanLs71ynPF1C99fvLYqv8rAevf/u3f+NcXKFgCsKxKP5GA9ZMSK9acKF4GrJ9+8jNGAhYBy+8pYH2Qd4w1lnkrAOt91H0I30P0IXz46NkSoQAsmYX1DGDdWRHVIFYSzjEtohqmpuUQJcKnqwjHn64iHF5cRTg4jASs/kGGx6YZHJmgp3dgMaahX61gibDR7n46VX2LgKVuldPW2Uu7apDWzj5au/pp6xqkpXNAJriLJPf65m4JWMsNn1v7aOsZp3/inkxub+wakc2dm7snaO2fQTW6QPvgPA0inqFzguq2MWo6JqnunKame46Ggbs0DN6jomOOqu7b1A3fp3X2iVSqmmce0Tz7mMbpx1QMLFDed5uK/rtUjz6gZvwhFaIE2DFPUfttSlQLlA/ck6XBgq4FCtpvk9cyR27zHIWqO+S1zVPYdYeSvvuUDDygSJQEu+6Q1TJPVtttMpvnyG6fp1j0Bhy4R8PYA5IEYGV2S8iKTmonMq6ViPhWopM6iEhsJzxBXR4UoBWe1E5oYjuKuBZCkzoITelCIbZpKiLyBogoGJIlwqjycaKVkyS33ZaxDaI1TkSdaIVzW8YxRDWq+w5G1kyjqJokuGwM/7xBfFK78UnuwiO2DbfIZpyD6nDwqcLBuwo7nypueFdi513Fda8KbD3LuHKzYBmwHIKrOOeQjc31W5y5ksip89HY3EjG+noi1naJXPbM5qxTCievJXL8QjhHzwRzxCaEw6f8OHjCl/1HPeXYe9CF3Xvs2b3fiT1HPTh4JogD1sHstfTEbJ8Tuw+7YnHUA+O9TnKYHHDHeLcjxhYOGJrbY2jhiK7JdfTNb2Kw11aXe/IAACAASURBVBuL81HsOhGEjqkzuuYu6Fi4orvXC739gejuD0D7gD+674aiZxmFzpFQDM7GoX8mHr3T0ejaRKF7OgrNI0HseDeQTebuaBzwZssB3y8BYIl/Pa8gIfGvc/W/1lcCzhxzT7+bnt7tlh/NIf736wHrJa6z+DqrgLU8uasPPucMLH1xrjzt+X0rny89XtoufSEvfUkv72ep7PS05PRs2fHpl/bSOUvbpWvJa78AsFZ+4a9836uPn52BpflcuXd535z4fNSfjZjvpc9G/F7A7PJxiycvPRfbJQVrWiFKgy+jYC0C1olifvzxTyg8seZZBesHH9LrvULBEr0I33ufJ0/e4/HjJ59SsO7ffyjVKxk0ulgiFL0I1SXCBebmhA/r9grAmlkMGv0MwJLxDMNPFSwRODo0Rt/ACL19gxKyumWJsF9dIhSAJXxY3QN09gzJZs/tAqo6e2nr6qe1s182el4CLJHivgRYolWOSG+va+mhuWuE1p5xmkR5cNGD1dA5Sm3bMM29UzT3TiOCRUX+VU3HBDWdU1R3zqDsnKGme57q7ttUds6j7LsjfVgtM4/pkKGgIoH9fflYJrHPPKF+4jENU0+oHLhPUcscxc0zFLbPk98yR1HHPMWd8xR13Kas/x6FnQvkNM9S0DZPTuMM+W23Keq8Q0n3PfJb1PsyqidIrxonuXiYrOpxCXTJpSPEZfcRl9Uj1au4NBWRwmcV00xEdDNhYkQ2yhKheKyIaCRCQFdyJ4rYFkJimglPUaFI7iQkqYPIJcAS0Q7VU8TUTpOhuicbPwvAim2el3lYIgtLpLfHNs0RXjFOSPEIQQVDBOY/BSzPhE7co1pwDqrFwVeJvVclNzzKESXCG94VXHUpxjOzDe/c9mXAclRUctYpUwKWgKyTNuE4+BdjryjDLqSEyOJebIOKsLmZyrmbqVhdjebohTCOXwrH8kIolucU7D/mxd4j7uwXwHXcG8vLkRw6H8pB62AO2CiwsBSeK3fMDrthdsCJ3ZbemB1yx8j0OoZm19E3uY6BhR26u2zR2XUdHUN7DnumYn4hHF1zAVbu6O7zQO+AD7r7fNA9HITuu8HoHglWby0V6FqFo2cTh+HFRKz8C9l1JYkdR0LQOByIZWA2eqdC2Gh0878esD4LZJb3K63ZYh2Gcmm7rCwtApVQqqyVKMOs2bLSy/K8grV0/tLx1uobIeJLS3y7PPf75ddfeSddfbw6Ay8xA0tfnCsPFfuWVA71F+9S+U74pdTK6/J5S+rSUunuOT/V0nFShXq+rLd0zlJZUVxLlgVfUCJc+ofN0jmLr7Pyfa8+fnYGluZ+5d5n9sn7iKzBvtCDtQRd4vyn573Yg7X038um4Ek++WSFB2uTFcXS5F7MiQ1LvqwTFPzoIwZ9n/dgffDUg7USsB49XlawHjx4xP2Hj1lSsGR58Jk09wXmhNF9dqWCtQRY04sK1iSjYxMrFKyVzZ6H6R8cUTd6Fknu/cP09A7S3d2PqmdghQdLAFY/Xb3DdHQP0NbZQ2t7t8zAausaWOxFKAzu6l6Ewn8l1CsBWE2dgzR1DtHaO05LzzhCtWrqHqe5R2wnqO8YpVE1QWP3FLXtY1LBahCG9a5plJ3TVKvmqO2/Q03PAtV9C1QP3EHZt0Dd6D3abr8nPVYN049omn0iA0IbZ55QM/6Iiv77lLTPU9Q0S2HDFMXt8xS2zZPfNk9Byxz5jdMUdd6mQgSWjtwnu3aS7PopsuumJGyVqO5S2H6b3KZZsuqnSVdOkFo5LkHrVkE/AqgyqkYpbJ4iOrmDqIQ2aXIXRvfIJf/VogcrNKrpKWClqgiNbyMkulmtYqWqUKR0EVUwSFTpKJECsJRTJDbPE98wS0rHgkx5T2xfIHGx0bOEq8oJwktGpU9LUTZGcMkIfpm9eMS34x7bjktoo4QrqWD5VGEn4MpTjDKu+1TgEt+Ea0LjMmBduJnJRbdsLrrnYW2biNWZMJwz6gkp6SY8rwOniDKu+OZw3j2D825pEqyOnAvB2iGB41ejOHjKnyPnQ7Gyj8fKIZFDNsHsPeHFAZsgDp4LZd/pQCyOeWFu6YXZYReM99pjetgVk71OGO22w8D8OnqmtujtskXf3I6Dl6IkZGnvuo7ebhd0zZzQ2mXPThN7tEyd0DZ3RXufN9r7/dDe44vWHl/0TkZiaB2LtqUCwwuxWHrkom8Tw47DQWw/EsSem7fQ3OPORr0bX37AUi6DkGCgLVhbLylbasAKW/79r1aw5LlhSpRK4V3ZQliYNdZCKlsEsed///R1Vt5KVx+vzsDqDKzOwL//DHz2KsKfv0SS+8fqVjlLQaMf/pAfiFWEH/yAD37w4acAS90u530ePlxZIhQK1oOnqwjv3OX2soJ1W61gLQHWzJxUr5Zb5UxMMT6+BFiLzZ6Xk9xHGRgcoX+FD6u3f0gNWCJoVACWKBGq1H0Ie/pH6O4fo10oVx09tHb2qkuEQsHq6KeptYeGZtEyp1fClQAs4cFq7R6VvivR3Lm1d0L2HxQm98auMWlyb+yepLZthJqWYZr6Z2nqn6eud476vts0D9+jpuc2dYN3aRi+T/3ofZR9t1EOLMhVgmKFoAgarR2/T83ofeonH1E1dI/yvnsUt85R1DQj4Sq/ZoLitjmpVhW0zpPXOENuzQS5tVPk1wkD/TxZlWNklI+SUTmGOKa89z7lffel6pVZM0lG9SSp5WOkFA8Rd6uT6PhWEjK7uVUyRGxGN1GJbUQLyIpvXQatsOgmQqObUIQ1SMASJcKwpHZCYltQxLUSeqsLRYqK0PRuogqHpME9umyUqLJR4htnESVAAVOiuXNi5wKxrfOEV08RWjomVasQ4cEqGiGscgJF6RjBBUME5w/im96La0QzToG12HlVSrhy8Knkunsp19xLcVDU4hRWxzXf0mXAuuSSyTn7JKyvJWBtm8DJcxE4ZNUT3zBCcuUAHnFVXPTI4KxLKscuR3LkTCDHLoVxyTsDq+vRErKsbyZzxuUWRy6GceC0P/tOeHLwXIhUsSws3TB711UO08MumB/3xvSoJ0a77dl9whejfY7omdiiZ3IVHYOL6JlcQ0vvAlpGV9CxcELbzI6dRtfZaSogywEtc2d2mrugtdcbrT1e7Nzrjfa7QegcUaB1OATtEwo0TwSjeTSEbfv92HHEn827vdige411O8791wOWVI5WrK4S/6pTlyuWvAxLStMXBSxxPVEinGNOqVwsKQr1S60eCJBb+XuhiK14W//+d9TVK67OwOoMrM7A4gy8NGA9k+T+kxc3e/51gCXLhO/xUDR8fvweDx494d79hxKu7gr/1fIqQnWz5/n5xRKhACyxklB6sFYqWAKwphgdFQqWAKwxhobH1Cnui0nuErJEeXARrqSCJQBrcQWhACzRi7C7b1gqWLI0uAKw2ruHqGobwL14gMYWlYSshhbRj7BHbXTvHKKpa1iCVWvfJC29EzR2ilWEYoxR3z5KXceYHB2T92kV6eu9c9T1zNE4cJe6gQUaR+/RMvloMaJhjuqh2zRMPKRDNGeeeUzV4F2Ug3epFD4t0f6m+w7FzUK5mqagfoq8qjEK6iYpbJklv2Ga3LpJsitGya0eJ6d6gsyKMbLldpSs6gmKOxeoGnhIzdAj2e5GKFhpVeOklo1yq2CA+NQuYhaBSsQyxGX3LprcO4iIayEivoWI2BbCY5rlSsLQyEYUUY2yNKiIbyVYKFyJ7YQJNSujl6j8QWKKh4koHiZ8MaohrmGW6Npp2QharCJM7FogoW1eglRIySiBOQME5w9JqArKHSAwp5+QwiFCi0cJyhvET7TIEWVCRQMOAdXY+yu54VHCDZ8KHMJqcYqoxT64fBmwrnjmcs4+GevzoZw8p+CUbRxnHJJxCC0lNLed+Io+nMJLOeuWyim7OE5dj+GiZzpOEaVYOydKyDrrnMCJa9HsP+nLfitv9hzzYN9Jb/ZaieGJ6QEHjHdfZ9d+B0yOurFLKFgHnTE54IS+mVCvLqOta8NOHWs0tcWwYaf+ebSMbdE2u4Gm4RV26F9GU4KWEztNndE0vYmmhRuaFu7oWAahYxmC1qEgduz3ZccBX3YcCmT7wQC27fdis7k7G/Sus27b2f/cXoRL4XLP31WFerTFWsCO2Kqd6cslujlhgLdWG3eXSnlbxLGLJcGl37+gRCiMvuI4AVFKaaS3lsrV09dYsXR+5XWkX2IVsJ7/nFafr87A6gz8x8zAiwHrX1fENPyMn/70E/7lU4D1Y37846VWOT/ihz/8ER+uAKzvf19dIlyKalj2YC2a3B+K7Xvf4959tXr1YsASCta8ukQ4O/8ZgLVSwRpjVADX+BSDQ0LBEkb3EfoHhJIlxhjdokS40oMlYhpUfVK5EqsI27t6ZYlQ+q86+sio7eFvwicIqxrEpXiA6uY+mtr6qW/poa65R7bIaWgXZULhwZqQ+VcCroSKVd8xQmPXBI2qSVoH5mkfuUtt1zTVoj1O+yTKrhmqe2ap6RMq1h2qB25TPXibyj4BWXepGb4v2+XUDN6lrGeBst47Eq5KWmYpqp+ioGaCgupx8ipGyasU5bwZ8hqm5ZAKlnKcHOW4VK+yxVY5IUuFwhBf0feAyoEH5LXOS/Uqo2qclNIREoXnSkBVqlrFio5pITG3j1slwyTk9hGd0kF4fIv0XoVGNCLgSowQMYQXK6GNUKFixbehEBlZ2X1E5PYTWTBETtssJQN3CCsZJbZqQmZhxYvsq5bbsrFzVP2MVKwEYAm1yjdFhV96Dz63VHjFd+Cb2o33LRWece34JnUSlN2PIm8Qr/h2HBX12PtXYR+sxCelDd9bLbjH1C0Dlq1PPuedUrC+HInN1Qisb8RxySubawF5eCXWEFPaLcuEp52SuOidybWAHG5Gl+OZqOSqb5YErMNnAzh42pf9JzyxOOzE7iPOmB0SKwWd2X3MjT0nPDG2sMVo9zV2HXZh1yEnjPbbY3zQCUNzoVydRUvnNDt1TqOpfZodWqfQ1DmDlsEltExs2a53lu36F9hheIWdZk5o7rJHc5cDmiZOaJrdZIeFK9pHgth52B8NMxe27fFg2z5vNPZ7stHoBptMbrLB4Bprt535EihY/zH3q9Wrrs7A6gyszsCXZgbO2pzl61/7+hcef/WXf0V7ewc/WQ4aXQKsj/iRLBH+kA9/+EMJWaJEqAas78lSoehJKEJGnw0afcz9B4/UBveloNFlBWvJ5P5cifCFCtYksuGzULBGJxgdm2Jq9g5DI2PLQaMiomFobIrRyTnZh1AC1pIHa3kVoRquOrsHUZvc+1BU9PFnce/xdtwoze39/IFinksFI1K9Ekb3uuZu2eC5vm0AOdoHqW8bpKF9aFHFGqOha5x6AVk9M9R1TVHVPCoBq7prCqWAre5ZmYGl7J1DOTCPUuRd9c9T2TtHWdcc9YP36Jx7TEnnvGz0XNQ4Q6FQq2om5MivGkOMvIoRqWIJBUuMvNpJ8momyakaJ7tqnNzqCQlYeU2zskQoAKth4n2KO+9I35UwuSfl9RGfrpJwFZfSQYzwW4U3EJPcLsuESQWDcitCRUOjFsEqrJ6Q0HpCIhoITWgjJK4FRWI7obc6CRGrDLNE2OgQkYVDxJcNk948Q6yIZ6gYI7J8nJjGOSLrZ4msnZalwJCiYYLyhwjI7scnqVPCk09CB56xbfKxa3gjjt6VOPoq5YrCwMw+vOLb8IhvxS2uCcewarwTGgnNVeGVUL8MWFe8srnklo7N9VjO2sVy0eUWNwJysQspxD1eKYdTZClOcRVcDy/mWmAe3onVBGc14RCSz8kb0Rw5H8R+Kw8OnHDD4ogzFkec2Gvpium7zuw6YIeZpVCsHDCyuIKxAKv9duibXsFw93X0TC6hY3gOLb3TaOlas0PLiu07jrNdy4odOmfYaXz5KWAZXWab/mW2GVxhu/E1NHc5skMM85vsPOCD5n5vNMxussX0Jhp7BWS5scnohoSrd3Qv8/a206uA9aW5A6++kd/KGXj/fbFy68mXdnzwwQe/lfP+ZfujbM7Y8JW/+MoXHgLSBGA9TXJ/HrB+JJPcRZr7U8D6Pu//mlWE4xNTuPuGomd2hI2apux514byyhq5itDFM4iQ8PhFk/ssBcUVXLZzl96pyclp6b+ydfAgNjFdlgjdfBRs1rJg405zjp66QnVto1rBEqsIhcFdriJcVLCEitUzKIeMaejsluqVeiXhALaFg/xe2F3WxHyfjIZB/MuHWBP/Q/4idJqSOpVcSSgAS0JWcw+1zb1y1LcOSLiqbxuitmUAZWM/ysYBqhoHqWwcQtk+QY1KxDPMUNM3S7VqFmX3HNUD81T1z9E1/4T+e9+nrGuWsrZZSltmZdBoaddt9WpBAVZ1k1K5KpTq1Qh55cPklo+QrxyjoGlGGtxzaybJq52SCpYALKFgZddOSbgSBvey7rvUjT6hfeb70oeVVj5GQoaK2FvtJKR1EpPQSnR0ExHhDUQnt5NWNkJ8di9hsYtlwYgGFKI0GN6AIrQehQCsuBZC4ltlNENERg9RQr3K6SdGGNuLR2RMQ3T5GLda5oiWJvYR6cOKbpwlpf02Aq5EadAvo4fAjF78kjvxiGzCPawR19AGbobUS7By8izHURray3GNaMQzvhWfW+14JjTjElWHa2Q1nnF1eK8ALEdFMZ6xSrxilbiEl+IZXYGLoojLXhnYhxXjEF6CfWgxfoWtOMVXcMk7nUueKVz1y5TDUZGP5SUFVrah7LNy55CNP/tOebPvtDd7TnpictCeXQftMTnkgPHeaxjuvYaB2WX0TS6gt+s8usbn0DE8i5b+aTR1rNi+3ZJtOyzZrnmc7dqn0DS6wDY9GzR0rNlucIltBpfYqneBbUa2bDO8iobxDbabOrHd7CYaps5sNXFCw9wVjd03Wa99Bf2zfhheDWK9wXXe0bu8Clhfthvx6vv57ZmB4OBgvvGNb/DVr371Szm+8pWv8Ld/+7ckJyf/9kz6l/QvOX/uPF/9yleXx1/8v3/B5xlL537j699QA9bHP+HHH38sy4PqEuGSgvXiEuGLAEudhfWE+w8eUlJRzd4jNigiEki8lcnuw2f4zlothodHOX/ViW+/tQMBUyJo9Oipy7yx1YTI2FtynwCo767XIy2zAAFj31mnRVBYAonpeZy3dSE5NZv+wVEGhscXYxqWTO4iyV0Y3QdR9Q4t5mD10Cme942yL2OENVFPWBP9Pm/HCvWql/XxY7wS8VDuM00ZkmGjdU0qqWDVNKoQo66lT0Y01Lb0U9PUR03zACU13djlD5NfO0BVyyjKtnGUHZNUdU7RODRHbd8cNYPz1I3epm7kDg0j96XhvbxjntLmGUpbZynvmadMNU9RwzQCqgoESIlRuQhXZcPklAnIGqagcXrR5D5Jbt0UOYs+rLyGGXKFZ0uY42U+lgC6B/Tf/SHKfnXeVXx6lwSsmMRWouObiYkVgFUvwWvuyU9o6L5LaEwzoeH1hEU1EBrZQEhYHYrwehTC7C7gKrGdkOQOQlNVxBQMySFKhOHZ/UQLH1bRMPG108QoJ4goHiG8fIzwygkiK8cJSO8hIKMXf7HN7MNXAFZUi4Qrl8AanPyqcPSqwN6lWI7rzkU4BSlxDlViH1iOe2wDrlG12AWU4BpeiU/iUwXLNbICv8RaInLa8EuuxT+xBv8EJW7hJdgpCrnil8159xTOuSVzyTeT68F5XPC4xUm7KE7bC5O7Gq58EyrZf9qb0w4xHDjjx+7jHhyw8cX06E1M3nXCcM9VDCwuo292EQPzyxjtu46O/ml0jc+ibWSDpu4JObZrW7F95zG2aYpxnO261mzTt0ZD6xQ7DC6joXeerbpn0TC4hIbhFbYa27LV6BoauxzQMHViq4mjhKutFs5sMLjO9kPuaB5xY63mWdZqnV8FrC/p/Xj1bf03nwEPDw/+7M/+bDmaYWnJ/Zdx+6d/+qdERET8N5/xL8fbF4rggwcPPjUsj1ouw5WApW//f9/mtVdf+7Xj1e++xt98828QMCzOewawfvwFAUvmYb3Hg4ePePTk/WWjuzC5CzP7d9Zqk5VbQl1DC99Zp019Q4vMwdI1OcwmLTPOXHKQgBWoiOaf3t4p2+No7zqIkYUlQ8J7NTAsje7qVYQjvxKwuvtG6OoZlDENQr26WT7GmrgPWRM4zZrwB0Qp+yhr6uEPQmZ4JWhxhC4QV9VDbWMXNQ2d1DR0Ud3QRV1rP40dw9S1DlAnFaxBHPP7WZMNZ/PHUbaNSQVLqFjKzimUqilqB+cWxzxVKtGD8DaV3bepECVBAVhts5R1zVPWOUdx/RTFDdMUNUxJwBLKlSgNipFbNkx2ySD5tRMSsPLqptRerBVbYXTPEwpXq4hymKd18n3GHn9MpeouCdk9JEjAaiM6vonomAYioxsIi6yjpHaCD//ll0zd/SHxWd2ExTQSGlFHaKRQrkR5sB5FXLO6PJjUQYgoDyZ1EJzYTlBcKwGxLQQltBOS1k1sxThxyknCioYILRompGAIRdGwLAn6p6jwvaXCP7MXf9FrMLoFj4gmPCKbEYB1M6BaAtYNuzzsnAq45pDNNddsbngXYh9YiltMHe7RNTgEFeOf1IBf8grACi/DI7oC74QqOQJT6vBJqOKmooBzjnGcd0nivFsyNs7xXPROxyNJiWdCFSdvRGJ5KYjDZ304cMqdgza+HD4fxEEbH/accMPc0gWzo86YvOuA8f5rGO65guHeK+ibnEPP2AYDi0vom4tVgxfQMRamdiu0DK3Zrn2C7VqiRHiCbQK0xGODsxKwNHRt2KpnwxadM2zRPc8W/YtsMbrMVlM7NHY7qcfem2w2s2fTrhtsMrVnk4kjG43sWKd5hre2n1oFrC/HbXn1Xfy2zIBI4r5x4wZ/9Ed/9N8CrpaA78///M/x8fFBmK1Xf37zGThpdZK//p9//akhSnsrVaiO9g5+9rOf8cknn8jx05/+FNHE+VlvlQCoj7E6YfXMubJE+NIK1vf53ve+94IS4XsIg/uDBw8lYAkfVmt7F55+YTi5+RMUGss/r9MmITkTsYrwu+9oER6dRG/fANv19uAfEskO/b0SsA4cO4fZASvpwQpQREs1y3jvcYLD42lp7VQnuYtmz0NLCpYIGn1aIuzqXiwT9g7RoeqjoXuUr4VNs0axwCsRD/hO9CjNbd2czh5iTdR7vBIwKceaiEe8ETNKbX0HNXXtVIshAKu5T8JVffswNS0D1HWN8E7COBop03wneoLq9nGqOyYlZFUKP1bvDFV9woM1TUXHNOXtc1SqbqPsvUNF+5wsEZZ1zFHaNkdpxzxlrbMUN85Q3DRDevWU9F7lV45K5SqyeJyskgHyqkbJb5mVEQ3S8N44Q179tFxFmFs/RUXvffIaZxHRDPXDjxh78jG5ynHiUtpJSG0nJrGFmIQmoiJrCA+tIiy0ktRcFU29d6lV3SEsupbQcCWKsGoU4TUoIutQRDcQHFFHSHSjNLiLFPeg6Gb8Q+vxDa7FP6IB/5gW4kpGyGpbIKZ8XJrTw4uHUYjohZwB/FO78UvuQvit/NK65XCPaMItvAm3sEbcFHU4ByhxdC/DM7EJO7cCrtgmc+VaMraOadzwzsfOvwjH4BKcFCV4x9fguwKwBFw5BufhEV2OV2wlbtFl3Awv4ppPOuccYrGxi+aC+y0ueqViG5CJU1QxTuFF8rnV9XCOXw3h+NVQrG/GY2UfzaHz/lhYOmN2RCS227Jr9yUMTc9haHEJgz2iNHgWPaMzaOudQNfYBm1jG3RNz7PT4CSa+ifZrmPFNk3LRcA6ztbtluw0vyQha6u2NVsNzrPF4DwaprZsMb7Cll1X2Gp6A43djmwxt0NjjyObTK6z0ciWjcbX1I+Nr7NW+yxvbjuxCli/+a109czVGfj0DISGhvKHf/iH/63gagmy/uRP/oS0tLRP/1Gre156Bt49/O5n+qxWAtZA/8Az1/z0KsJ/5Re/UK8itD5t/QUB67M8WE8W4eoh+cXlfPcdHXbtPY7NJUcOWJ6TqlV8crpslbPvqA1WZ6+RnJaN0W5LaVJ/a4uBBKh3tu0iKDRm0eQ+RkxCKqb7rfintVqs1TAmLTN/MQtrKcl9RYlw0eQu8rBUfcNSwTqYPSZLgAKk1kQ+xrd8iOY2Ff8QMcaaiIdqwAqc5JXAKVlCdMzrobq2lWoBWo3d1Lb0IfoQ1rUPoWzsI7F+lP8ZPkXn9GO+GTaJX9U41Z2iRc4kJpnTvHbrLq/HTfLP8XP8n+gpCltm0E+bxrlijvKOOQRcncqfwTxjmpLWOa6XzaKVMo1W8jTfjp6SKwl98sf539GzfDtugW9FzuKXN0KBAKy6KYQPK0eM6gkKRcp7221KOhfIFbEMleNUixLhnR+SnN0toSo2voHomFqiExqIjFQSGVVNVJSS8MgqAoNKiEprIyK+nhBFOSEh5YRE1qCIb0QRI1SsWglZwTGNBMc2yyEBK7AaL0WdVK+ihFqV2UtY3gBJ9TPqENGSEQIze/GObcU7vh2f+Ha8YlvxjGnBM64Nj7g2hLHdObAGZ38ljj7lOAWU4uCWwzX7VK7YJmLrlI6tew6XndPwjanENawU9+hKAlOfBo36J1bjHl1GYGodHtFlOATncsM/kwuuiZy+Fs6Z6xHYeqVIuDrnlsgF7zScI4qIK+7APiSPs64JnHNP5pRjjFSxLCxvYnbYAZN9VzEyO4uhiTWGpmcxsriAgcVF9MzOoW9sLQFL2+AkWnon2GlghabucTR1TrBN6ygamkfYpnWM7frWbNM9w163KAzOeLHN1Jbt5tfZuusy2yyuscX4EltMrrLV7IYEK419Tmw2ucJGo8tsMLrMesOLrDe8zDsGl1irc5a3dlitAtYzd7nVJ6sz8AVn4OrVq78Srr71rW+xdu1a3nzzzf/0IV73m9/85q98f25uhZDgSAAAIABJREFUbl9wBn63T3++FCh8Vs+b24Wa1dXZ9cxE/SrAOnXy1DOA1d3dy8cf/4SPP+XBEjENYgXhh8tBo9///mcpWKIX4SJg3X+AvvkRdE0PP9OL8J/W7iQ2MU0CVkRMElt1LDh66hKXb7jIPoRaRge55ujJ21sMaGppf7qKcETkYI3S1NKGpuF+tIwPMjA0Kn1YslWOTHIfeDamobuf7v4RslqG+X3FbV4JnuWV8Pv8r4hxmlu7aWrpxKFoQJYL1wRNP1WxQu/wjbBJSmvVJUJhcq9rG6Sxe0yqV8qmPkxTR9FLm6KmfZQ9aWNsTphAKdrkdE+R3TxJav00KTWT/FX4NKfypyhvneHbMdOcK5ylvHOOkpYZTNKnWZcwTWn7vNy/JuIBDkXTpNTNcKt6kr9UTHCzYFKa3K9lj/H1kEkKmmckWGVXjpFdNUZWxagELOG5Uvbdp0J1l+KO2ww//IjW4YfEpXUQl9RETGwdUdHVRMUIuKoiLqWZyGglYYpSQgILCY2oIiKpEUVoGUGBxYTH1hKW3IQippbgsCoCQysJDFMSoFASEFqNb0Cl9GyJzK7gVBWBt7rwT+6UZvf0lttEVU4QWjpKYHYfPnHt+N3qwiuhAy8BVtEteMa34xrewM3gWpwDq3H0rcDeqxA7lxyuO2dw1T6Fq3Yp2LpkctUtiysuaXiGl+AUlI9rVDmeccrlVYSiJBicXk9AcjU+8RVy6x5ZJCHrhm+ahKtrwtjulsxZtwQu+2fiFFFEUHotjgoBWIkcvx7Ofmtvdh93wfyIA6YHr7Fr7yWMLM5jYH4Ok0PX2XXAFn2zC+hbXER/l1CwjqOldxxtw9OL6pUVOw1Os13Xiu2iVGh0hu3GZ9lmfA5Ni8tsNzrLtl0X2G5+la2mQrWyRfOAMxrm19i2256tFjfYYnGNDQYXWK9/nvWGFyRgbTS1Za3uWdbqnectrdVVhM/c5FafrM7AF50Be3t7XnnllU9BjNinq6vL48ePZRlOfKH+V4w7d+6wefPmT72/JRXL3d39i07B7/T5zwPW2rfXsmXzlmeGhoYGoyOjz8zTpwHrF/ziF7+QOVgrAUvAWVVVNfdFbtW9e9y9e1cO8bmKsbCwwMLtBebn5xF+sKUcrE+Z3GUO1lMFS9/siIQh0X9wdm4eexdfXt1ogLuvQrbJ6eru47X1OtJrlZqRKwHr7GUHXl2vi8k+K7mSUBji07MKaetQScDq6x+UcGVoYbmoYI2qTe79I3Il4XIOlqpPGt0FYK1PGGNN5CNeCZiQ6pRz6TAt7T0Sslo6+7DKHlSrW4FTTyEr+n0OpPZLD1Zd+4DMvhJtcmpa+qls6ufrigmcikfIqhvGv3yU/xE8SV7TONXtk1S1TFDVOolF2iRbEiepaJuirGWaV2OnuFA0TVnnLA1D99mTNcPmpCnKOuaxLpzjf0dNqs3u9VNczJ/m65G3uZAzwenMcawzxlkTfp/8+klyaifJLBmSI0Nsy0co6VhANf8Dxh//WI6p939Cecs0sSnNxN9qIia+ToJVRHg54WGlhCqKCQ1WD0VQIYrQUmIy2wmNrCQooJCQkBIUMdUER1QRFFZBUEQVgYpyfH0L8fEtwsu7iPD4Jio6bxMY10JAQjtBaSryO+9wq35aGttDS0YJKxsjrGSEkNwBQvIH5SpC9+hmXIJqcPatxDW4BufAKuy9irnhksUNoV65ZMph51fIDd9CHAIKueGTg2NgAa6RZfgm1+GbVLsMWGHZTfgnV+MaXiRHQHIVEdmNBKbUEJxah2NwLrbeadj5ZXDVOxXH8ELsQ/OxD8nlZmQRl3zSOXDWlz0n3TE/Yi+HxVEHzA5dw3jvRYz2XcZw3xWM9l/FYPdF9M0voGd6Fp1d1mgZWKFrdhb9fbZoizLhrrNsNzzNdn0rNHSOs83Qmm0m59EwPMOmbYfYpHGILdpWbNE9hYbJJXbsu872vXZsMb3KJqMLbNCzYYPeWd4RQKVrzXqDC2yyuM46g3Os1T/LOoNVk/szN7nVJ6sz8EVn4LMAy8LCgo8++uiLXv7f5XzhydHU1HwhZK0C1heb4pWAJQzpAqReBNLPv8rLApYoM/7d3/4d//D3/8Dff0uMv3/hEL//lYAlDO7Sg/VIriLMzi+VJcJ3tu9iu/4+zts6s9/yHJanLy+GjM5huv+kXFmo6u6VgCXULQFhPgHhy61ydh+25o1N+jLq4fWNemzaaUZRSSX9woM1MLIIWCKqYYjuXuG9UvciFOVBf+WoLAmK0t8rYXf5m4gJmroG1IDVJlQsFY1NnRjeGmZNzPeWAeuV4Dn+IGSelOo+GjqHaOmbpL5jCGWDCu/SIV5RLPCPURP8r8hxvh0zwR9E3ud87qjMwqpsGudm0TjfCJ2goHmK8qZJypom+W70JJeKpylrn6W69w77c2bZlDhFSessJwtmeTt+imIRNNo0w7GcKf469h6GtybRT57EIHkSi1siXHRMtsrJKBwgvbCftPw+UnN7SS8dpqr7Dh1T79M68R7Nww+paJ0hNrmBqKgqoqKriIysIELAVXAREqqCClAEFxCmKCIkuJDw2GoikxoIDi3F3y+XgOAiAsVQlBEcUy23Pl55+Pjk4+1biJdvEe5+JfhF1hN4q5Ow/AHSGmdIqp4ksW6axOY5bjXPkdY2T3jRML6pKtwjm3AJqOKm6CkYWIVzcDWO/uXY+xZh55mHnU8B11wzueaejX1gCfYBhYhVgh4xVUTmtRNV0ElIZjN+STXLgCVUK/vAHGy9UvGILpJwFZJWQ3hWA3H5rXjFlmMfkMXN0HzcIosIzWogPL+Na34Z2NyM48T1cA5Ye7HnuCgNXpdgZSYUrANXMRYq1p5LGO+3xeiALQZ7L6Njdh494csSita+K2ibnmWnyRk5NA1OSbjaaXoenb22aOifZJvxGTQMTrNRYy8btu5jw9b9bNK0ZLP2Sd7Z/i6b9c+weddFNuhbs07binU6p1mrfZK1OqdYq3OaDcYXWadnw1va1rytZ7NaInz+Rrf6fHUGvsgMvAiwdHR0pJH5i1z33/vcH/zgB2zcuPEZyBIqm5eX17/3S/1OXU+Y3Fd6rcZGx17q7/88gPUy8Q7iPXyeHCyR5N7R1UNqZgGVyjoWFu5KA/vY2IS60fPcPP0DQ7S0djA9LdrkiPyrCbnCULTHUfciHGdwaJjsvGJCwhOITcqkp3foqcldANagULFGlwGru3dIHdHQO8w3IydZE3pXgpOIZrhWPIJIcm/p6JUerKaWLhqbO6lv6mRt/Pii4X1CfXzkYzYmiOT2EZpUo9Q096KsV/FmzBi708corB8gv26AwoYRTueO87fhE1Q2DpNRPcLfhI2TUD1BRcsk5Y3jlDaM82rMJIezptQZWG2zbEycZkvSFCXNM5zMn+GNWDVsiZKhc8W8LBEW1Kl7DubXT1HecZscETxaO05GQT/peb2kF/STmt9Hck43Sfl9pFeNkV41Snppv1TNMkv7iU2okXAVFVWhVq+CCggJzCckKFeO4MAcggPzCArMJ1hRTJCimMCQAvwCcggIyCUgpJigqCr8gorw9srBx78Q3+BSfIJK8AkowjekgoCkVgJuteMT24xPXAuBqV0E5/QRmNFDfOUYcdUTeMY2S8XKNbgaZ98ynLyKcPIvx8G/FHu/Im64Z+PgX4hjQBGOQSU4BBXhEFhIUHozEXkdZNYOE1eikl4rRfpTD1ZIWp2EJzv/DCJzmkitUHGrvJOCxiGya/okaPkkVOATX44io47wzAZ8kqs475PMwTNe7Dvlzt6TLpgfc8T8qAOmohy4/womB69ivO8yZpZ27LZxw/CgLXr7rnLUNpgzrrHoH7iG/gFbdMzPsdPwJJpGp9E0tmaHkTXbxdb4DNsMT7NV/yQaeqfYuHUPG7buZf2W3azfso93th5go/Zx3tF4l/Xbj7JO4xDrdhxlrdYJ3t55nLc1j/HmDkve1jnFW5oneGvnSd7UXDW5v9TNb/Wg1Rl42Rl4EWA5Ojq+7On/qccdO3bsGcD6vd/7Pfz8/P5T38N/1xc7cfwEYv5WjuPHjvPdf/6u9FwJwBEK1sjwyEv9iZ8NWD/n6JGjn/JxPe/rWnouXlc8Fq/9FLBWriJ8wmMZzyA8WCubPYuS4305RG/CO6LZsyw1Lqa4y1Y5czIHawmwBGSJbKyJiUk1YI2OMzIyJrOzhAdrcGiE0cEWRnsblps9izY5/cPj9AgfVv8IvYPj0tx+Mn+cNSk/kyZ2Ec/w1dAp6jsGngJWq0r6sARgNTR1SMh6PW5CKl2vLBneIx7iUyaCRfuobuwhobJPxjwkV/VR1SBGP5X1/RTUD/IHgZN4FQ3z3ahxvhI2w8GMCSzSp9iTJtLWR7laNMEfK+awKpjncM4Mfxo+z9akKUpb5ziaPc23o6YoapmVqe6l3Xd4LWaSf4qb50T2FOaZ8xzJm5P+q5rBBXLKBknL6SE1t4eUnG5u5faQJdSthmkyKoZIzukgJa+TPOUweVWDRMZUEhlVTkRECYpgAVcCqrIRcBUUkEVQUA5BigKCggsIChWqVSEBQXn4B+cToCgkKKJcgpZPQCEBERX4BhXj5ZuPl3cuXn4F+EbV4R1Rh0dwFd7htXhFN+ERXo9bSDU3g6pxC63FK06oVxU4B5Tj5FuCo2s2jt4FOPqXYueZg6NfPh7R1biEVxKU3kJkfifZtcM0DizIJtp1ffOkVw9Q3Dwmez4utclrGlwgpUxFSHotWTV9ZCh7KWoaprx9jFtlXSjSawlOrUGRKUqLlZyxj+K0czRX4wo5ckGEirqzx8qFPVY3JWiZvXuDXfuvYrz/CobmZzE/bsfey17oWZxD1+ICh877cNk/FYPDdhgcui4hS8vEBm3z8+w0sWG70Sm2G55CQ+8YGjqWbDM+Lb1YUsHaYiFVrPVb9rB2/S427DjEhp2WrNt2mLUb9/D2+t2s3XyAt3e8y9ualry98wRrdU/zluYx3tp5gjd2HF1VsF7q7rd60OoMvOQMvAiwhPH98/6I9HdR4nmZH3GsMDN/3p9Dhw49A1jCh+Xp6fl5L/M7efzXvvq1F0KPUJdWKli/OWAtrSL8OXY37HjjjTd54/U3lsfrr73B66+9rh6vvy73izY6nwasJZP7+7z3nugq8J4asB49XgasD3qjeTjXvwxYovHzwjOANb9cJpyemV1WsNSANfUsYI0KwBrhQZ0LPy7cyM8y/p5/S/8zPszXY2B4QkY1CMDqHRiVo2dgDFXfED5Vo3gop/CoGseteprkhmHaVQO0tncvqledNDV3UFTfRWS5CofCPjSThnkldEGuJpQrDsPuqZWppl6pYCVW9uJQMEBVfY8clXW9VNb3UdkwgHvRkASsK7kjnM8Z51jmKMcyxzmeOU5O7ZhUsexKpjDIvselwmkUNTN4V4hVhLOEK6dxLZ1eBqyi5lnyGqY4ljWNXtpt9mXNElYiTO0jZBYNkJHfS1peD6k53aRkq0jJ7yOjapTkPBXxyfWk5LSSUtBFdkU/2RV9RESXEh5eKIdQrtRwlU1IcA5B/pkEBWYRGJhNgFCzwosJVBQQEJJHUEg+wRHFBIYX4+ufg3dgHr5BhXh5Z+PhkYm7Wzoentn4hlfjF12Hb7gSz+AKvKMa8FAocQ+pxC24EvfgStwUSm4GleMdXYubohJ7t2zsPXNxDCjBzj2D624ZeMaKdji1+CTWkVI5wOz9D3n05CNm7n1ATe8cVaoZRmefMLXw/nKJMKm0k9CMOqlQBaZUk1DcRqayl5i8JnzjyyRc5dT2k1gi+hrmSsA6dsGPQ9auHDjpym5LR/accMb8qL0sEZq/ex3Tw9cxPXgVQzMbjCxsMNt3Hj3j4+juOoW28Sm0TazRMbXB4OA19A9eRWf3RXbuOsMWfSu26lux3fg0GvrH2ap9lG1Gp9EwsGLDJlM2bDZn/SYz3tloyroNJqzbaKYeGgdYt3U/b20w5+3N+3hz0x7e3LxXgtY6/dO8pX2Mt7RP8Nq2w6uA9Tv57bD6R/+HzcAXBSyRjRQSEsI//uM/0tHR8VLvs7S0lFdffZWEhAREDtfL/rwIsERA6urPr5+BlblWS1CzpCItbcUxXwyw1CZ3kY/1tKHzR880dBalXjEEjG9Yv2EZ+v7yG3+5qGD9esB6fzifn+e/yY9ar/BgblSqV8LsfnvhDvO3F5ibn5fG99nZFylYS4A1oV5FKABrZIzxnjomVOVMqUp4UnmWn6V9i4GRCQZGJiVk9Q6O0jMwiigRdi2lufcNy7DRDtUA7ap+EmoHsS0cxjR9hLfixvjr8HH+KHiKNaF3pFdLXU6cQK1gLWZjRX+PI5nDVDf1omzoRtko4KqbyloVArAqxKjtpaK+n4raPsqr+yiv6aesboiy2mHK6oYpqRulpGGMspZJSluEaiVWD85QIpokt89R1DJDUfPMMmCVds7Lx/k1E+RWjpJTOUp22TAZub2kZXaRvgRYud2k5HZzK6+bpOwu4uJriA4vJjaugpT8DjLLeiisHyE2SYkiOIeQoCxCgrMICsggODBL7gsOzCDAL40A/wwCg3MJDM4jMLQAv6BcAsQIycc3IBu/wBx8AvPx8srEwy0Vd5cU3D0y8PDMwsO3iLDUNtLKB3HxKVSDVUAp7opKXAPLcBVhoYoKnIPLCU5pxiuqGjvPXOy9cnHwK8TOS5QH8yVYBaY3EZzWKPPDpha+x6PHP2J07gnFreMMzzzm/sMfcPf+B8uAVdg0TFxBK74J5SSVttM6OE9R4zC+8eX4xJURllFHankXyaUdBN2q4qJbApbnvdl/woE9lvbsPmqH+aGrmL17XYKW2ZHrmB2+hvFuGwzNbTAws8bQwgYD8zPoGB1D1/QUuman0TayQsvkNFomZ9AytWGH4UlsA1I5YOPBZhHVoGfJVt2jbNE/IQFro8Ye1m/axTsb1WPthl2s22TG2vUmvLXOiLfW7+KtTea8ucGcNzda8MbG3by2zpTXN5jxluYR3tR8l9dXAevX30hXj1idgc8zA18EsAoLC1m3bh2///u/L7O0BgaezUr6rPdRW1vLH//xH8tw023btqFUKj/r0Gf2Pw9YokTo6+v7zDGrT148AysBSwCVeP78EIrS0ODQiy/w3N7PLhH+YjGQ9Gc8DSP9FxnTIEJIBXgttcrZuGHjCwDrg8Wg0c9WsESrnEezKj4p3cz/zfoffFy9j8f92dyZn1YDliwPzvMMYC36sCYnBWBNIXoZjo1PMjI6zpSqnMd1V/lpwf9hviWKR1WXeL/ihASs/qExdeDo4JgsEy6Z3Lt6BhZb5fTR3tVHx2Kz55bWLppbOqR61dTURmNjGw0NrdQ3ijJhl+xFKJLcxahr6aW6roPq+k5qmtVlQgFZlXUCrgRkdVNR2015TQ/l1YvbmkXIqh+mrGaQ0tohyupGqWifobRxgtLmCco6BFwJ9UoNWcWtsxSJsFHRo1C00hGAJVSsRbDKLh8mq7Cf9IxO0nO6SS8QClY3qQKucjq5ldtJYlozMVFlREUUERVZTGxSNalFXeTXDpNV3kt0YiWhimxCgoRilUFQQDoCroIC0wnwSyUoOIeAoGz8A7LUkCUUrNBC/AKz8fXPwjcoD0+PFDzcknFzScL1ZhJurql4eKTj4ZWDV0g5HsGleCoqcBcjsBi3wFJcAkpwCSzB2TcfZ79CnIJKcfDJx8GnAGcRHhpUTEBWEz4p9eTUjpDfOEZ52yRNAwu0DS3w+L2P6Jt8QGZ1PzN33ufegw+Yv/u9ZcBqEY20uybIrx9ANXqH9sF5CuoHiM5twi2iAKegTBwCMwjLqKWgeRiPqCLO2Iex79gNdh+5gfnha+w97sCh0y5YHL6Oyf5LmOy7gNHucxjvFgGjNuiZnELX+LiELF0jS7T0j6C96xRaxiKa4RiahifQNLEhuqiNC26xrN9+kK07D0nI2qJnyRadI2zavo+N2/ayfqs5azcYsXajMWs3GLN2oxlvrzfhjbd0ePOdXby1eQ9vbtrLGxvMeW3dLglY333HlFc3WvDdDearCtZz97nVp6sz8IVm4DcBLKFUiQiHla11RPua/v7+l3ovNTU1iCT2pagFce7u3bsZGvrVX+6HDx9ePkecKwDL39//pV7zd/2gJcAScPXmG2/S1tpGa2vrM6OtrU1mVb3MXH02YP1cDVg/E4D1Cf/yLz/lJz9RA9bzOVgrAUvA3Ys9WCtKhA8fLQeNCpP7vXsP+ECl4N8yvwFFa/hl6p/zkxI9Pmi051F3EneHKrk92sbceC+zYox0Mj9Yy52eTB41efODsr38PPPvIGsNP8/5FgtNoQwODvEvWa8zoapkaHwaAVjS5N4/rM7BEqsIRcho7yCdql46JFwN0KHqp62jh5a2lYDVTmNjOw2N7dKDJQCrobWX2kaRgdVJTWMXytp2NWA19UgVq7KmQw1Y9b0SssqruyhTdlFW2Skhq6y6h7LqPspqBymtGaCoqo+GnnlU0+9RVD9GSfMEpR1TasBqm6F0MXi0qHlaqlhyJaFQs5pmyCkfJrtsiKzCPjKyVKRndJCWtahg5aqkz+pWdgfJuR3EJ9UQHVlETHQJ0VHFREUVExNfQWxSFbfy26SaFR1fTlBAGsESstIJ9E9Tj4A0AhVi5aCAqxz8ArIIUOQRFF6Ej286vr7peHmn434zDlenaFyd43B3TcLVJQk3t1u4CcjyL8BDeLMilXhGVuMaVIJrYBEeoeW4BBTi5JmFk3cuN0PKcFaU4RxSild8De5RFYRmtxCa3UZx8zgjt7/P+ML3mH/wIbfv/4AHT35E/+QDuoZvc+/hByzc/x5z954C1sztJ4zPPmT2zvs8fPwhTX2zJBS14RSSzXmnSM47RXHFLY5LbrH4J5aRXN7FBZdoDp5y4eBJJ/YctWPPUXsOHHfAZPdZjIyPY7jLCuPdZyVcGVmcwdD8NNq6h9HSO4y2/lF26uxHS/8o2qan0DISQaPHZJlQw9halgS3659gm66l9GFt1bFk4/Z9rN9oyPqNRqxbb8Da9fqs3WDI2+t0eXudPm+tM+CNt3V542093txgypubLHhtgymvrjfljS37eHWDOa9v2cs/v2OyClgvc/NbPWZ1Bl52Bj4PYM3MzHD8+HHZCHoJjpa2Ig2+u7v7pV62vLz8ha15vva1r3HhwgXu3bv3wus8D1jitVdXEb5wqj61cyVgbd2y9VO//7w7fi1gffLJooL1FLBEs+ePfvxjPvrox/zoo4/43IC1ZHK//1Dmat178JB7Dx9x9/Ztvq9S8EnBOshYA2VroHgNZK6BhDX8MvH/4ZdJfwoJvw9pa6BwDZSukY8/zl/PnZYQWSYcHB5juqeSe/VeDA6Pq0uEwxNyJWHvwIjag9U/IlcR9gyP09XTT0dnj4QroWIJwJIerBa1/6qpuZPGpg41YEkFq5M60Yewro2a+g5qG1UyzV2qWE3dKOu7qKxpp6K6nYqaTipqVJTXLAJWVRdlcqgoqxGANUBpdR8lyj61itUwRnH9KKXN45S2T1KpmqOkeUr2JBTBo4X1kxQ2TlHYOC3hSpQMcytHyC7uJzNHRUZWF2lpbaRltJNRKOIZOknJaedWTgeJmS3ExlcQHVVIVEQBUZGFRIQXEBmWR1hIFmHRxTT1zVOi7CUwIJ2ggFSpXAX6pxIYkIYiNJsgRQ5BoaIkmIOffxp+QdkEhObj7Z2Kl9ctPNwScXeNx8NdqFex3HSOweVmHG5uSbh6pOHmm8v/z957AEeZpemaG7GzM3fcTk9MxHTfO7ExM70z3QUIEAJkcLKAJAQI76HwFBTeCZCQ9967VMpkSkoplfLeeyEQMkjCG+G9pyiqq7qfjXNSUgHlqJ7qudvdyogTfyr160/ySPHzxPu93/u5Befhn1yLT2IVHhHFeEYV4xFexPFAHc6+2Rz2zOCwdxa+KbV4KSpwCc8nRFVHYLKIeqgkvbyL8wOPuH3vOdfvPqf38n16Lt/l6i3hxXoqIerK9QcStIZM7lcGHtB/8Q6negeoOnGe5IIWjodp+NQ5ik8Oh0vI2nYohJ0uMexyjcctUssej3g27A1g5eYjLF57mHlLdzFn/hYcF27BwXETDgu3YjtnHbPt12C/YDN2C7cx22EddvPXM9Nh/SBkrcBi1iqs523B0m49lnO3YL1wB9Nnr2W69SqmzVzNVOtVTLFaicmMRRib2mM8ZS4TJ8/CaPIsJhhZMcHIBsMJ1owfb8G48ZaMHW/FWMOZjDG0wWDiHMaaOjJu2hIMzBYzxmwh46YvHwGsH3sjHDl/ZAe+bwc+BLBEScfZ2Zl/+qd/ekdBGoIrUe4Titbt27e/762Gv3fx4kWmTp36rZAlohf+5V/+RXYHCn/X24/3S4Ti/UdysN7eoe9+/jZgmZmaffeJH/idDwOsb1ewBGCJjLW3Aevn//zzwRys9z1Yg12EgyZ30Ul47/7DweBSfRehGPYsugiFD2vgXDt3TibxuHonL/Nn8ibj13yZ+gt+k/Y/+TxjFM/zbblftY9rrcmc7WqVJULhweo+048ArHOXBjhz9iKdwn8lIEsC1pDJvZcTHXrfVZsY9CwUrOYTNDW309jSPghYImS0VXYQ6mMaWqkWcCVUrJpmKqvFHMLGQRVLDHtuoaymjYqmU5SUNyEUrKKyRgpLGigsaaRArmYKhJJV1kZB2QkKyk/q4aq4nbySk+SWnCK3vIs8AVgSsvrJrepHV9lHbs1ZdLXnyKk+h672PLl1F6TxPa/xMtrKftTZ7ag1baSpm0hNbSA1rZFUTSvJ6Y0ka5pRZrWQlF5PgrJMQlaUgKxILZERWiIisgkLzSAoUEVaZjXJ6VUEBqoI8EsmMED4rpT4+6cQHJ6Ff4BQqpT4+qXg7avEJ1CFX3Amnt5KPD2TcBdw4hqPh1cKLs4xuByL4tjRGFxcEnADSdgpAAAgAElEQVT1UuEWmIN3bBnRue1y+SdV4RVVjHtYPp6RRRK2fGJLic1uIb7gJD4pNfgklkuw8owpJLu2lxPnbnP74UtOn7tNVvlpmcwuQkQrT5zj/LX7dF+4Tdf5W5y9cm+4RFjXcZGozFqCksvwjM7DKyaXve4JfHo0im0HQ1m/04sNu33Z65HADucIPt7lwfZjoazccpSFa/excM0BWRp0cNyCvcM65i7YjP28DTgs2MxsAVlzPsZ+wRZm2a/F1mEtNrNXYDV7Jda2a7C2W4OV3TosHTZhbrcOc1sxHmcdUy2XYDZjAVOslmNmtQyTGYuZbDKbicazMJ62QELWhAkWGBnNxNDQivHjzRk33oKxY80xMJjBmLEWjB49gwmWSzFZuJnRhrMZNX4m44wdRgDrA+9/I6eN7MAH7cCHAFZrays/+9nPvgFXwns1duxYVCrVjx66LIYGx8bG8stf/vIb1xXgJN5PpH6//fg2wBrpInx7h777+R8esL7uIhwaCv1+iVB4sPRwpQcsUxPTYQ/WP/+zKBG+neQuPFj3EB2nMqZBANat27KT8M7de98ALNlFePWqjGq4JDxYlwYN7hcucm7Qf3Xu3AXOnhMxDedkTMOQB0sCVk8fnT19nL14lbMXr8kxOQKwOs+c43T3WU529koF68SpbpnirgcsvYLV1HyCxuYTNDS2Ud94QgJWXb2ALJGD1Up1XavegyUAq6aZiupmKmrbZIlQDHsWkFVS0URJRTPFZY16BausSQ9YRfXkFzWQX9RIUV41ne6eXNmynktbNnDKJ4iCgmZ0RSfQFZ8it6yL3HK96T2ntJucijPkVPWjregju6wXbVW/BKzClqtynE52RR8ZRd2odcLc3kBqah3JqXWkZDSRnNGIMr0BZVYzSeoa4pPLiEsqJipaR2REtoSryNhcouILCAvL0ENVoIrgIAFYSvm1OArI8vNLxs8/FR/fZLx9k/EJUOEXkol/qAZvnxQ8vRW4uojSYBSuLjFyuQwqWMc9knEPyMIrugg/RQXh2c1EaJqIyWomOqsZv4RS/BLKCUyuIa/pPF3XHqOt7cUnuYpIXRsxmfWUtZyjue8m2poeMko6cIvI40igBqeATDyi8qSJXUQvCL9VWFolPnEFw4CVmNNIQFKJBKzjoZkcC0rnoE8ynx6LYtO+ANZ96s7GPd586hwm14Z9XhwNUbF2uzML1+5l2YbDLBZG96W7mLdoK/bzN2LnsA6HhZuxdViP3fzN2DluwnrmUmxmibVEApaV7Sp5NLdajMXs1VjMWc90mxVMs1nBFAFY0+dhZr4IM8ulGE91YMqMBUyzWc5EY1EmnMUEQwsmGFpiaGgxCFiWErDGGkzHYJwFow3MGWM0izFGNnw0ypSPDKbx0VizEcD67lvoyHdGduDH78CHAJYo/b0NWEJl+rd/+zfZPSg6xoSa8fs8xM+JOXRChfr5z3/+Dmj9wz/8wzdKhe8D1kgO1ofv+h8esIZG5QgP1hd8/vkbXn/+OQ8fPcLezh4zsyly5JEYeySei3E8v/j5L/jHf/hHGdUgfv9fe7DeHvb8NWDdHoQsMXZH78G6wXWRhTVwXR/TIDoJRRfhNzKwLsj8q68B660crDN9sjzYJeYR9vTR1aNXsqSCJZ6fOU/HsIrVK0GrTXYSCpN7B82tJ6XJvbGxVe/Dammnrr5FP4+w8QQ19UOA1SThqrKmZdiDJdWrqhZZJtQDllCwmigqbZSrsLiBgmIBVw2UJ2Vzb6492E3nd7ZmYGcGc0xI3xOLMr+DnMJ2dMUdErJySrvIKexAV9qNrlrAVQ/ZJT1kFXWTXd5Hbt158mrPkV3RS179eXKq+kjVNJOsqiU5vYE0bSsp2S16wMqoJyG5HIW2AkVuJZHRWiLCMokUSlZcPrFJJYSGZhASKEztKQT6JRPgm4S/n2JwCdhSEhCUjl+ASkKWb6Ca4Ng8QmPz8fJT4u4ey3HnCFxdInE7HsNx1wRc3RS4eijxCNTgE12IX3wJQWk1hGU2yvyqwubzRGU2EKAoxy+hjJisJjKruik7cYnmMzeoPn2Vkr5rdFy8y71Hr2jru4m/oox9Hik4+aXjHVuAa4SOA17JHAlIp/XMAHl1PexyU3DUXzUMWG4RORKqjgamczRAJZ8fC1az3zOerYcCOOAVy8Y9nmw55M8+73iOBKWw3zuBNZ84s2aHCxv2erP448M4rtyH44o92M8TgLWeOY6bsZ27HtsFW/Xm9lnLsLJZgqWlI9Y2i7GwXoS59WJmWC1kmsV8LO3XYD5blAWXMsVKKFiOmE13xHTGAkymOWBiaovpDEeMJlpjZGQ5uKy+Bqxx5owdZ47B2OkYjLdijKE1o0aZMWrUZEaPm8JHYybz69ETRwDrw2+pI2eO7MAP78CHAFZbW9s7gCVKggK6fl+wev9fJa6Tm5vL//gf/2MYsj4EsITS5eXl9f7lRr7+lh14G7CmTZ32LWf8uJfE7+y3v/2tjNn48kuhXg0BlugiHASs158jZgr+r//5v/i2NHdhuB/K4PomYH2zi1AA1k1hdBfeKxkyen142PPVayKm4SqXr4ig0a87CC9c1OdgiYBR0UGo7yJ8C7B6+ug5048ALFEi7OrupbPrDJ3dZ+gYHPjcIdLcRUzDW0GjrSfEyBw9ZDWJ8mDTCZpbO2hsOUW9zMJqp7bhhExyr65upKq6gcqqeiRgiTJhVZNUrkorGimrFOpV09clwmHAqie/sI78gjqurnaEjydyYdc6qpQF1Ecp0O4NZV4cbIi+g670FLrSDnTlXeQUdaAtaEdX0omu8gzZIhC0qEuu7PIzaIq7EMf8xguUtF+jrP0qOVW9shtQXXiK9NIuMsu7Sc5qJkEoV4oiknIqSCmoJTqhkIgoLeERWYSFqgkNURMSlCpXoH8SAX5J+Psm4u+XiL9vgjz6eifgH6QiMDQDb+8kgiK1pOS2EJ5QiIdHHG6uUXK5ukbj6pmAu28K7n4qPIMy8YsqwC+2iIDEMsLS64nQNKIsOCFBSpHbildMIQGKMqKym0it7Kag/RIt5+9w7clr8jsu0nnpHncfvqSosR/3yDyOh2TjHqHDIzqPowHpHPRSst9DSUljLwUNvYgBzp5RecOA5RKSxT4PBU7CsK8oxC8xF9dwNfs8YthxLIT9nrFsOexPgEJHVtVJth8LYatTkASrjft8Wb/Xm9U7PFi8yZmF6w4zb9kuqWLNmb8eW4eP9RENC7cx0241NkK1shGgtQhrm4WYm8/Hwmoh5gK4Zi5lhuVCpgiwMl+AmcVCzMwXYjxlDibT5mJsZs8k41lMmmjNxEkzMRw/nQmG0zE0NGe8oQVjx5szdvwMxhhMZfRoM0YbmDFqtAmjRk3ko1ET+NVHE/jPXxuOANaPuw2OnD2yA9+/A78PYAlD+/vlu+9/lx/+bl1d3TtdiR8KWCMerB/eW3HG24D1y3//JYcPHebQoUPvLCcnJ27f+jAf3buA9RW/+Y0esr744i0F6/XnMnLhP/7f/xgGqaHMrfeP+iT3oRLh20nu73UR3rzFzZu3h5UroV5J/9W3ANbXMQ0X5agcqWANxTT0DeZgScASKlafhCsBWKclWIlZhN2Dswi75KgcmeZ++ow0uYsuQqFktbR30tTaIWMaWk6fGSwRilKhAKw2qmtFF+EgYFXWU1HVQHllgx6wqpopKaujtLyRkopGSsobKS5vpEj4r4rrKSiqo6CwjnatGxT+PbT+JS9b/5WOWmfyilvIKDmBfdArZgd/SYT2LLqK0+gqu8it6EJbfIrsolNoSzrRiniCsh6ZvJ5T0YO2QmRfdaKt6iW7spei5guUtl0it1bMI+xEU9lNRlkXyox64hVFxCcVk5CqB63IGB3KjGpiE/IIDRZglUJIUDJBAckE+iskVPkJsPJNwE+ClnieiF9AqlxePgrCE4uITCrByysB9+ORuLtF4+ISTlB4JnFp5Rz3VuLmm4JHgBrv0Gx8o/IIVVaQWHKKEFUNkZn1nL/zDFVFJ54JJYRl1hOd10ZKZRfaprMkFJ+k6OQlGvtvcePBCy7ffkqEqgr3iBy8YvKleuXkr+aARxKHfdM47JOKACnhs3IL0xKQWDIMWEcC1BwNSMM5JI3w9DJCVaU4+Sdx0CcBlzAVu1wjEGXBmMxSOq/cZ+shfzbs9ZJr4wE/xPp4ty/LtrqxQADWyr04LN3JnEVbmT1nNbOFirVoO7McNkgPlpXNYiytF2JhOQ8r64VymVvMY9r0uUyd7sAUsWY4YDpjHqbT52M8VQDWHEymOzJpkjUTpfdKKFfTMRw/BcOJFhhOtGLsWDMMDEwYM8aM0aONGT1aKFdTGTV6Ir8eZSQBS0DW//Fht5Of5qyhToKf5mojVxnZgT/8DuTl5fH06dMPfqPfF7BER+FP+aisrORv//Zvf7SCNRI0+mG/hSHA+q6QUQE8AnI6T3d+0AXfBay3FazBmAZRIvwWwBKJ8iKS4f0lBkLrPVjC5P52ifCbgCVysESZUMDVEGC9OypnUMG6ePG9UTmiVDgUNHqWM739gyZ3PWC9rWB1dPZI0Dp1upuTHd3DHYSnes7R3tVH28luWgVgyfyrUzJotPlUt+wi1Puw2qitFTENjfouwkEFq6KibhiwSsvrKSmrpVRAVsUgXJXWU1RSrwes4npqitP4suGvoe3/5Fn1v8Lp/4sblZbklzahK2pmZ+x17KPB3v8F6uJOdBWd5JR3klN6Gm1pJ9nFHWSXdJJd3k1mfrtcWcWn0RR3klHYQUZxB3l1fRQ2nqO46TxFLRfIquohraCd5HS9cT0xpYz45FKi4/MJj9SQllVDQnIRoaGqQbhSEBwkjO0KAv0T8fOJx88nDgFafr7x+PrE4eubhK9/Cv7BasLiC/DyScLDLQZ3tyhcj0fh6hqDp3jNR4mrtwI3n2RcvZPxDM7EO1xLUEIJiZUdBGfUEJ3dSHZDP0GqKrwSimUMQ7SuhZSKLlIqOgnWNBCQUYeyrINbj17RefkeUdkNeETqECW/42FZuIZkctRfLeHqsHcqh/3SCEwqITqjlgDF14DlHqnFJ1bH8XAV/op8lIVNuIaL4c5pHAtOYdM+T9buOMbqT46ycY87K7ccZvG63SxcvZNNB/zY5RbHym2uLBJlwjViTM4OHBZvw27BRmbOXspMu5XMmreRmfZrmGW7HJuZi7GwmIu19XwEWM0wn8v06XOYNs2eadNsmWHpyLQZczGdao/p9LkYT7VnshhWPmUOEydZYjTRCqOJFkwQYGU4hfHjTBg7bgrjxk3DwGAqY8aYMnr0BEaPNmLU6El8NHqiLA/+apQR//Hr8SOA9UF3v5GT/mx3wNXVFbE+FLQ+BLDe92AJBet/B2C9H9Mw4sH68D/ztwFrqCz3/vHtWYQiYX+o7CeOohwoHuIovtYrVW/kUZQIxdfCj/fq1SuZpfXy5atvBSyRwSVnAfb309fXR29vL2fOnJHrXZP7g69H5dy9i/Rf3daXB0WJ8H3A0ie5X+Xy5XdLhGJUztAMwqHjuyb3fsTw59yCYlas3YDZDGtMplliOt2KGdZ2rN+8nZOiNHj6DBu2fipfE98bOmfpqvWoM3Noajkl4aqlvYeG5pOIiAYJWELBkiXCRlkiFApWRY2+k7C0vI7SsnoJWCXlDbJMKBWs0kEFq7iO/rItcOkvuVC2gsKiGhqLw8nPLyO3pJm84ma0+U1sjbqFQwJ4qi6QUypUq1Noy06TU9ZJdulpsgRolXaSW9OLpvAk6XltZOS1o847QXr+CTKKTqIpPY2uqofyU1doPneHksZ+EpNLSM2sIV5ZTJyikOiYHMIjMkhOryBekUdwYBKhYWkEBycTHJREYIBQq2Lx94uTy88nBl+fGHy8YvALSMYvKI2AsEz8Q9Lx9IzD0yNOqlceHrG4e8TL5XI8Ghe3WFw84nH1ScYtIA2P4Ax8o3T4xRTgHZVHmLqaGG0TrqHZ0qQemFxORlWXhCh1dTf57RdRiEHMuiZ6Bh6RWXUa1+hc3KJyOeav5qh/GhEpZbiFaDjip+KgVzL7PJJQF7XKAdt+CUXDClaAooiQlGJ8EnQSsAKTi3AOSWXH0WA27fVk3Y5jrN3hzNKPd7Ng5XaWfryHecs2sWmvByu2OLHmUze2OQXjuHov81bsZe7yXTgs3IjtnJXMthWAtQwbu5UStIQHy8pmIZaW8zE3t8fc3AFzqwWYm89l2jQ7pps7SNAyMZmJqdlMTKfMZor1QsysHZk02Rrj6Y4YTRLGdjPGjzfB0NAUQ8NpGE6wYJyhBQYGZowZY/Q1YI0yYpTBZEYZTOKjsSZyjShYH35PHTnzz3AHhgBr6PhDoPXHBFjfZnIfSXL/sD9yAU9CPfq+JcbVDClY0dHRMpBUdImOHz+ekhJ92n5lRaX8Wr4+bjxhYWEIwDp79qw830DMGxwzlh07dsgcrAcPHvB2iXDypMkyyV3kYD179kyqrU+ePB0en/PwoUhyf0/BuntPAta7JncR0fC1giUBa3jY89cerK8B65wetM6dH0xx/zrJvaa2genWs5lqMVOuKeYzmWFty/LV61Gmpg+WCXtISlazbM0G+T1xzlSLWfL8aZazyCsok/6rhqa3YhrqmvU5WGLYc7UArAYqqhqpqG6irKIeCVjlg4BVWkdxWQNFpfUUDilYhdWcLVsvAets6TryCuvILahFl1eNrrCB3OImcvIb+DT6GnMTwT3t0teAVdqhLxMWn0JTeIKs4g50tb1oijtQZzegympAldNMWnYDqdpG1HltpBe0o63qpqZrgMq2CySpK4hTFBCXkE9sYj5R0dlERmUREZ5OaKgoDyoIDtSrV8EhKQQEJOLnG4uvdxSBAcKHFYe3VwTenlF4e8XiK8qIYZn4BakQUOXtmySPHl7C1B6rX+7xuLjG4iyWWyxu/ql4BKfjFpguQcs1KJOY7AaSCtpwk4CVi662h7M3HpOY18Klu89o6r9JWFYD4VkN1HZfI7e+R6ati+R1t8R8nPxTOeSZxCGPJA56JOHkk8oulzg0RS2c7L+BIrdhGLDis2vQ1XairekgSlOJIq8BzxgNu1zDWb/LlZWbD7By80GWb9jLko/3sHD1p8xfvpX1n4pZhIdYvuUomw74M3/5DuYs3s6cpTuwlx2Eq7BzWM0s+5XYzF6G9czFWM9cgqXNAiytHbGwmIe5+RxmmM+RBnazKXbMsHCUJUJTExvE16amNphZzWPKrEUYm8zExHweRhOnMd7QmPGGZhgaTsVwgjnjJ4iYhukYGEx6F7BGT5SAJUqEv/7IkF+PGjG5f9jddOSsP9sdGAKr94/fBVofAljvm9z/dylY7wOWMLmPlAg/7E9dq9WSnZ39vStHm8PTJ/rysghwHSonCijTaLLkG+XqciWkDRnUXVxcJGB1d3dLn5f0Vv3fP8PR0fFbAWvSxEkybPRdwHryTcB68IB7998b9jxocJddhNffLREKk/sQZL1tcj9//oJ+2PN5fXmwr+8s127c5sadB5zp1ZcJI6PjmWY1mynmNhxxdkeVkU1NfROdYthzp35UjlCw2k91I2IahAKVmpHD4WPumJnbMN3KFv/gyGHA0o/LaZXjcmqkB6uJqqoGKoUHq7pJlgjLpHqlLw+KMmFJaS3FZfX6qIbKZgqLa8kvrKG+OFqWBxsq/h/mZe9miXYXS7KcWBt+mXVh91kZeo9ZwTDL7zOSC7rIKWlHW9xOVsEJuTT5rWTmNJKZ10pGfptc6bktqHXNpGkbSM2sJVVThzqvlczSDvIb+ilo7Kei9Tz5ladJTCkhLjGP6PhcomNF/lUGYaGphIYkExqs/BqwgpMJCVMRHJqGn188vgK0fGPw9Y3G1zceL69YfPwU+AWn4h+ajqdXvAQsd49YPLwT8fBK5LhbDMfd43BxjeGYcyTHPeIHFax0/CK1uAaqOO6vkrEKcTmNuIZocA/PQZHbTHPfDUraL/Dg+Wu6rtxHWdpBQGoFIanl+ETncMRHyQGPRI7FatnvmcCeI1HsORbNvuPxHPFL44i/irDkYq7eekRZS+8wYBU199LQfYWGnivk1HehKBBzCXUc8Ilnwx431nxylBWbD7Bi4z4JWkvW7cZx2RbmLdnMwlW7WLLhkIxrmLNoIw6LtjFn6XbmLN6C3TyRgbVWLmsBWDaLpLndUihYNguwEMqVxXzMpszmiFckG3YcY/IkC6ZMmS1fmzpjjjyamlgzaeJ0TMxsmDhpGhOMpmA4QShXU+UaL8qD0n81GYNxxowZM3FYwfpIlAkNjPlozCRpdP9ozAhgfdjddOSs4R14HzT+3L9+H7T+2AFrJAdr+E/9J30iRhAJsBKQJcqLWm2OvH5BfsGwYV58X+y/ULB6enqkh0uWHf/hH1m2bNl3A5ZIcn+mHwIt/IIiqmNoAPQ3FKx797gzVCJ8C7C+USKUQaOii/CbMQ0CskR58PyFS1y+doMnL17x5qvfcf7ygOwgDImIkZBkOWsOXWf6Od15htNdoqtQANYZZIp7Rw/tp3okYJ0Qx44ztJ3qwXr2XKZb2+ITGE5jy0lpcq9vbBucRdiEACx9B6HoImyUCpYwuQvAKqtskB6sktIaPWCV1EqTe3lzhz5stKyRgtJGKouO4pC/lEkVazGrXMaUsi3MjgK7CLCLhPmhn+Of3kdOqYCrNnIrTpLf2EWmroFMbT2ZukbStQ2os+tJz2lAndOISixtI2lZdaRqalHnt5JXJwZG91Haco7K1nPyekmqcuKVRUTHZhMVrSEycgiwlISK0mCwkpCQFMLC0wkKTiUoJI2gMDV+gQp8/QVUxeLjL2AqFi/fOPyCU/ALTsPDMw4Przh5FJDl6hmPm2e8hKyjzuFSvTrumYCbXwruAWm4B6rxDs/muH8a0enVUsXyiMjBLSybkJRyansGSC07SdnJixS0nkdTfwafRDEAOp19bvEc9FSw1zWePUej2Oscwy6nCHY7RbDPJQ4n31RcgtOJy67l/MAD7j54PgxYSXmNUr3Kqu5AVdoqy4O7joez0yVUlgHXbj8qy4TL1u9l+YZ9LPl4LwtWbGfeog3MW7KF+cu2smDlTuwd12HvuEGqV3bzRffgBuwXf4L90p3Mnr8Rm9lL9cqVAK2Zi7C0FqVBEb8wC+/wVHYe8pYgZTbFBrNpdphNtcXExArjyVZMNraQcGVkZIbhBKFcTdGvCVMYbziFseNMMDAw0gPW2MmMNpjE6LEmjBJlwTGTGD1hhj6m4aORLsKf9Cb653CxP3egev/zBwYGIhSpoceHANb/XzxY7ytYI7MIh36LP/3xpwGsb3YRSgXrWwHryYeb3OUcQn3+lRirNJTiLjKw3o9pGIIr4fu6OnCTV198xYvXb/jsi6+4eOU63Wf6CIuMlYBlZetA64kOGdegB6w+GSBaVdNIZU2jhKd2oWR19Eq4qms8wUy7+XrACgiVUQ3S4C4AS4zLkepVI/XNp2SSuygRypiGqkbKymokZOnVqxqKS2soKqmhuLyBovJGCksbKCipp6CkgfziepQFpcSUaogsSic0N52IjHYiMjqJ0p4hraCVnNI2dOXt5JSfRFfVQV5tBxmaarnSs2tRa2pQZVahyqxGlV1HmqYGtU4PWqlZ9aQXnkBTdgptXRe5ladRaRtQpleQlFZCQnIxUbFaomM0RESmf61ghaQQEpJMWHgaoeEqAkOSCQhSEhCowD8oiaAINUERKvyDlfj4J+AjyoZharz8Fbh7RkvAcveMxc0jBjevBDx8lQREZeMbmoF/pBbPIDVewel4hWTgGZKBV5iGEEUx4SllRKgr8YrW4SyyteLySchvIURdRUrJSTJre4jIrscjJldmWjn5iU7BZPYdj2W/axz7XePZfTSKnYcj2Ocaz363OAlgAYkF5NV1MXDn0TBgZVa0E5lRjke0hmNByWx3CuATJ38+dQ5h0x431m4/wuZ9Hqzedphl6/exbP1+Fq/ZhePSzcxdIAJFP8Zh4Xrs54uxOOuHy4Oz56zAbtFm5q45gN3iT5hltxxLG0csZy7GcqaYRbgcS6v5WNgswsR0poSpadNmYTbFGrMpszAzs8bE2BLjyZZMmjiNycbTMDa1YsKEKXLpFawpjBtvKuFq9BhDDAxEx+AEaW4fPc6YjwyMGTthCgYTzfmVKBGO5GD99DfSP/UrDgHGn/rnHPp8Q5/3/eMQWAm14e3HHztg+fr6vv1xRp7/N+3AD3cRfssswhcvpf9KziIcVLCePH2KMMQLRUuEkj58+AFdhG8B1lAX4VB58Bsm90H1SnQPCj/W5avXuXDpKheuDNDbf14a3MMGFSyr2XNoaW2ns6tXr2J195Gdk09UrIKouCQ0ukIEYAn1Sqy6hhPY2M4bBiyZ5N7QilSwGlqlelXX0EbPxRvUNbXLiAZhci+rqCEmXklYRByZWXmUlFZTXFJNcWktRWV1FJbUUiBKhEU15BfXkVtcT25hDbrsSnJzatAV1pGTX0NOfh05xY3klLaSnleDpqgZXcUpsgqbyciqJiO7mvTsatSaSlSZlaSll6NKryAto5LUjEpS1OWkZlaRnFlNqgCw3EYyytpQ5zaiVJeToCwkLkFHdJyWmIRcIqM1hIWpCA1NISwsVR5Dw1IJDkkmKDiJgCAFgaHJ+Acp8POPwz84iZBoDf5hKvzDUvAPSyUkRkNQZAbeAUl4+ibiE6rCOyQVd59EvAPTiFCWkJhdT2hSEUGxeXgEqvEUkBWqISixgPjsemIyaghMKMQ7JhePyBy8EwrwSyohWFVJfG4TCQUt+KeUScByDc/COTiDIz4p0nd12FvJfrd4Dnkq5Np7PI69zlHsPhbBIS8FLiFqItRfdxFWnb5AUEohx8PUMlR059Egth8JYMfRIDbsdmPzPk+2HfZn3U5nFq/ZzfINB1i8ehfzlmzCcclG5oRKRpwAACAASURBVC8WoaJrpYI1d+lmebSds4LZtouZZb9cqlh2y3ZgbbscaxtHaXK3mr0Mq1lLsbSah4X1AqxnLmT6DFvZRSjAaurUmRKypk6zwdRUr2CZmFhKJUuUCAVkGRpNZbyhCQZjJzJ6zHjGGExgjIERxuZzMTSx4tejDGUHoVCx5POxxiMm9/+me+ef1NsMgcaf1If6ng8z9HmHjt8FVkOX+BDAGvFgDe3WyHFoBz4csERn4WcSouSonKFhz+8A1su3AOtbTO53BrsI3yoRDiW4fwhgDalYMqLh7Dn6+s/SK3Kw+vQerLcBq/3U6WHA6jjdg4xpON0j09ylD0vAlSwV9sgE91l2Q4AVNhjR0IqAqtr6Zjkyp7m9W6a51zS0yy7CsrJqvH2D8A0IJS4hmbh4JSWlVVLBKi6rkypWYUkNhSV1esgqqae27Qz5JfX4B0cTGqmQgCUhq7CenJJmQuNU+IYl4B0cS7RSS0i4knRNhX5lV6HOqkSVXkaaXBWkqssJCFEQE68lWV2GMr1SKlWJykJS0itR59SjSC0hPqmABEWuBKw4Rb4sE4ZHqAfhKpnQ8DTCwlWEhqfqASswjtCYDCIScwgKVxIQpiA4WoVvkIKACDWBkRkos6qITi7AN1SFb0gqwco8gpPy8Q1R4ReuwStYTWZxG/k1XfhGZOETpsE/WkdgfAFR6mqScpuoOXmB9OIT8rm6sgNFYQvhGdXE6RpQFLQSqanFT1kiIUsPWOk4B6pkGVDEM/jE6PCNK8AlRAyHTmK/Wyy7j4ZxwCMOJ79EDnjGDCtYIljUX5GHZ0yWjGc47JfILudgdh0P5ZMjgXxy2J+dx8PYsMeDZesPsGjVThyXbWXe4o0sXLmdOfNX4bDgYxwWbcB27ipsHZZh57ACW/slzJy9mJn2K5m9YBMz537MLNvFWNsswMpmAdazFjLTbilWM4UXS0Q0zGSqULDMrDEzs5JK1pSpMzGePB1jY0smTbbAaOLUwVKhgCtjxo2fhMFYI8aMFXA1gV+NNkJR3Mp250D+7ZejZVlw1JjJjBlvwujxpiMK1tDNbeT44TswBBof/hN/3GcOfd4fAquhT/n7AtaVK1eGLvGTHGtqan6vHCzxeUce//07MARYv/nyS+nBGop0GIpvELMmv28W4bd7sB6j92CJoNG3k9zv6GMafgxgXbqsz8C6oDe5C7gScwi/LQcrJDxKlghF52BVTQOdYshzV6/0X50SkCWM7j1n9bMIO3r0QaOnuiktq8Vipr38WW//EBqaT0j1SsQ0yIHPsotw0INVXU9lVR0aTS7unn4I0MrI1JKm0pCdU0BQWDTuPoFka4uJT1Lj4R1MYkoWmpwygiMT8A6KxM0rkJDIRIJC4vD0CyersA5lZhG+ofHkVLSRVdBAnEKLT0A0kbFqPH3CiVXmEBmvIUVdSkS0mug4De7e4Rxwcic2JZcUTQVKVRmK1CISlQUU1nShLWknOaOSeEWuhLCoOC1RMVlEiRJhVAYR0RlExGgIi84gNDKdkAgVQaFKgkIUBIQkEB6fSVhcBgFhSvzDkvANTiAwIo3whFxi1WWExmsJickiOEaDX5gKv7A0/CMz8A3PJFZdTuPpS7R2X8U7PJPAuFzCU8sIEzlc6dWoi0/Qf/UexY29lLSepf3ibbl0DWdQlZ8kPq+J8MxqwrNq8U0qwiMqB/cILV5ROaQVNKPQNRKcXIqIXwhKLsElWASOxrHHJYJPnQLZ7xH1DmD5xGkJUIpwUq3Mvdru5M/6nc7sdY/ioF8CnxwJkIC163gYm/Z4snKTE0vW7mbeovXMXbSRuY5rmLfoY+Ys3IDdvNXYOiyWgDXLdhGzbZfo4xrmrmHm3HVY2izC0soRC2F0n70Eq1mLsZolDO/zmDZtNrJEaGaFiYk5ZmaWTJs+mynTbDA2MUcoWBMnTpddhJMmi2gGE4wmmjJ23ETGjp3ImDGGjBlrwtyV27CwX8bocaaMEeXD8aYIc7tcY01GcrD++2+lf9zvOAQcf9yf4sP/9R8KVkNX/BDAet+D9Zd/+Zcyw2joGj/FsbS0lL/+67/+UUGjYibiyKicn2L3f/w1BGB9+dVXfP6b33wHYOmDRj/77PU7CtYLoWC9GDS5P3uGiGj42uQuAEuUCN8GLDGL8PsAa4Brb3UQ6kuEl/g6xV1vcJeANRwy2i9VrKGg0VRVhuwiFPlWs+YsYOv23fj6h5CZnUtz2ylOnT7Dqa4+mts7UWly8AkIY9P23cya4yjzskQHYkxC8qCC1UZ9czv1Te3ShyVS3KsbWqgSgFVZhyY7bxiwlMlq3L382bnnEKERcag1+Ti5eOLuHUSWroSjLl4cPOJKWkY+fkFRHD3uzf4jrhw+5oGLZwBp2aXEpeQQGpOCrrIVjbYCZXIuLm7++AbEkKIu4rh3KC7uQaiyq3H3i+SYawBKVQnHPUOJitegTC2UXyslYOWTLMqGWTUo1WUSsHJKWklOL5PeK2lyj84kMjaL6AQdUYk6IhO0hESlEhiWREBIIv6hiQRHpRIaqyEwXEVAaAr+wpsl1K54LXHpZUSmFpOoqSJOVUJQtIaAiAwCY7LwjcggRVcn09ebOi/hF5NDcGIh4SmlJOU0kJzXTHrJCfJqu6g7fYnm3mv0XbtP/41HnLx0h4LWc8QXtBCuqSZYVYGvohAZFBpfQJy2nku3nlBz6gLesXn4JRTIDkP3cA07j4Ty6ZFAPnUKwMlPwfGQtGEFK7/pDNGaCoJSxLDpXA56R0vA+vjTo3xy2Jcdx4LZctCfjbs9WLn5CEvW7mHhik+Yu2g98xdvZP7CtcxbsEZ6sOaK48LV2DuuZpbdUmbPWS5zsGznr2PW3LVY2wrv1QrsF23FZs4qZljOZbrIw7IU+VdCwRIlQQupXonSoKmppXxuIsuE5kyePIMJRlMxNbOQgDXecBJjDAz1kDVuEmPHG/Mf/zlWjsQZNWaSPgNr7GQZz/BrA2N+9ZHRCGD9+Fvhn/dP/LkB1vseqx/67f8+gCXAxsDAgJSUlB+6/A9+XygeInPp3//934fhSsQvfMionBGT+w9u7x/shJdffMGLN2/4/IsvOP/wIbefP+f569dywPMb8bpUsF4zBFgvXr7i0bNnPHzylGdDJvdBwHr8+OsuwvsPHnDr3l05w/DevfuD+Ve3uX37NrfeUbBEBtaAXHrAuioHPX+fB+vsuXP0nz2rDzoV5cEzYg5hnxyJs27DVqZb20k/lfnMOVjMcsDabh4Hj7hIwBLlQRHLIF4T3xPniO5B8TMr122W6lXziU7ZSVjX0EKtWPUt1NSJUTmig7COiso6qVz5+AXjFxCKIkmFh1cAYRGiwy6YiFglvsGRePoGE5uQhptnAJ5+oUTEJOPuE8wRFy+Oufqw3+k4AaFxpOdWkpFbhZtvCJFJGQSFJRIYGo+7dyjeAdGERgtvUziuXiFSSTriFoiHX5QEooNOHkRGqlAo80hS5pOoyCUxuVAqWQnimFxAvEJHurYKpUp0EWYRKeAqRkNUXBYJqUXEpxUTmZBJSGQywRFJ+AcL31U8wZFpEr6Co4SKlYZfiBLfkESCotVEpRRQ0XKG/OrTRIg0+MRcQuK0BEZr8AlXk5BRzu0HL7h59ykZRS3EZVaTkteMuuQEJU29nOy/TlvvNTov3eHU+Zs0dF2m5MRZ8pv7SCxsJUyM8dE1Eq6pkYAlQErOEEwoID6rlpiMKgKTivBPLMQzKptjASp2OoWybb83O538cQ1NRVN9ahiwlIWNBCTlccgnASd/sRLZuPs4KzbsYeWmvazecpg1246wavMhVm52YsUmJxav28uClTskYDnMX8mcuSuwn7caO4cl2M9bit381dguWM/cpVuZPXctNmI5rMHGfhVWtiuZPX891rbLMLeazwyrBRKypk2zkYqVqSwPCg+WDSamlhibWmI6dRZTpogZhNOZNHkGhobGEqoMxk2UpUKjiWYYm05n3ARTxoydhIEoCYpoBglZxvx69CQMDPVK1kjQ6B/slvmneeE/N8D6sb/FDwGs5uZm/v7v//4dABIQJIYzz5gxg7Kysh/7tvJ8ERlhZGTEX/zFX3zj2uL9xH+cbz/e7yIU/4aRmIa3d+gP8/zJ55/T/+ghd16+lG9w4s4dzj5+zLnHj6m/fp3Ljx7Rdfcuj169QsLVO4D1ngfr+Qukyf25PqZBmNyFgtV38yY37t0fVrDu3btHxblzNF66RN+1Ac4NDFDa20f/1Wtcu34D0T2oB6yhLsIhwLo8OOz53TE5bytYMkm+r5/eXv08wu7uXk6d7iIiKg4nZzcOHXWVS6hHAcERegWrs1eW8Q44HeeAkwsHjhzn0FE3AkNjaGg5QXPbado6ztDYKsqDLfoSYUMbNXXNsuwoOhGrapupqKylvLKO+MRUoqITycrOp6SshkRlBpFxyVQ3d5KdW054TBJZuWWkZOTiFxzNgaNuRMankakrIyE5i7DYVLSFtWgL60jLLCIgWPifUkjOLEKpLkKhLpQeKGVGMYmp+fiFJhKj1Mnv+QXFERyqIFGRgyJJhzKlEIUyH0VqsR6wknIlXMUm5BAZqSYmQUtMYg6R0emEC0iK15KgKiZBVURodBqBoQkS7ER5MDg8haCIVMLiMolK0hEclS7LgwKuQuIyiU8vofrkWXSVJ0jUVEolKzBWS1BsFhEpBTSevsDT56958uQl56/do7C+h9KWfirbz9F7+Y6MULhw85HMpqrtvIyurotgUQqMzpEGdWFS94nPwzs+F68YHW7hmbiGpnPMP0Wa2J18lHhEanEOUnHAI4GDnolSwdq2z5uNu10JS87l8asvhgErKLkAt8gM9riGs2mfO1sOeLFxz3EZLLpy0wFWbhIho/tYtHoHi1Z9ypJ1eyVgiQwsYXQXcOUwbyUO81dgP3cJtvaLsJ27HIfl21i6+QjzVu3CbtEWbBdtwcZhNVa2KyRwmc9awsw5KyVkTbewY9r0WUw3n8P0GfaDHiwrzKbaYDrFChMzKyZPns7EiSJY1ITxE0yk/0qY3McJL9ag2V2Y3MeMNWa0wUQMxhszasxERo0zxcBoBqKrUHQSjgDWH+Ye+id71RHA+v5f7YcAlvgPcPPmzfzsZz/7BggJyPm7v/s7lixZgvhP8UMe4j/GuXPnvjPcWVxnaP3iF79g//79UgV5+3rfBlgjw57f3qH/2vOvxBic3/6Wr373u+ELffbllzx6/ZrbL19y9elTGm/eYODZM/nazefPufHsGcKHdf3pU87cu8e1J0+4/uQJt5494/qjRzx/+XJwfM4rrtx/wNX7D7j/5Cl3Hj/m1sOH3H30iOv373Ppzh0u377D2Zs3OX/rFl0D1zh55QqXbt2k6+pV6s+fp+XCRdovXuTqwIAErPNXrg7OIrzGJXHucJK7KBF+N2D19YkxPYPDns/0IQBLDHvu7hYDn/veM7n30NHVK8fltIssrA59FtbJzl5OdvbLmYTNbWLY82mpXumzsNokYInOwZqGVqrrWhiKeqioqqe8ulFmYJWWifyrKkrLaykpr6OkspHyunYZ1VBQVEVBWR3J6bl4B4QTFJlIbpHoIKwhp6BadhYKwMrOryYzp5zM7DI0udVo8mvJ0FWhKagnI68OdU416txaVNpKUtOLSVEXk5JRRrK6hKTkPJKSclAoc0kUSlZqIYnJ+SQMApZQsKJjMomOz5aqVUS0itDIFGKSdMSnFRKZoCEkKoWg8CSCI1MJjlQRFJFCSHQacWkFRCZpCU/MJixBQ3BsBmEJWSg0ZWSUNJOsqyE5pxpd5UlUefVEq8vJq+vk/pNXvHr1OS+ef8b9B885c+k2dR0X6L1yV2ZU9V97QHFLH0n5TaQWtRKfU4dXVDYuQSqOBqTI5RaukZDlGZnNPtcYaWJ38knioHs8B0Q6fIQG58BU9rnGSv/VziMhfLI/gHXbXcmrPiH/9ofmECfl17PLJYRPDnqx9hMnNu1xZf3u40Sk5bPziB/L1u/RA9aqT1iwbDPLPt7D4nV7pNF9wYpPmL9kIwuWCC/WCqlgCcCym7ME2/lrWL7tOHNX7MJh+U7mLNuB3cKNWM5eis2cFVjOXoHFzMXMmGGLuYVIcRflQgemTrdj+gw7jI1nYGxiIcuEU6aJGAcLjE1mYDjBGEMjUwyNTBg/fjJCvZpgJAY9T5QBpGPGTmbU6Al8NHoCY4WSJUqEYuDz6IkYmlqPANbwnW/kyQftwAhgff82fQhgiSsIz01rayt2dnbvmNGHoOiv/uqvEF6tD3kUFRV96zVEWXD58uVyLp14v/cf3wZYInF85PHT7IAAqy8HIevzL79ElAGFenXn1SvOPHjAhceP6X/4kN/+7nfce/WK66LEJ+YPvnkjy4P3X77k8uNHUtE69+AB/XfvcvbePQaEwnXrNhfu3ePivXu0DgzQe/uOfN5z8yYnrl2j8+ZNTl2/TvfAAOdu3eKMyLe6e48rN29x9eZN+gcGuDAwwMlLl2g4f462Cxdol7EL1xAp7gKwZAbW5StcvCRG5XwPYPWf/RqwJFj1SsgScCVXT7/e5C66B6XJXWRfdUu4au84I6MaxLHpRKdUrgRgNbXqBz63tHcNxjS0UNfYNghYzTJHq1KUCmuaqKhpoqxSjMiploBVVtlISUUDpVXNlNW0UlhaQ35BGUUV9RSUNZBf3qg/ltYPQ5a2oBptfjVZuZVkasv0kJVTgSa/hsy8WtJ1VaTnVJGuq0atrSA1vYgUVaH0ZaWkl5KsKpJgpVBoSRDgo8xFmZpPojJXApYwvScoc4mJyyI6NpOIyBTCo5IJjUxFoS5BkVFCZGKWLDeGxaqJiNMQEq2SBveIxGwJWOlFDUSn5BMmvlYXESNKjWmFpBc1oq1oI1ZdQmF9Jx0XbtLYfYnmnivcefCM5y9e8/LFa+7ff8b124+5cP0BZy7fobi5l4zydoKTCglMLCBcXaEfxByUxlHfJFyCVbhHZCEASyhUh7wS2esigkUjJVwd9krkkFc8Tr6iczCGfa7R7HONYsfhID7Z78dOpxBiNJV0X7g+rGC5hqWxYZcLG3a68PGOI6zZdpDVWw/h5BXFhl3OLFn1CUvWfsqStdtZtHIrjks3MW/hOmlyF4nuImh0rsjCclyJ/dwVzFu4BjuH5cyyX8qCtXtZuNGJuav2YuOwSnqwLGYuwmbOaixnL8PcZgGz7JYww9xBjsyxmb1YJrmLMqGpmSWmZjaI58bGojQ4nYmTp2JoZIaxmTkmUyxkmVB0DxqINXYiRpOmMcZgogQsg3GTGSMCSA1NGWs0nY/GT8XUeuEIYP00t9I/n6uMANb3/64/FLCGriLAJz8/n0mTJiFG5gwB1t/8zd/Q0dExdNr3HkVJUaheQz8rTPPm5uaUl5dLkPuuH/62Yc/+/v7fdfrI67/nDojf8ePXr7n05AlnHz3ixsuXXHv2jJ4HD/jiq694/uYNPffv0/fwoQSshy9f8vkXb3j86hUPXrzg3vPnXHv8mIcvnnP98RPab92mbeA6Mqbh+Qvar9+g/cZNzt27x4W7d7jx4AGX7t6VKtaV27clXHVcvUr39et0ivLg9RucHRjg/MAAFwcGqDt7lvzeXvK7u+m+dEnC1dWrokSoH/R87uK7ClZgSDif7NwjOwg1WTlEx8aTkqYmLCKaxsYmvYLV3auHq+4+6htaCAiK4HR3P6c6z0gFq6O7H6FaCbP7qa5+gsKj2XPoGPsPOxMVmyjLhwKyGlqEwf2EHJtTU99CVW0Tja0d9Jy/yp4DR6gUZcJhwKqSGViiRFgsxuVUNFJcXk9BYTn5+aXkF1SQX1xDfkkdeSW18ihUrJzCGoYBS1dOprZ0ELDKydRVkplfQ0ZutYSstMxiUtVFesBSC8gqIFlVSFKyjkRFNknJuSiUOSQkaolL0JKQpJOAlZhaJMuFIsohKiad8PBEwsKTCI9Rk5RZjiKjmOikbARchcVkECpKgNFpRCq0RCXlEJ6QhaakmaoTfRTVn+byncecvXaXsuZuylrOUHPqrCwRpuTWotTVcOrsAM9fveGz1294/PQlT56+4uGj5zx8+Fz6sYoaz8ik9ZDkYvzicvCL1+EXn4trcBrOAck4eSdwPEQt1SknbwV7nSPY4xzBfucIdh4OZvfRcA64x3LYUwSLxnLQM549zuEccI1i614ftu724IBbJKnFLZw+PzAMWBGqIpnUvnGXC7tdgliz5SDLP97NkrW7WLX5ICvW72Lx6m0sEWvNDhnNsGDJeuYtWsei5ZuZt2Qjcxasw37eCmznLB08LsN2znIcRJTD+v04rj/IzPkfM9NhJRYzF0ola/a8tVLNsp61mOnT7eSwZ3NLRwlVZlPFuBx996Cp8GKZWCBS3EXXoFCwhHIljpNNpjF+grGMaBCAZTB2siwfjh47SQ9ZhqZIs/s4U0YbTuOX/zluBLB+z3vmn+2PjQDW9//qfyxgiauJ/4CFifltc7qArQ8FLAFSAqqESX306NGoVCp++9vffv8/FHhfwRJme29v7x/8uZETfngHBDi9GQyh/ew3v5FAJUqC9z/7TEKVULbE6+Jx5elTqWTdfvFC+q5EY8XrN2949PIld58/l8ehmAaRgfXk+QtuP37CjYePGHjwkCfPxKBn/bBnUR68cveuHJVz+/5Dzt66xYkrV7h46zaXb97i7t27XLt1i5NXr3Lxxg36rl7j+o2bctCzgKvmc+c4d+UKesC6yuXL73qwOju7OOrihoubJ6VlFaSpMwkICkWTncMRZzd27TtEYEgEjc1teHgH4O0XTElZFSvXbeKIiwdZOQXk5hfj6hVAbEKyhCzhtdqx55BMc29q6yBFncVxd1/ilWkcOuaOMk1DUpqG8up64pUqktXZHDjiio3dPCprmyivqqesQswhrJb+q9IKMehZzCKsobC4ioLCCvILSsnLK6WwtJbCsnp0+WVkVNQS39KGrrhOLuHV0grAyiklI7uEDG0pGaJcmF9Nhq4SVUYRaelFpKoLB8GqQB6VKbkkKbUoknUSrhKVOhTJeSiFrypJr2AlCE+WqoS4pDyiYzOIScwkPEpJeLSKRHUxcSl5ErAiEjSEx6gIClfIMmFIjJrw+Cwik3KkelXfcZFzAw948eoNn78RfydfcrL/KlnlreiqT1HbcY6Grgv0XL7F68+/4PPPRYPEG548fcmDh8Kn94rey3dJ0NYSpCjQq1eKfPxidfjGaDniFc9hj1ipYLmHZXDEO5F9R0PZfTiQvc7h7HEK4tMDfuw5Gi4VrcNeCRwWKpZPogSsfS4RbP7UjU07jrN1rxc5VSe59vDFMGCdvHCDjfvcWbVpD2u2HGDVhr0sW72dFR/vkkb3JWu2s2TNJyxcsZnFq7axcOU2HJduxHHZZhkyOm/pFhat2Ibjkg3YzV0hy4N2c5ZKFWv2/LXS7D7bcZ3sGrS2XYKFlQPWsxdibb8CC5sFzLCcj7nlPKZNt+fjna6IWYVmZjNladDUzFoqWGZTrTAyMmGCkYm+RDhBn4ElPFgTJurBSwCWUK8MDM1kRMPocWJUjrF+FuFYUz4yEFlYZiOA9cO3ypEz3t6BEcB6eze++fz3AayhqwjQEnlFR48e5V//9V9paWkZ+tb3HoW5fcyYMYgU9ufPn3+vavX2hd4HLKGAjXiw3t6h//rzmy9eUH/jhgQsUTJ89uaN9GWJK19//pySK1cQ5UMBW88//5yvBJj95jf8qBwsEdPwXA9Y35xFOJTkfp9LN28xcOsWt27f5u69+1y8cZObN29y4doAl68NcG1gQJYHG86e5fTFi7SfP89pMdz54sXhmIbMLC3BoeEUFBbj4x9Ido4OH78gAoPDcff0JS+/SA541uryiVeksG3HHgJDInF286aguIL9h49RXllLYEgUazZupe1UFyc6ejl8zI2OnnMy0V2jzWffYWf2HXImQ5vPjt0H2Ln3ECVl1dIQv3XHHhQpatas30JFdQPl1Q2UVdZRWl5DqRj6XFEv4UoPWBUUFpZLFSuvoIyUplNkNJ5Cl1dKQmUNx0+dICe/gpyCCtLOd5NdUElmThkZWcV6wNKWoc4qIT27HFVGMWnphaRlFJGSli9XqrqApOQcqWAppHqlIyExG0VqPqmacuLiNVLFElEOCamFJKQUSpN7eJSC8IhEouLUxCRpiVZkE6PMIToxm8AwYXJPJCAskYBwpQwXDYvPJEqpIy69hIvX7/HZZ284c/EmDx6/4PS561Se6Kf3yh1evf6CF5+94fq9p9x/8oLnL0V+2htpcn/w8AWXbj4ks/wkfrE5BMTrEAqWb5wOt2AVxwNSOOAcxr6jIbgEpuASkMpepyD2HA6QYCXKgbsPBbB9rxc79vshfFjH/JXsOx4hc68OeMTyqVMwm7Yf4+PNh1i/zRn3iAyiNdXDgJVWVC+9V6s27JJwtXL9Hpat/VQuCVerP2Hx6q0sXL6Bhcs24rh0A/OXrMdxxTbmCoVqMHjUUSa6r8Z+7nLs7BYxy34J9os2MWvOcqxmOcplaT0PS+u5WM0U3YNzsRYho5bzECqWhc1iFq3exbQZDpiaiCwsC6lmTZk2i6nTrCVgTZxkyoSJpsMho0aTpkrAEkb30aMNMRIDoafa6tWr8SLB3YgJU2ZjYukox+b8avSkEcD6r99C/7SvEBsbyxBUfddRnDPy0O/AfwWwhvZQgNb58+el2jD02vcdhzrAxM/9mMe3AdZIF+GP2cHvP1eU/s4+eSwVKuGzEnD15quvePWb3/Dw9WsJXS+++EK+9vTzz3ny+jW3nj+XSwCWiGq4/ewZlx8+4vLDh7z87DMZ0/Do+Qvpweq6dYvnL15KqD575w5Pnz5DdBE+fmfY80MZ0dBw8RLnrl/nwo0bXLl5k+s3b1HZ3y/LhF2XL1PR10tNXz+Xr13j4pUrXLmqH/R84ZK+PDiUV26l4gAAIABJREFUg+Xu5SdLc0ePu8syYWx8En4BwYSEReHu5UtnZw+R0fHsO3gUNy9/2T3o7ReEX2C49GEdcHLmoJOLLAFu3LYT4bE6cbqXPQeO6sfmnOpBk1PAzr2HOXLcQ2Zh7drvxM59h6mqbpRdiVu270aY2zdu3akHLGF0FyqW8GFV6JeAq6KSKgqLyikoKKWg6P9j7z2Doz7TNf2aOlX7Zb9s1W7t7qmt+s+cGSdyzjkjhDLKOeecEFkiI0AIJKGcc0YSEkEiimxAOSIEImfb2Bj7zJzrX8/bLRls7PH4eOzxHKnqpaVOav26aV26n/u972NUHKol++gZtp5vpbT8MGW19RSdbKSktJqU+nr2dl6nsPQw+UXVauUVHNKMC8uOkVtcS07hYbLzDpGdL94rGQ1Wkp5ZRroAVnqpVsGSkWApGXmHyS1tUEGlSaklKvsqOaNSKViiYin/VWwy+w/mciA5j7jUYhKzKtiflK9iGiQeQnYTCmBJuKgA1sGcKuKzD3Hj7mNkA8XFtj7uPvmUztsPOXWtmwdPPxU9nL/8+c88fv6S3ntPefLp53z+6jVPX3xOj8BV3UX2ZlSzK6WC2Nwj7E2vJrGonj2pFURsSyZ43T5CN+wnYmuSgiu/4K0ErdlD0NoYfEO24+mzEW//SPzCdhG+LU2pVyGb4gnbnMTqrUn4hEfj7LkWB6cgHF3D8ArZiZP3piHAsnYJwsbJDyunAKydg7B1C8PSwV8BloW9N6usXFll4cQqSyfM7X0xMndRkCW9hMbWPuiZOKkRoZ6hDbKWrzBjuc4qdPWsWKZny9IV5izRkVBRIxYsNmDRYgOW6Rgzf7E+8xboKXO7QJamk3AZs+fqqpqcmTOXMHPWMqZNX8SUqbO0CtZ0FdEgkDVpsvQQTmbMWElzn6RM7uMmz2X85LmMHDWRkaMmMXLMVCZKzMP8lXwwagofjJ4+DFg//BY5fGlnZ+dfBSy5zvCH5gi8C7DCwsL+IQ+Pra3tkG9L1CsZMQ53Ef58T9WXf/4zz796rYDq5ddf80qrVL14/ZqHX3w+FNMg3qy7n33Gk88/5+5nn/L45UulYJ29PcDeK1fYd+UK5V1dFLe3U9bZSV5bK+nNTRS1tVPb00NhWysHLn9MSVsbWU1NlLa1UdTaStLVq3Tfvcvjx0+4KuGh9+7RJV6t27fpvX2bKxLZcPMm13pvcK6ri/q2Ns50dNDW28uVrm6axPR+Q+PDGjS5r167iU5tgvvBpFQFVQJZySkZ7Ni1F1cvfwSiMjLz8PILxs07kJSMXDx9g3D19Gd/Qgrbo/fhFxyBh2+gimJo7rjBjr0H1OVuPoHEJaWz90AikVt34uDipWAs5kAi9i6eePgEsDc2ATsnGRNZaQBL8rAG1/Ez1B47TU3tcaprjmoAq/oIxeK7qqylvKKGoqNn2H2pm23NfWR036S4p4/qK9coLq2isOgQxTXHyKs8TE5OKbUnL3PicqdSrXIKasjOrSQrt1IBVmZOBemZAlclSsVSI0IZF+ZUkZ4rEQ2iWB0iJauKtNxqUrKrSUyvIDGtkrjkImIOZBCbmMOB5FyVAp+UXc6B1AL2xmepDC5VjROXg5jc86pOcupaFx23HvDy1WtlAXjw7DM6Bx7RdOMe7f0P+fyL1/Aff1FBtY9ffM79Zy958Pwlr7/6mgdPP6Ow7iIx6dXEZFSzP/cI8QXH2ZpQwuXOAS629Ss1anNsLpExOYRtisM/dDv+kmcVGIV/2E68/aPw9F6Lh89afMN2EhqZQPDGeALX72ftzgzW7kpXn7sHbMHBORhH50AcXIKxdQwcAixbZz/sHH2wsPXGykkDWAJa1q4hWDn5YWLpgtEqW0wsHDG18cTY3EWjZJm7Y2znr9LcVxrZKriSipyVBtbo6lmgb2jH0mVm6Jq7Yejox+KlJkq5khHh/AW6KDVrsZGKZZDqnPkLZVxoxOz5hsyYuUztJJTS5/mLDJg6dbZWwZqpdgxOnTaHyZOlj3AG4ybOVHU5sotw9FjJv5qgAEu8Vx+NnMjUucuZr2uBqFcfjhpWsH6+d9N/4nv6IRVrWL16+4l/F2DZ2dm9faV/kK90dXXfAizxYA3vIvx5nhxRE0W1kiUjQIEq8V09+/JLpWTJ16JkiU9L8q8GxGv1xRd88uoVX2lHhHc++YTy7i6O9vXR0N9P4+3bnOi7qUDr4sBt6np6SLh6lcLWVhpv9nO8p4f8lhZ1evbGDXKam+m7f1+b5C6Bo4/ULkIZDXbfus3du3fpuHmTVjGz9/ernLRTHZ2c6+yk8vp1LnV0cKPvJr2yk3BwF2F3D11dPXR0dL1VldPe1UNLq3QRdtDU3E5Tcwct7b20dvbR3NbDtaZ2rjV3cFVM7ddalPdKwkavtnTS3nub1u5+rrZ0KR/WuUuym/CKChvVmNwvKKO7ChuVmIZT56g/2aj1X51UOVh1Uvp87BRHGhqpO36Gmtp6qg8fo6qqjkPVR9hwrJfY+g5KahvYcuU+yaevUVxZq2p1SmuPcbarR/UkFlTXsetWF+lHj5GbV051/UVqT18lObWAlLR8pWClZ0lhcw5Z2ZJ5VapWRlb5kIKVLoCVIyGjVaTl1ZJVdJy8ylPklZ8kJadG+a/SxMtVeoQDKfkKsvanFKrew7SCKrJK64g5mM2+xDwOpBaTVXqUsiOnufP0hXpxyhj5z//+Zz579ZrzrX0cvdhKU+89NFD1mVKuWvruc//5S158/iUvv/yKjv6HpJScICazhv05deTUXiC94gw7k8rIqDhFdnUj63dlEC8F1tXnlO8qaHU0QeG78PXfRMDqXfhF7MDdazWevuvwDt6GT/AOgtbHEbBuH2GbE1i7K0PtMvQM3YWT+xqcBLCc/LBz8B0CLHtHH6zsvLF28Mba0RcblyDs3EKwdArGxjUIC1s3jFbZKMgyNLHFwMQefSM7VfRsYheIgbmkujuxQs9a+a5kJ6HsIly+Qkzv1ujZ+KNj7sZCUa/UqNBIwZV0EUrR89wF+sxdYMjsOStZZuikgkhnzFrO/AV6zJixmFmzFjFtukQ0zGPCBPFczWL8ZDG3y6hwGtPm6jBh0kylYI0ePVFV40hFjqrKmTCHkRNmMXbyPBU6On7SnGEF6+d5O/3nvpcfUrGG1au3n/t3AZYY1v/RzONBQUFvVekM7kAc9mC9/Xz+1K++FvXqyy8VRMk4Rz7uvnxJz/PnajQ4aHB//MUX6rJXX3+NjAnF4C7r3R4sSXKXoNHPh8qeJQfr+YtPlMldRoTiwfr2iFAUrEePHiv16u59qcp5wIB4se7epbP/Jm19fQqy2m70qV2EAliDuwi/UbB66e7uVpENN/oHNIAlfYTaupz2zm4tYHXS3NpFS1uPgquW9h6aWrsUYF1v6RraSShwpda1Vprae2npvMm11m4uXW1VY8Mz5y5xplF2D15WcCWgdfLsRU6c0QCW7CY81nCGI8cFsE6oLKwj9WepO35Wq2DVDylYakxYXUd21Qk2HOki7fA5ysqrKS2rUqv62CmOtXXT8OgZxX395B0/QW5uMfkFFeQWiMeqCEsra5ycXMjOK0PfwAgnJ1fMza2Ii08nNGwDK/UMScsqJz2nkqVLl5OUkk9iSjG5JcexsHbivffeZ8y4CaRml7NixQpcvYO51NHPofoLlNSdpfF6DxdabihYqmy4SGxKIYnZlSQX1HDiwnW1K7i7r59HL17yxZdfKa+ewHvX7QeUN1xW8QwZZfVkljeor49ebOfJZ680r63X/861vvtkHT5HckkDh8+10THwhKrGVmJzatkcm0/kvlwi9+Ww/WApW2Nz8Q/Zhn9gFH4BG/H2icA3cAN+a7fj7bcOn8BIvIOi8PDZiE/oLgLX7WXD7iyCNybgFxGDd2g07v6R2Dr6Ye/gg5OL3xBg2dp5YePgi52TL5Y27ljY+2Dp6I+5vZ/aQWhq6YSphSNGJtYYmlhjbOaIsakjJmbOGJi6KB+WvqhU5q4YmrqgI4XPuhYKrmSn4DIjJ3QMHdARRUvXnAXLTFQXofQPzpu/kvlLTVm4zFyNCGfNWcnM2SuUD2vGDBkPSsDoXBUyOnXaQiZJVMPkWUyUypzJczS7CSfPYsocHVQsw6jxTJy2kKnz9JTZXUJGPxo9hRFjpvHhR+MVmA0HjaqX4PA/f+0IvEvFGlavvnvU3gVYAi///b//dyIiIr57g1/4HNld6Obm9s6092GT+8/7ZIjPSiBLPsSP9R9oPHKtT57Q+PABYoCXj48fPFCXSxfhg88+G1KwBLLeLnt+E7BeDsU0qCT3TzRJ7t81uT9VI0IxtUtVzq2797h04wZH2jvo6O9XJvfTnR2caO+gtfeG2kEoif+XOjs5293Dta5ubZK7AFYPXWr1fguwOmmTqpzWdppbOjSA1d5Dc1s3TS1dXG/p1BY+t6mIBil7loDRQcC62typlCxRsD5u7VZGd03Q6CWV5H6q8aLKwBrKwTp1jtMXrqnIhiPHGjhy9ASDCtbhIyeUkiWG+OrqI5oRocQ0HDrM+ZZudp+4TUXlYQVWZWXVHD95nuZb96k7fZ68smpKLlxm3/UOckqryMuvIDevjJycErZtjyYkdA3JqTnY2TuRkVmCu4cfa9dtIiRkPebm5iQk5bJpc7Tanbv/QBpJKcVErN3Cn/70JzZti8XCxpHdscnMX7AQD//V3Lz7iODQcHwCQjh69ioxCWlkl1YRn1mEd8g6CqtPIn4zT29f3nvvPVVtdOP+U/ofPqdr4CGffP4lr776d27cfcSVzlscv9DMvtQS9meUkVx0hOOX27j79DN67jzmct99qs+3cexyF733ntN95wnn2vqpOt3MrmSJZ8hkw640VkfFERSxi4CQLfgFbMDHLwJvnzC8vcPw8AjByycCr4BIPP024OYVgZv3RryCNxO4bh9+a2LwCt2Ff8Ru3P034ei+GjunAOydvlGwbASw7DyxsHbDysEHG+cArOw8MbX2wNLeBxMze0zM7DSAZWyFoYkNRqJiGdup/CsxuusaO2Bk4YqeiatSr3T0bNAxdmXlKleW69uxWNdKpbYvlDHhslUsXmHBgmWrVAfhvEVGLFxmqqBKDO4z52jT3GctZZrsJpTy5+kLmDx1PpOnzmPK1DnK5D5l+nymz1ygxoRjxk9n9BjpJZzIuAkzGDl6CiPHTWeEKnoe7CScyoejpgwrWOodbvifv3oE3qViDatX3z1sogzJqG1QEXrzVJSspUuXIiNDa2vrt5ZkUr1rDV7PxsaGb6/By951Ozlv8HI5ldvK950zZw7/8i//oh7fux5nZGTkd3+o4XN+0hGQ0eDNT17Q/vQpF+7dQwztg6NDSXS/9emnKnC098ULZYR/+fq1UiZ6nz5VPiwZFb56/SV3Xrzg/MAAD168UCb3F59+xp2nz1TQaOfDR1y/c1et248fKwVr4NEj7j56zOX+W1y6eZOuOxI0OsD1/lvcvHuPgXv36L+r6SIcGBigp7+fG6qH8DbNvb1c7+3hcncX3X03lWKlycHSAlbXm2XPXVoFSwCrk9bWTlrbupV6JSpWU0unWtea25WCJQnuMiK82tzO5avfANaVpg6lXl1r6+Fqey8ft3Rx6VobEtmgqnLOSA9ho6aL8FQjx0+cQVLdRcVS6tUxgSrNLkKV5C4xDeLB0gJWVfVRjl3q4XL/E4oaWpQPq1xGhzVH6eu/o0zwRUUVFBWVU1hUQVJ9I3vOXiMvv5zc3BIFWFu27iQwKJz0tFxmzZqNubk1ixYv4UBcKv7+YURErMfM3ApPLz+iorYQHR1HYnIRjk6ujBg5lvT8OrJK6knOrmbmrFl4Ba7B3smZ5bp6jB47ARsHV6bNmoeZtSPbdscycfIUwjZs4//+678Sslqzq/jGrQHOXu+mqfcOV3vvcPvxC169/lq9pr769z/z7/8Bh09/THRiPnFZh0gsqCOr8jSZap2h/MQ1as+1cbFzgOpzrQqwTlzpUoC1dlsSIWv3EBC8hcCQzQSGbsU3YAO+AWvx8Q7FN2A93r4ReHiG4e2/AXefNbh5huPmtR53n3V4Bm1Wo0K/CAkZ3YJH8HacvTfg4B6KvXPANwqWvQ9WNp6YW7pi7RyIlaM/FnbeWNj5KcAyk5gGS2dMBbJW2WBgLONCBwxMnRjcOahrYMUKQ1sMzFw1nYT6diw3cETH0JFlho6aomcdCxYsNUVH34rlKy1YtMxEmdwXLl3FgqVmzJ67gpmzl6slwaNzZi9jxgI9Zs5doanJmTybCRNmMG3GfGT34NhxU5k8dY4yuU+YOFVjdB83lalzdJg0ZyWjJ8xmxLgZqiZnhFKxpvDR2GGT+0964/yveqM3Vaxh9erdrwIZBYpZ/E2w+q18LgCYlJT07h9s+Ny/+QiIXiXRDM9ff6lGg13Png2NByUnS3YVCnRJNpYEkb786jUvXr1SWViS4i5BoxI6ev3+fZof3OfO8+fIDsJ7z5/z8Z07dDx4qPKwuh88pO3ePa7evk3nvXu037tH2527dN+7R8edu1yTNPc7d2nq7+fCjV5abw+oiAbZTdgiie79/fTJ6c2bXBJze28PN2/2qyR3GRH2qJ2Eg4DVozG5d3YNmd3b2ztpa++ita2TltZOZCzY3NrJ9eYOrje3q6XxX7Uq/9WVwfGgnF5r5eOmDq6399LceZPmjj6aOm5oAeuq2kV48ox0EWoKnxtONVIv48H608rgflSNCE9SpyIaGlSUw+EjDdQcPkZ1jUbBKqm7TPrRXo42NHLiUjtlZYcoLa9WY8K6umMUF5VTVFSGQFZhYTl5RZUktfRTUKAFrNwStm/fRVBgOCmpudja2pGTU0B0dAyenn74+Iawa08cXl7+bNi4nciobeyKPqAULGcXTz744CNSc2uQHsPUnEoFWOEbtjFp0iTi0/Nw9wlBd6UeC5euwMzaCb/Q9UyYPA17d1/mL1nO5bY+xowZQ0vPTeovtXL8UpsCrGu9d7nc2c+XX/956LVZf7GZLTFp7E0WJauK+JzDJBXVE5dbR2LBUdLKTrIvo5qjFzqUuX1v5mF2JJYQsTWRwLBtBARH4R+0Cf/AjfgHReIXsB5f33C8vEPw9lmNt99a3L3ClBfLw2cdbp4RuHisxlW8WQFRuPlvxDMwSu0edPXfhINHOLauIW8AlhdWVu5Y2nqrXYRWjoFY2vtj7RKCtUswzoGbsXLyx9RSxoIOGJs5YKiCRh1Varuunhm6+lboGtgpH9YKA3tM7fzRNXRQ6pWOsQtLpdx5pQ0uYTtZpmfN4qXGKgtr7kJ95i40UF6sefP1mD17KbPn6zN7/krVRzhnpQWzFxoowJIkd1njJ8xkxuwlTJk2T40LB+tyRLmSMeH4yfMYN2W+yrwaNWEWYyZJD+F0VQD93ofjhhWsoVfm8Cd/9Qi8qWINq1fvPlzijxHFaFAl+i3BlY+Pj/L+vPsnGz73P3sEHn3+uarHEbCSHYUSPCpjRAEs8WLJGFGysL786isVLvros89offiQB59+wieff86d58+4Jr2Cd+9y5+lTnnzyiSp6fvLiEx48e879p0/pfvCAG48e0nrnDs0Dt2m9M8D5vj6ab91m4P4DugYGuHqzXxU+9965Q9PNfjpu9tN04wZicG+90afM7t8EjQ7uIhwErG46u7qVwV2zm7ALBVhtHRrAauumWRnd2zSA1SKQ1YGoWFebBkeE4r9q5tLVZnr673G9rUcBVpuY3Xtu0dTRx+Xr7UrBUib3M9JFKCrWWRpOnqX+5FlNF6FAltaDVVd3nNo6SXKX03pqao5QXV2nRoS5RzqJLmhRwNV3+wFVVbWUlh5Sq6SkkpLSKopLqigsLKOgoJTckkPsudRHfn6ZUrCyc4rx9vbF2cmVlPQ89PT02bplJz4+fvh4+yuwWr8hiozMYlLTiwgLW83umHiS00vYsSueP/zhD8yeu0iNCjdujmbhoqUYm1rg7unNkmXLmTJtBmFrN2JibsuIkaOYO28Bo8ZOYPWm7fy///f/MDQx59/+7d84dbmJF6++ouPWQ45caKX91kPON/dQXn9R7S4819xDYk4lG7bFsjUmnYN5R8koFwXrLAn5R8mqaiS5uIHNMTlIIfSe5BJ2JZawZV8O4RtiCArfRoCCq/UEBEcSvHY3Pr5r8PFdjZd3GN4+oXjKqNArTKlXXv4b1amrezhuHqG4e6/GKzASV6+1OLqH4+y9BkeP1Th6hA8BlpXsHpTlGISVQwB2LkFKxbJyDsLSJRjHgEgsnQM1o0Exu5vas8rSnZWG1ugbaZZEN+ga2Ki1wtCRlaYe6Bo7oWviynIjJ5bq2bJilQsG1n4sWWHJwiXGqqtw/jIz5i81Y+5CQ+bM02HREkMWrbBgxlw9ps9YytQpc9WaPGWuKnqeOnUeEyfNVgXQEtOgKnNmzGXilDlqRChjwpGjpzJoch87eT4SOPrhiPF8NGoiH46YMAxY/9k3zf9qtxflali9+uFnXcZA7u7u3+tz+keDLqnlEX/Y35qj9cNHYfjSbx8BOb6yc1DB1SefcOL2bc7cuaNGhW2PH9Pz7JnaRdj08CF9onY9f84nX3zB69eSxi2Bka+4/ewpD54/5+Xnnw95sD777DOVhfWJlEY/e46UiT979pyee/fpvie7CJ9wWYqb796jXzoLZSw4cEd5em6LEnazHwkXvdDVhRSH98so8WY/fUNlz9/qIhTA6ujUKliDgCXjQTG3d9GsdhG2a3sIO7je8g1gXbnWzPW2Ltq6+5UP61pLpwoYFf/VwMNndN+6z9XWHi43ddB48ZraSXjqzAVkB2HDyTPUn5AlkHVOs4tQxoNH6qk7ImB1jMOyDh/jcK0oWJqYhsKaK6zPv69g69y5S9TUHNUa3KspEdAS71VZjVKvCgrLiKq6ws46GREKYBWTk1PE7t17iYtLID+/hN27Y9i7dx9btmxXl8UnpJCcnE5Kah4padJDWEBaZgnJ6aUkSr9gbAoOTu6Erd3MoRNXOZBaRFJGLj237hMZtZktO6KpqL+gdg46OLuzafMOdsUmcvLjDtZu2ox/cDj74pJIyK7gamc/A08+peLEx5ranBOX2ZWQx4GsSqIP5rJlTzJRuw6yOfogu+ILSCk5qXYPJhXXK8jaFpvHpl1prNmcwOpNsayO3E9Q2FYCgzYSHBpJUPAG/IM3ERASRUDwJnx9IxRgeXuH4yMjQu8wBVnunmG4eYTh6h6Mq0c4Ti5BOLmG4OIRgbvvWhxcArB3DcTVKxR7l29GhNaO/tioWIZwHLzWYuMSoszt1i6BKqZBIMvGI5xVMia0cMLQ3FllYUnnoJ6hFSsNrJSCJbsIVxjYskIM7UYurDBxQ9fYmWX6jizRs1WjQnWqb8ciXVuWijdLz1Yluksn4eJlEtWwkllS+LzAgFnz9ZHKHElzl9BR8WHNmLWESZNFxZrOmLETVT6WysMaP40xY6cycfIcxk6YgShXoyfMUacS1yAG949GTOCjEeOHAevbb4K/9NeDLeO/ldOMQ0eQ9Vt4vL/0c/nm95NfpiEhIfzv//2/kdLld63/8T/+Bz92ye0Hr/vmfQ2e99dO37zNm5//r//1v9ixY8cwXL355P0dPx8MHL35ySeq/FnyseQ8eb08e/UFHU+eKP+VlDvLiFBM7p9+8cUQYGl2EX6h2UX48iWPn7/gE22S+4tPNLsInz9/oQBLfFg37t+n9949Hj56TGVbO20Dd7n/8BED9+6rsNGallYV1XD79gC3bt1W623AGqzK+UbB6urq5vr1Jk6cOKnM7poRoQCWjAglpqFNrcGiZwEsUbFEwZKIBvFgXW/rVoB18eMm1Ud4WbxZ4tlqv4F4sqQ+Z7DwWUzuGsDSKFjiwZKYhuMnGzly/ARHjjZoRoRKxTqm1CsBLPFhVamw0aNEpPeyOucuMQVXKDo1QFzJFeKKLxFXcp79RY3EF59hb3Ej6w914V/ZSU5BOXn5pVrAKkZUrKysfDIz8sjIyCcju4S09HwyMgpIS8shJSWT5OQsklNzSUkvJjmzgkQJD00tISm9nIzCOrLLTlBRf5Uj59roGnjC809f0X/vCfeefsaF5l7iM8o4mFGmsrByK+sZePaS7ruP2Z9apJSpg9mVpBXVUXP6Goelg/B8Cxllx9l7MI+onQlE7Yxnc3QikTvi2bg9js2709mTVEZM+iF2xBUQsTGWsDXRrNuSwNotCURsPkDYhr0Ehm4gMGSDAir/gLUEBm/UwJW/wFU4Pj7hGqO7TxgeniEIXLl7huPqHoibRxBu8rXXapxdg3ByC8bNZzV2zv44uwfh4hmGjaP/0O8LGRfae63HJXgHTr4bsXYLx9RegkY9VcCoqbU71m7BmNl6YGLliomNF2Y27hiY2CkVSwNYNqxUfYQ26Jk4ssLYheVGzuhbeLPc2IXFenYs0bNXp4tXWLF4hSWL9OxUJ+FC+VrHQkU4LFikyyyJbVhkyMy5OsyYvZzZc3WYNmMhM+fqMn22jtpVOGHiTMaNm6xqc1TR8+iJyuw+esxUZi82ZJG+jUpxF8gaMWoKH340Tq33PxzuIvw7vpX+uLv+LYDKb/Ux/rhn4O93Lfmlee3aNRobG1XtjVTfyJKvZZ0/f35oXbhwgTfXm5cN3ubbt5ev37zem7eXzwcvG7z9tx+HXN7c3DwMV3+/l8CPumdJd5coB9nhKRlHspPw+2MaXiF9hKJgvXwpKe6iXn021EWo0ty1gPX06TOePNHsIpSYBoEsqcvpGbjLvfsP6Bfzu3itbt/mTcAS0Lopvqy3FCwNYKmdhF3d5OXlExOzTwtYXcrk3tLSTnOLZGANApYUPreqHYQyIhSTuyyNwV1M7jImbNGsj1u4eKVZ7SC8cKUZycJSUQ0S06B2EZ4fMrkrBUvFNMiI8JQCLNlNKEpWTa1GvRIPVs2RE5osrJqjVFYfJbGIXAA6AAAgAElEQVSsifVZrWwv7GZjVhObsq6xKecaG3MuEZl3kXW5lzlQdZm8/GJy84rIzSsmN7dIqVTZ2UVkZRWQmZmvVkZOCemZhaSl55GamqUFrEySkjJISskiq6iWrOJjpGRXkZxVSVpBncrEyi6pp6j6LHVnmjh9pYujjc3cefwJl1r6SMypJq24loPZFRw518TljlukFR0hNqVYXZaYV0Nyfq3qHaw730rlyavEppaxJTqJTVtj2bzjIDvjsomKTiIqOlXFLWyPK2BTdCqrN+xlTeR+1mzYzfqtCWzak8a63cmErNlJcNgmQlZHERC2icDQzQQErcXPf7WCK2/vULy8gvH0CtbAlUcgHh5BuHuGKvXKw1szHnRxD8HJ2Q9HZz+1a1ApWAJZnquV6X3wd4hr0DY8V+/FKWAbNm6rcfRZz8Y9aVjae2Jt74m5lSuWjr6YO/hi6RqCuYM/Rqvs0De0Qs/QmhUrLTC1D8DA3AM9QztWGDphZBuIrrk3uuZeWHqswcQhiIW6NizWd1A7CheKB0vHgiUGTizUsWT+EgkY1VHp7vOXGjFr7jJmzlrMjDnLmTpd4hnms0TXkvlLTZgwcRaTxeQ+ZhJjxkqC+0QFWhMnzWDEiAksWmmBsUMAI0ZPY9T4WYjBXZSr9z8Yw/sfjB5WsH7UO+Df8UqDL7zh05ahv3J+rmPxd3zahu96+Aj8bEdAzPAC44OA9YX0FWrDRr8b06AFrJfaEaEaDw4CliaqYVDBeguwHj9RgHXvwQMkC0sA646MDAfuMnDnLrcH3lCwBLC+MyL8BrCampqRSiWpzjpef4L2dgGsDoYASwtZ1663oFmtXG2S1cbH11o0QaNaD9bFy9e5cPk6F680qSVwdeFKE+cuX1cZWKfPXuTU2UEPViMNp8+pMaGoWMdPNHK0XgNYAlcyIpRRoUa9OkZ1rQDXcaprpfT5GJWVtSrNfTD/qqz8MKXlNZSUVlJULCb3MgoLS98ArCJycwvJySlEACtTC1gZmQVkZBWSnllAWnouqanZpKRkkZKaRWp6LslpeaRml5FVdBgJFBWoSsuvU6XO8UmF7E/IJy61jKS8IxRUn6H37jPK6s4pBavgyHkyio+RXVZPUk4VexLy2ZdURFLuYcqOX6b6TJPqHTzfdoucQ6eI2plE5LYDbIlOZNveVDUe3LInjajoDOIyqohJLSdi4z7CI7azet1u1qzfzeqI7YRv2MvqTTGErNlOyOotBAWvIyBwHf6BawkMWktA4Hp8/SPQAFYQnp5BeHj44+7uh4dHIG5uAbh7hCrvlYdXOE7OATg6+uLg5IOjsy8Ozn44OAfi6BFBeFTc0Hu7e2g0LkE7sPNaj9TfBKzfw5mWPlz8NmgULEtnjC1dMLX3xcI5BDNbb+XDWmlgqdLb9Qys0Td20IaN2rDSxBUz9/UY24ew1NAJU+dQnIO2MFfHRo0JBawEsOYvMWHeUnM1IlyywpR5iw2Zs3AlC5cZMmP2YmbMWsysOZKFtUCNCCdPk92Dc5g8aTZTFugyae6SoXT3MSqiYRLjJ85k1KhJfDRqitpFKHENY8ZNZcSoiVrAGlawfrY3yZ96Rz8XTAzfz3cB7ac+J7/V2w12Rf5WH/9/5cf9JmD99aBRzYhQFCzlv3rDgzWkYMmOw28rWA8fqZJnCRqVdffefe7cucvAwB1uD9zh1u0BpWS9PSL8xuSu6SPspaioeKg+S1Ss9o4u2tplPCgKVodGxWrSqFcaBUviGVqU0V0ULJXkLoB15ToXLl3l4seiXDVz4dJ1zsu63KSWjAhPN15S6+SZ88rgrnYRnjpHw6nzHGvQmtyPNmj8V7VHOVx7FDG8C1hJH+Hhoyc1cHXoMJVS+lxzXHUSaiDrkPJgFZdUUFxSTnGJmNyLNYCVW6hRsQSwcovIzi4kO6dQqVfpGblkZOSRlp6jxoNyKoCVnJJFWkY+OQUVpGQWk6RGhSVkFtWRXnhEA1jJhaomJyGtnOS8OqpOXOXWw+fqOjEHc4mJz2VfYq7yacUm5XEwq5y4jFJSCg9TffoqJ652cfxyO+eae9kZm8qmLXuJ3B5L1PZYdsdnsGV3Ihu3xhG+fi+ldec433yDkDXRRKzfTfiaHYSERrJlVyLb96YSGLyeoJB1BApcBa3HP2CNUq4EskLXbMcvYC2+vmH4+ATj6R2Kh0cA7u6+eHkF4h8aibtHMB4+ETi7h+HquxbXoHU4eQRp0tvtfXF0DcXJax3rdiQOAZZL0HbsPNdh7RameghFxbLxWIOVczCmMhI0d2CVjQcm1p4YW7phauGMscrGckTfyB49I1v0VzlrMrDEh2XoxAoTd3RNPVhuJLsHbVnlGExKWT36lt4s0bdlsY45i5ZrzO2iWC3VNWOhjimz5usyc84SjYI1ZxkzZi7WAtY8pkyTNPcFakfh/FV2TF9mxIRxUxk3fgZjx89QGVnjJsxm1BjJwZrKyFFTGTFyslK1PvxgDB9+NIEPPpo4rGD92m/qw2D0XTD6uY7Jr/3c/tLffxiwfukj/vN9vx8PWG8rWBqD+6DJXRSsFygF603AevKUR6JgDQKWxDuIiiWAJblYomB9rwerT/URClzJkoqc7dt3DAGWvOYOH65TMQ0awGrTjglbtRENbRq40ipYgz4sCRuVoNHzF69w4YooWM2cv3iV85euKciSoFEFWOcuaRSsM9oR4cmzNJw+T8PpC2o8eEx2ER6VsNEG6o5KTINGwVKBo/WN1Bw9TZWMCA/VUHGojoqqo5RL0OhQkrtGvSouFvWqhIKCIvLyZTw4CFgFKpIhOzufrGwZD+apnkVRrsR7pSBLPk/PJSk5i9z8UkrKa0jOKKKw6iSFVafILKwhKaOUhNQiElKKFWDFp5RyMKuaqvor3Lz/lAMphcTEZSnA2hOXSUbxEZJzqziYXU5OZQNFdY3kVZ/m0Kmr5FadYueBDCK37CEyaiebonayYdM2IrfuIXLLPjZsjGbNxj3sTsinrK6RtZGxrF67k/CIrYSGbmDdpl1s2LyHoOAIgoLXKNDS+LDWERgUoRkRBq7G1zcYH58gvLwCFFTJqQCWu4evUrfctR4sV9dAvEKj8Nm+H9eAjbh5hOPhu151Edo7B+HkvWEIsBx9IrFxDcPaJRRbt9VYuYSiohocfDGRkmcLZ6wcvDGxcsPY0l31EBqZO2Fo5oKRqTPGFu7or3JjhYEdOvoyIrRHx9BZea90V7mxVN8BQ2tfolNL0LPwYKmhIwuXW7JkhRlLdFaxeLkJi3VWsVBGgEtkPLhcxTBIFMO0GQuYMXsR02YuUoA1ScqcJ8xg4sSZ6muJaBg7TmNwF1/WmHEzGDVOAGsyI0dO5KOPxivv1YjRU5Wq9eHI4S7Cn+8d8ife088FE8P3811Q+4lPyW/2ZsOA9Zt96t4aEX6/gvWlChpVHiwZEWoVrM8+Ey/Wp8guwiEF69kbCpYAltaDJT6s+98BLFGw3hgRyi7C/lvf8mDJTsJeqqqq3oIrec1JQXhzc5tWwfrGh6XJwmrjmtaHJWPCQQVLk+behBoRXrqmxoQyKhTAOqeFKwGsM6JiCWQpo7tGxTohfYQnzqqIBolpULsIj9ZrAaue2mMnlXJ1WEqfj5xU8QwVldUcqq5TXqxvanIqKdGqV0XFpRQWlVBQWKIFrEEPlowIC1CAJSb3LAGtImRMKP4rgaxUtXJJzSwkNSOPg0mZpGaVUXH8IocarpBZeJjk7AoSkvOJT8zTKFjp5SRmVZFefJwb955Rdewcu2LT2BuXxZ4DGQq4RL1KKzzM1Z67nGvto6D2LGklR9ifXszW6HiitkQrwIrasotNkdtYv34bUVtjidq6n3UbdrN67Q6CQ6OIWLeL1RHbCA+PImLNZkJC1hIcspaw1RsICVlHcMgaQtduJXSdxDRE4B8YgV+geLCC8PULxt3NBw8PP7y8A/D2CcTV1RsXZ09cXf1wdQvA2cVfRTe4eK/G0TlAGd19QyKxt/fEzsEHB/c1Q4Bl77lOC1QBWDoEYGkfgLkY2S1dMLN2VYC1ylzqcRwwsXBjlbUXhmbOmNkFYmjmhr6JsyYDy1DGhG6sNHZCsrCW6tlh6hqBgaU3C5eZMXOegUpsX27mynJLD+Yv0kdHX3xVq5i/xJj5S41ZsFS8WCuZMWcZ8xboMG36PKbPEOVqrsrAmjxlNuNVH+FMBLbGjZvK2LGTmSRdhGOnMVqCRSfMYsTIiYwYKbsGZY1l1NhpfDBiklKxhqtyfuX35GEw+i4Y/VzH5Fd+an/xbz8MWL/4If/ZvuGPUrC+/JIvXmkULE0foWZE+A1g/ZAH67GCLKnMEcBSI0JtmruMCdWI8Nu7CG/eVJAlZc+9UqPT2f0d9WrwNVdRcWjIg6UxumsVLAVXGg/Wx9dblA+rSSp01C7CJi7JLsKmdq5cb+fytTaN/0oAS1Lcz8l48CKnzpxHRoQnRL2SDKz6U4hydez4KY4e0yhYmpiG4xwWL9bRk6rwWVQsUa8OVdWqVVFZQ3lFtSZotLSC0lLJwJLxYBlFxeUUFpdTUFRGfnEFuVqje87QiLCArOwCMrVwpTxYGfkak7v4sDKLSM0qJikpk8TEdFKzSsktO0ZGQY1mVJhRQnxSHnEJWRxIyCEx8xCJ2dUU156n7/5z2noHiD6QyZ79GWpJ0fP+lCKKas/S0v+QU9d7yCw7zr7kAvYczGHrrjiiNgtY7SAyagdbtu9jw4adbN+dzM6YdNZtiCZyezyrI7ZoAGvdLiLWbCdizTZCw9YRsjqS0NVRCq4CAsLxDVpH6PqdBISsxz94rYIsUbBEtdoQFY2vfwiurl64uXlpVSxRswJwcfHH2SUAF7cwnCXHytkHBycv7OzdcXbxxc7eE1vHb2Ia3AKisLT3UyXPKsHdRtNNaG7phJm1FrK0gGVq5Y6RiQ0mVt6YOQRhaueHmbUnBsZ2GFt5Y2jpiZ6pK3qGtujq2yBdhNJDuHSlFYuXm7FwuTl6tj4YuAZrgkYXrGTxSkuW6lkxb6EeC5abMlNKnmctUzsHp02by5Rpc5k0ZTaTJs9mohQ9T5iuvFZifJedhFL4PHHSTKVkjZ84i9HjRcmaphQs8V59+NEYPvpoLB8oNetXysH6uX6B/qPdz095t/2hn+HI9S7OdtwcXt9zDI43dw/9ZfSu4/hzPx/v+h7/SOcN/rL7R3pMw4/l7/cHxC99bFPLqr+jXg2+5jZv207Z+es/+P/xl368w9/vH++15+C5Bhtnf+zdQrC09cTMylVV45hb2GNu6YiFjRurzO0xMrHFRFQsU3uMrXwwdwjCyNwNYws3DMxcWOUUhp4oWmYuGFt6oGtoh66RIzoGdipcdMkKC5ausFARDRLLsEzfioU6Zmo0uHC5KfMXGw6pV9NnLcHQyoMZs5cyY+ZCBLQmTpyBjAGl8FkVPU+QqIapjJUMrHFTkV2EAlYSMjpaAGv0ZEaNmcSIEeMYOUr8V+N57/1feBfhqbYb/9T/AX/uX+gddx7+lLv81W+zc+dOamtr/+6P49bj5z/4evopD+C3/KY8+Mvut/wzDD/2f7xfioPPyY49Md8LWPLaSy4s/8H/j4P3M3z6j/sc/z2fm9yGi9i5rcbOLRgLWw9Vl2Nh446FtStWti6YmtlissoGk1W2CrAMjWwwNnXC1NoHE7tATGx9MbH2Rt/UDTOHYIwsPVi20oplK21YpmvFMl1rBVeS7r5czO1awFqqb8u8ZaYsNXZlkZ4NCxYbKAVr5pxlyJq1YCXuEbuZs8iAqVOlImeWUqlEwZIxocrB0gKWRDWMGTNR00U4diqjpOh5zBRGjprEBx+ORYJGR4yZoj7/4MNfGLB+yi+8f/bb/NAL+rcKWB4eHqxcufJHPXX7fvc7/tY1eMd/D8AavO/f4ukgYP0WH/t/9cf8wyPCr/jyy9e8eqUdEX7xTQ6WmNzfTHJ/pwfr8ROV5i7+q8ERoZjc1S7CQZO77CTU7iLU5GC9neZ+4sSpH4Qree1JdMOlyx/T1NxKU0s71weXBIu2aIJGxeQuQaPK5H6tRYWNnr90lfMXP+bchSs0nrvE2caLnGm8yOmz5zl1upGTUvR88gwnTpymvuGUGhHKmPDoMQkZlRT3Y0in4OHaI9Qc1q6aOk1VjowHxeBeWUVFRRXlFYcoK6uk9K0RYbkmpqGkgsKSSooqaik73EBp9XEq6k5x6NhZCiuOkJ1fTlZuCZk5RaRrYxrSs4spqz1NZm6ZMrknpeaQmJylVlJKLvEJ6SQczFLrQFw6svYfSGXf/hRiYlOUsb3s6AWOnW9md2wau2NTiU3MJyGrXBM8ml1BbEohO/YmsXX7XrZs3cXmLTuJ2ryDyMjtREbuIGrzbiKjotm4cQebInexMXIX6zdp1uo121UH4oG0EgoPnyYmqYDQ9buI2pNMdFI+UXuS2BqbRmDEVsLWbyc4dJ0ytgeFbyI4PBJfvxBVBSQjRDG8e3sH4erig5v4r1z9UEZ39xBc3IJVTIOjkw8ODt44OHph7+CpGRE6eePguRoX30js3CNw8FiNtYOv6iK0cfQleGMMljaumJvbYm5uj3iwjIysMXf1x8w5CHNbf0ysvDC29sHQwhN9E0fNMrJmhZ4FOistWWHkoIqfl66wVNC1XDoIda1YsMyMxSrN3ZrlZl7omrqyZPkqZs3VYeEyE2bOXa7W1JlLmC7m9qlzNGPCybO1Pqx5SsVSuwfHTWb0mAmMHiOeq7FKqRolcDVygtaDNY4PPhyDgNWf3vuI994f+cvuIvyv/ib6rp//bwGsC71PyD7dQ/G5Xv78F0nP+fEfvb29ygT742/x9jUlAPHbH5Lb864PX19fzM3N33XRd877W+FKrj/4MQxYg0dCczoMWG8fj9/SVz8MWFKVo6nL+fL1V1qjuyZo9EcB1uAuQi1gPRCT+737qirn7t17KqpBPFi3b2uiGt4GrH61i/Dq1WucPXuOs2cbOXPmLImJiQq4CguLOHf+whsxDRI02qrpI5RU99ZOmtq6aGrt4nprpyaqoUn8VgJX17Um928A69z5ywqyzpy9wOmzFzglRc+nziq4ajhxmoYGDWQdO36Co8dk92A9R6Qmp/aoWocPS1SDQFYd1TV1HKo6zKFD1Rq4Kj9EeXklpWUV2jXowSqnuPQQRSWVCrAErGpPXVJwdeTMFS6191F86Cg5RYfILa4mr/Qw2UVVZBZUkl14iKyCQ2TkV5KeW05qTjlpORWkZZdwMDmH+INZxB/MJD5BVgYH4tOJjUtn34E0DWDtT+VAcj77k/LZeyCdvQcyiEsr4WBWBbHJBcSll7A7Ppvt0fFs3bb7DcDaqbxXkZFidI9mkwDWJtlNuIsNm6JZt3Ena9dtZ23kPs5e71GQtmlXIskFh8mvPknZkTMcu9jCvowyCg+fYnVUDBGbduHnF0RgyBr8gyIICt9MYPBqvLz88PYLw8tHUtxDCAyNxM3VB1c3f9zcAnF1D8LZNQAFV47iwZIMLD8tYHlg4+CJvWcozr4bsXMNx8LWB1vnIBout+MTGom5lTOrzO2QMaGJqQ1mlk4Yr7JhlZUbpjbemNr4YGjqhLFEN1h5KbjSW+WEnpE1Oist0NGzYYWRPct0LVi2wpxFy1axRMecxSutWahrzVIjJxbp2bLY0Iklho4sWLZKjQjnLtJnxryVzF5kxIxZi5TBffLk2UyfsYApU+cxftwUFeUwe6E+Y8dOZey4KQqwRo4ap0JHx46brMaEYnAfMVIzGhST+wcfjuIPf3if3//b+8OA9Wu/Cf8tgBWUfZH568uZGZbH9b4fNz6UnUWS1i1p3k+fPv2rP+6jR4/o6OgYut7du3fx9PRUitSZM2fU+a//8jm1vfnsPrmBs10nJCZR7YKqqanB2NiYBQsW4OLioq576dIlTIxN8PPz4+HD7z7mYcAaOtT/6U+GAes/fQh/tTv4cYD1GgVYyuj+LsD6HpO7Ns1dxTRoDe4KsASy3opq0OZh3Rp4o49QAOumMrn39NxAk+Tew8VLl7lw8ZLaPaiCRlUOlmRgaVPcm1uVgtUs3YTtGlN7a1ffkHol5vaLV65x8cp1pV5JHtYF2UGoVKyLKMA6c06rYJ1VZc8CWKJg1SuT+5uAVa8BLKViabKwBK6qqg9TJYBVVYOY8GUpwCotp6SknFLtqUQ0KJN7UTlFZdVU15+jovakUrAOn7hAY1OPUrFqGs5z/Nw1iqvqyS8/oiArLauI9NxScopryC2po/BQgwoYza84TvnR8+SVHyer8DBxCRkkJGaRmJrPPlGw4tKJ2Z9KzIF0YuIyFFjtjcsgJiFbKVcHUgvZE5+panL2JGSzbdd+LWBFs3lrNFFRO9i8WWIa9rApUgNXCrAio9m8K5ENW2NZs2EXazfFsH77QSKjU1iz5YDqLXzy2ZfIn+df/wVOftzOwYIawjdFExgmfYTr8A8IVcqVqFd+AZLkHoCnp5RaB+PlE4aPbxieHv64uvri4uyDs4ufNsXdVwtZXjg4iXrljq2duwIsO9dgXAIicfCMwNLOG2tHX6Ljs3HxDsfU3AFTc3tMzGwUYK0yd8DI1A5jEweMTR3RN3XGzDFIpbrrGtgqsNI1smWFviU6K83RNXZkuahY+tYsk7HgclON90rPXsGVjrk3S03cMHQMY4m+HXOXrGKRjqkCq1kLDZi5QF/jv5I095kLVdGzlDxPmDBdY2wfN5XxE2Yzc/YiFFSNncK48ZOZOHkmo0ZPUt4rUbEErMSD9d4Ho3nvwzH8/vd/GgasX+0dVfuNfwxgPfr0S7ZWNmMZc4wVUeVM9kvj5s2j8HmjuhdJfZZKllOnTqmi148//lidL1AlsJSVlaUAS3xRR44cUYnRly9fVp9LMazcVs4fvN2bx2TevHnMmTMHfX19pk+bTvO1NrI6YohqtSf8kDv+5S6cuXmCiuJKZsyYga6uLtOnTycwMFB976lTp7JCdwWTp0xm2tRpb961+nwYsL5zSH7yGcOA9ZMP3a9+wx8ErK++4svXr3ml3UWo6SP8NmBp0ty/MyJ8+ozHgwqW5GANAtYbOViaLKx7SsESJav/1m36+yXNXaIaBgGrDw1g9dLV1UNX9w26unvVzkIVNNrRRatAVts3XYSiXglcDa6Wzhtq96AEjUrI6MXL15AuQoGr8xeuMKheqRHhoIJ1+hwnTzeqmIZBwDp+/ASiYMkaVLBkRFgrGVhqRCjqVa0CLIGrSjUe1MBVWXklZWUVlAhclWrCRSWioaiolILCYgVYFXUnyS+qILeglMKyGsprT1J06CiHjp3h7PVu6i+2cOj4eSqONpJXWqsUrKzCKgqr6jlxuZ0jjU3Unr5G/aV2FdUgeVhxCekkpuaSXXxYjQcHIWtffBb7ErKJicvUrPgsknIq2Z+cz77EHGKT89l9IJ1tO2PfACwZE+5m89ZYjXolgBW1l0gV0SChowdYHxnN2sg9bN2bzsYdAljJVJ36mDtPX/L88y959dXXagpy7/lL0ioa2LAzHr+AcAKDVhMYvEZlYAloBQSGqwwsSXKXupzgNds0Se7uAbi6+OHi7IWzsw8urn5q16C9vQdOzt44u3hj5+CBjb27Gv85eUXgFb4DB6812LqHYecWgqmlK1YyGrRyxtzSAQsbF8xs3LB08sPUTrKw3FXRs5lDIFbuazGx9UFKn/WNbNHRs2DhYj10DSxVVMNKYwc1GlTm9pVWLDWwZ6GOFQt0LDHzWEdm3QVCotNZsMKaeUvNmK9rw6KV1sxeZMrMeZqohukzNYA1Zcocpk1boEBr/PgpjJswk/ETZjFh0iwV0zB6zGSkk3Dk6ImMGjVRRTPI7sH3PxjB+x+MZOTYqYyfsYTf//69YcD6td9Zfwxg5Z+/yaLIKmavLmJKQAZzgzP44l4c3PFXD1+UKYGp169fU1ZWxqFDh9T5cjp4mVz+4MEDpWY1NTVx/PhxVcch1xm8fnp6+ncOh8CS3KeA2LRp0zh/5gI7z2wk9KQVYaUuOORYUHS9kPiYeGbPnq1u7+XlpRQs6cObNG4SlRfKSS9No6ig6Dv3PwxY3zkkP/mMYcD6yYfuV7/hDwHWV199zeuvvh7yYL0bsCQH6/sUrCeaHKy3AOv+UNCoANbtAQkb/SbRvf/WwLcAS3KwRMHSAFZ5RSXx8Qmq8FkAq72zm46uG7S2d2m6CFs7EPWqpaOHFoEsbTRDc3sPH19vU4A1CFniv5LA0XPnL2k9WBc4c/a8dkR4/o0R4RmNB0vBVQPHjjVwVI0I66k71kDt0QZqauq048FaBVnfASwZDyrlqkypWKJeFReXqqWCRlUOlnQQFpKbX0ROfokqfs4vqyG3+BAl1fUcOXuVurNXOXzqCofqL1B+5KyCrZNX2rnQ2kdjUy9nrvdSd/YamUU1HEwtIC4+jQNxKew/kEJsXBr7xH8Vm8ze/SnsT8xRY8I9+9PYvT+VhIxSYg7mkFF6hIySOnbsk+iFJLbu3MeWbQJWu9m8WU5jiIzaxaZNO9kYtYfI7XEKrjZu2Yes9dsOEJ1YyMG8GrbuSye/+hTnm7p5+eXXvJYqJunABKpOXVaA5esfhp9/qGZJyKhfCD6+IXh5B+PpGYiHZxBubt9U5bi6+uPi4o2zs7zf++Li6ou9vbtSrxwc3LF18MAzcC1hm/Zg5x6Gs996bF2CkMJn+drW0QdrW3e1e9DM0hFb92CsXAKxdg/F0jUcK/dwrD3X4hCwBXPnEExsvDGz91WnembueIRuwcTSlZXGjmqpEaGBvarIWapnq3oHRbnakVLK868ht66RxUYuLNK1Yo6OLfOWWzJrgSGzBLBmL2P6jIVMn7mQKVPnKi+WimkYP01FM4wXyJo4izFjJyMjQukkHDVqvBoVylhQwOq990cMrT8qD9aIYcD6td9ZfwxgZZ3uZv66Up7eLeY/Hm7gP8+Z7/sAACAASURBVO4HQ58Z9Nmrhz8IUaJk5efnKyCSC74NWHK9rq4urly5QkNDg1Ky/hpgzZw5U6lbUsshgHXudCNbj0dhV2LM2moPnIqsONJVR2FWkVKw/P39EdUqICCA1tZWpWZZ2Vrx8VWNqvbt4/1DgBXzu98RrV173jDDD97HsAdr8EhoTocB6+3j8Vv66ocB6ytevxaj+zcmd5WD9fkXyuD+jcn9ewDr8TsAS+vBGkpyl6qcW7e5e/8hA3fvcVMUrP7b9N28rR0RahWsnhtKwcrMzFIeLPE7DSpYol41S12OFq6apDanvVtB1uCY8FpLh6bkWdSryxIwek3B1fkLlxVgiYp1tlELWDIilAwsrcm9QY0HT3K8XjKwNCNCjQ9LU/RcW3tMwZXGf1VLdXUtVd9WsN4CLIGrMpWDJZAlgCVho3kqxV2b5C6Fz4Xl5JVUaVZpjfJiFVUepeLYWapPXKLm5BVOfdzJlc7bNDb3cvpaN5XHz3EwOZu4g2kcTMkjQT6PT1WQFbs/mX2xyRrAik0iJi6NmLh0dsccJDomkeh9yezen87ehExiDmazOy6dHTGJbN0Zy5bte9kWLZ/HE7U5msjN4r/axcbNu4naEc/mnfGk5FezMyGX7Ym5pBfVErU7mYSsMqpOXiIqJp1HLz5X7/0vXr6ipec2p651kllah6d3MH6B4Zqg0YDV+PqHKyVLvFdibpcRobtnEO4eQTg6aUzuLi4+SsES1crR0QMHBzccHN2xF8Cyd8XRxQt3/3XYu4dh5eiHvWsQNs6BWNh5YW7posqdZURo5xaEZ/h2rFwCVFWOmUMADr4bcQneioPfJswc/DE0d8XQwgMDKx8s3SNIKGnAzCkEfXMPDMzdWW7gwIpVbizRs0fX2Al9Kx907UKov9bNJ1/9heu3HmEfGq16Cpeaeqgy6NmLVjFznh4z565k6jQJGl2oQkenTJmtSp6l7FnB1aS5fDRiEuPGy7hQqnHGM2q0mN0lvX20Aqw/vTeCP/7pQ/7tjx8ggPX7P/zCClbbwMN/6m28P+UN/ccA1vWbj/E6eAzu+sCAB9zygD5beHBAfUsBJxkDCiyJZ2pw/JeUlKT+I4kCJbAjfqyBgQG1xE8laxDO5I7eFa1QWFiIFM7KR2NjIzd6bvDsi+fsqN3OhtoA6lqquPmkjzuP7pB0MJmpU6YSGhrK/fv31feuq6tj8eLFuDi7KIVN3dEb/3wbsPb+7ncMLoGq3HHjyJ88maT/83/U+XL9wY+/B2D90PPxj37ZIGD9oz/O4cf329+mX9BwjuzaBopPX/6nfk8ffq3+fK/VpPJjOHiEqhwsS3tvzLXjQVMLe+zdg7F1C8bEwlGluUsO1ioBMFsvNSY0tnDBcJU9Bsa2GJk7Y2DqhK6JEwaWXhhYebPc2JkVxk4sM5DqHAeW6Vmz0swdx9CdbEoo5NjVLhLLT+AbGcdKMw8WGDiyzMiJuYuMmTZbhxmzliq4EsiSyhwZE4rRfeKEWSpodOy4mdh6hrFwmZGKaFBwNWo8H46QXYOj1JjwvQ9G8sc/fsCHH43ivQ8+4v/7/R9/WQXrn/3FOviL/285/aFj8mZMg/yFy20njXJ1KwBetYKcB0OQpK7zxjcfHP19+/w3rvKf+vTxZ4/ovN9B570OWu42c+/lHfoG+r5znzLS+L4dh28CloDVwf/5P0n+139lz7/8C3U2NlyMjKTO1pZjTk7s0qpYg99gGLDefvMbBqy3j8cP/d8avmz4WA2/Bn7510BE1B5cfcNV36C5jRuWNs5Y23mwytIJIxNrbQ6WHUbGVhgaWWJgZKnS3KVKx9jUHj0Dc4xMHdEztkVH1wxjKw8Mrb1ZqmuFrpEdOkYOLBEP1korlhjYs8opFFOPDSyz8MHMZzMZNWex9VnHbB0bNS6cvcCA2Qv0mDVvhSp3nj5DCp8XaZLcJ85UPYTjxk1nzLiZatRoYuutKnFGj53CRyPHKpgS/5VEMvzxTx8p5UpUrD/823v8/g+/sMl98AU9+Aty+JQf/OvvTcBSx+qTOri3E+7vhb+8Gjp8AjD9/f1DX8snomLJjsAf8yHeLekyE9VJdvqJV0u+HlSuvu8++h7doO1OC+332rjUd4HG7jP0Pb0hewq/7ybfOX8QsHb/7ndkvv8+p/z9qTI3pykujtOBgeTNmEHO+PFkfvghMf/tvykVa/BO/h6ANXjfv8XTQcD6LT72/+qPWf4Ikj9CJA7l7S7CrzXjQa3J/dWrV8j/95eff9vk/qYH6znP3uwi/L4RoXYHoVTlDCgP1gC3tKXPQyb3m+8yufdSW3dUebAO19Yp/1VbRzetHd20tHVx4/Y9um7c1pjblfdKdhL20tKhWRqTu4wIr3LhwmXOn7+k1rlzF2k8d5Gz52QX4XlOq12E2pgGbU1OvYppOK2qcjQ5WA0qpqGuThPVICZ3iWqQPCzNiFBiGmQX4ZsZWLKLUDxYb48IxeQuZc+5eQXk5srKJye3gJy8YlX0rMqeswtU2XN6Ri5pstJzSEnPJiU1k+TULJKS00lMSuNgYioHE9NISEghISGVuIRUDsQnsz9OxoMH2RebSMy+g+yNSVBrT0w8u/fGEb3nALt2H2DX3oPsiklix96Dagfh9t0JbN+TyLZd8WzZcYDN2/YRtW2f8l5t2hbL5t1JbI/NYNveVLbuSSI6Pot7zz6j49ZDtsZmcKH1BodPX2VbbCZ7U4q4ef8x5UfPELpxN2s278UvMILwbbFsTSrQ1OSI/8ovHG+/CDx813Iwt4qT128QuGYnrh4hONh7aHYRirndLYiA1Vtw9w7Gzs4ZOwcZDXpi7+iFo3sYDu5hQ7/nIiKjcfEKwcrRF1snH+W/MrdyUjsJzcxtVdiomUpyt8PIxAoDIyuMjC3R07dAT8+clQYWrDS0ZrmeBYamDuibuaKjZ4WuvjW6RvYs1rVmuYEtyw1sNPlXBg4sNnRmoZ49/z977wEd5Zml67rXzF33zJp7znjuOWtNn7lrTtsYY3IQSQFFJIRyzjnnnHPOqZRzQigggQgCEYUAgQhCgMggcjDJYMBgst+79v6rSioh3G6Pu233UL2+/oMq6Tf16al3v9+7taksaO4DdQMnaBi6QNPUEyqaZlBQ0cMyNQOoahhiqYImKNl90RJ1LJXX4MBRKhEuWKiMGbPlMXuuPObMWcTlQTK6T58xB9M5vX0+pn45HaxifQSs3850LoHOybYTAUuYgN/g3SSZVD/nN6LJ/OHDh3j9/XfA6+d4+s0dPLxzg7d0TOe/efiQJ/3Jnv/yvYu49uAquo6swcbhbvSd2YFvnz+a7K4fPCcBLCoHUhmw19oaGwwM0KmiglXz52ODvj7W6+ujx9QUO5yd0Th1qvS5PgKW9FLwzkfAkr0ev6ejPwtYFDT6wVWE1Ox5/CpCAqyH+Oabh3ggjmgQmj3fwx3+AnUX44NGpb0ICa4YsCimYdwqwsvjYxoEk/vatevYg9XVtVbswbrABncytJ86cwGnz19ioKL8q5NnLrLJ/fjJc0JMw7B4FSFFMzBgHRIAa1AArMHhEQwMHhkHWPuxm31Y+7FrNxnd93LY6PbtYzlYDFgU0yAFrO3c5HnT5m3Y1NMrDRqlVYQUMkoxDRLAWkMxDWu60PEeYLULgLW6A80t7TyaVrWhoWk1GLAaWhiw6hmwmlFT2ygGrAYxXNVIIYsBq6yaAau4pBIiUQWKRARX5WOAVVCKvPwS5OaXIKegAjkFlcjKLUFmtgiZ2cXIyq9EdlEdMvOrkJ5DhvZilDd1IbOoDukFNcgsrEVu2SoUVpOxvQfnrt/FgZFLCIvPQeuGnejadoBBaf2ug9iy/ziiU4qQmFWG8PhsAdBKGxEQEovA4GgERyQhKCwB/iHxCIjMgH9kFlJyq+AfFMceLC+fMHh4BcGdmj1zBhaFi3rCycUTjk4ecHJ2h4tHCBzJ0O4eJAUsG2df2Dj5cHq7g4sfrG3dYU2rCJ18YGntDEsrZ5ibC1lYNs4BMLWw50wsQ2MbGBhYwsjUHnqG1qxWGZs7w8jMGSv1CbrsYWrjKfQjNHGBloE9RzRoGrtgub4DtEzcoGniBi0jF6jr2MLA1h/LjZyxTMMY8sp67MFSUDeGvOIKyCutwOKlWliqsIIN74sWK2PREjUsWqyC+QuV2OBOcEVhoxQqSgZ3KhOSyf2LL2fg8y+m47PPv/yoYP0WJuDJwEpybiJg/ZLvl2CNFK43r15i59B5NGw7joYdNE6gcccJ1G09xuffvHrB95usxHftwRXsPL0dJ64fw8iNE+gd2YxHz2QB69Wbd9h8/BtEr73JWzoef8v6wx8gGRl/+AMkI/UPf0DKH/4AUrbWa2tjvY4ONhkZofJf/1X68I+AJb0UvPObB6xeT9CiCenwFGFU+iuMQiRzLP3Bh3fGP5+nCL1jT/bhxwAYFXlC9BPv+6NP9Av+8H3AesOrfHkFIRncScEal+Qu2+z5KSvOY6sIP6Bg3RPHNFDQqCTJ/aYQNHpDkuROEQ3XyOB+jYcQ00DNnsfHNIzi6PBx7N03gKGjxxiwzkgULIpmOH0ep84RYF3kgFEOGT15FkeHRzB0bARDwyNCTIMMYB3CATFgCQrWQTFgUZL7ACe59zFc7WPI2tm3j1WsbQRZ23ZiDLC2CwoW52BthQBYW8VRDZvAgEUxDeIcLG70vGYtm9slClZrGxnc23mwgrV6DStYBFdNqzrECpYYrhpbGLZYwSLAqiYFiwCrDhWVtSgvr0F5RQ3KyqtRSoBVWgVRcQVEonIUieGqUFSBgqIK5BeWCwpWQRlyCsoZsrJyCK5EyMwtQ0Z2CTLzKpFFMFVQw0pVYXU7ckqbkFPWhMyiegasLFEDUnLKkZJbyYoVgVF4XDYqWjaioKodB0+Nom1THxKyypCcW4mg8ESk5FcjvbAOAcExDFj+wTGIyyxDWHw+P+fqjbvh4hYKL58IbvLs6R0KD+8QuHsEwc0jEK6ewXB29YaLixccHd3h6OQGZ/dQeAQlwdkrXApYURml8AiMhoWNK7xCUxiwrKxdYEmDUtwtXcStcuxgbu0KUzM7GBhagQBLT9+CS4M+UdkwNHPiYWBsz6VCLV1LaJs4Q4fgSs8GGrrWDFaaFDCqbw8tChs1dGbFSmW5CZYbOLHZXVHDFAqqRlBdYQ4FDVMsUdaDwjJdKKnqsS9r8WJVKC5bAcrFUlTSwDw5RTa6Uw7WjFnz8KUYrAiyKKaBDO6U4i4A1t/Y5C4BB5l5afwkqagIz580841i9OdOkL2e8PxPtMn7pSdnyTWZbPtjgDV45jS2RNvihxcvZC7nTz0guKJVSU/v34JZ0W58YrgKnzh24h9d1+IT+zX4g00HTAr78OT+LVBZ4v79+5M+9a1HNzE4uh+HLg3iwVPZ+xy+9BixnZfh3nwNtqXHeUvHdF5yO5yWhsMZGRjKzsYxkQgHk5JwNDcXw/n57L8ajI/HQFQU+H503/R0yUPxEbCkl4J3fg+ANflnbxT0vzHAoqPxtw983mU+y6MQKXpi7KP9gceMf1ren3i/icfvPeCvckIWsN7i9ZsJgDVOwXr2/DkmB6zH+PbbbzlSZVIFa3xMgyRkdDxgUanw9te8mpAB68pVXL58hZPcZQCL8q/Oj+LchVGcPXcRBFenOQdLKBGSikWqFeVgHTtxCseOn8LwsZM4OnwCQ0eP48jR4+CgUQKsQ0MYPCguEUoAa2AQ+wYOYO++/dizZ2AcYI21yhFysPohANYubpVDae6sYG3dic1btsuUCCkLi9vkiJPcJTlYEiWL4aqjE23ta4RVhFQibO1Ay2phUHlQKBGOKVh1DS2oq29GQ1MrGpraUFPTIABWVR2qqERYWcuQRaAlAFYVSkoEuBoDrHIQYBUWV6FAVIW8wnLkFlUyYGXnliCL4CpLJKhXhTXIzKvgEmF6bgVoJKcXIaOgBlmiemQU1rCSlZZXjcTMMsQk5CAmMRfphfUMVgWV7UjJqURwRCrCYrMQmZCBkPA4JGQUISQqGQGRKQgKT+ByYWB4EuIzSxEQlYmDI+dx6fZD+ASnwtMnnAHLwzMQXv5R8PAO5a2rewBc3MQBo86ecHT0gKtnOPyic+EdniIFLJ/wFLj5R7Oh3cUvBraO3rCxdYWVtTOsrN1gYenMKwupNGhsTGBlxSVC8mPpGVjC2MwRdu6hsHHyhYGlB4zMXTjNXduAfFd2WEllQl1raOhYcc4VRTJQojsluatrW0BF0wTKGgJQqek7QUXPAd6JxVDXs4cSZWKtsIWKtjVnY8ktWY6Fi1UxX24Z5BarYamiBubOXYw51NR51jxh9eBXszBt+ixWrgiwpnwxDV98KfZgff5bAaxJoYomuvHT7LiJb8LEKnM3+ob6Y1OgzGMldxz33JJTMtuxn/8WAOvu23fwcHfA6/x/xs1VRTLv9KccUJwDAROtKPz23i24V++DkegAIjpOQDmjD5blg5gRshk2Jf0MWDdv3sCDBw/+rCdL8tr3n7xC+a7b8Fp1FS6155C5YRQ1fdeRuX6Uj72ar6Ky7zaefv8OD8+exVBODu4cOoSnN27gwpo1uD0wgJePH+Px5csMWufb2nC+tRWnamrw3a1bkpf5CFjSKyHs/D4AS/hc02ebP6f0efTsRa+I1C0RRscff+KJXvoCRuqU+LzMrzzhszwqUhS+PE14TK+nBLx6+bWkn+EJ98PEY5kX++sejAest2/f4c2bt7IK1k8GrMfjAOsb2RKhBLDu3JG2yuGYBnFEw41bX+PmnXtCijspWAxYEzxYF4US4e7+PezBWte9HmfOnMPpM+dx8jQFjZ4T2uRQH8ITp3gcO34Sw8dGxgBr6DiODJ8UYhoOHQFFNBBkyShY+w9iLwWMTgpY/di5s1/ci5AULFnA6t26C5t7d6Jn83ZsEvcinAhYlIUlycOiLZcHJ5YIxXENq7hEKABWI5UHm8h/1YLGVe1Y1bYWTas70dq1GdXV9eM8WPWoqKwRe7AEFau0tHIcYJWhqKhMKBGKFay8onIUlNZCVNksVrAqkZ1bisysImTlloJ8WARYGXmVSMsqQWqGCGm5FUjLrURqTiXS86vF+xVISC9GQlox4pILEJOQi8SMEmQUNSAqLguRMemITxMhNjmbYxkSs0oQGZeG4ro2hESlcJucgLBEBIYlISQmm6Mnhs7dQGJuHQIjUkHlwaCodHgHJTBwefiEw9XdHy5u5LvyZiXL2cUPnoHx8I/OhrPPmAfLxS+aVxHaOvnCySME1vaenOJuwa1yXGFm4QQzc0feGhlbw8jICvoG5jA0tGQVS1/fAiv1LGBg7gJdM1f2XekZ2UPH0Bb6JvbQM3WCpo4Ve7CW69pw5tUKIwdoGzpARcsMqivMoKplCuXlxlDWsoCqngP0HYJBcQ2kZKnpOUJB3YTb6SxWWAG5RSpYsEgF8+RUOHB0wSIl9l+R94rysKg0OO2rmaxafTV9JpveyeD+2ZQv//ZJ7hKVRmaqoklN1MswJQUqnuh60dsr4smVJt3xkyxNpIqiUZ6MJed5S+c9PSHqHQVNqgK3CZOq9DUnTMoTJ9WJk/HEn0snZ+kT/ud2JNdksu1kCtbQ3buwF5UhbO5nQOH/g2HruXj75s1f9CboWy7lWl27do0By6t2P4LbR5C6/jTkErbDtuIgPtFphEP5HgYsuh/dnx73U27hq8/Cp+UaPGtOYvjKmFpFjz1+7QkiW8/Dc9VVqKXswO19+9hftSc4GLs8PdHn64uNhoY4VVuLyxs3sul9X3g4TpSW4mBiIm7uptY8wu2jgiW5EsL29wBY9FmnOBAeo+DPqaA6CQqWSApDgiLl6UmqtnB/kaKibGlvwmdZAli9Ex8j8hSUcfH9JZ/hsc+6cP3ee9yPflOTvfb/2aPxgMVwxQrWG0hLhOJmzxKT+09TsH4EsCRJ7jdv4es7d/HtE5oPrvMQktwlgDVBwSLAukAm923swWpqahorEYoB68TIaW6Zw4A1chrDUsA6LihYQ8eELKzhkzh4+CgGBw+JAYuCRg8JOViUhbX/kLhVzj5xiXBMweJmz5TkTnAlBSzyYG3Hls3bsHnzNsGD1bMNGzduwYYNkn6E4l6Ea9dz0+fOrm5Ocaf8K2mJkMBqnIK1ivxXExSs+vpmrGrrwpoN29h7Rf4rySCju7REWFknlAjLqlBSWoHiknKIRARXpUKJkNQrSYmQyoTFNSgobUCuqBo5hdXIyilhwBLKhKVsciejOwEWQxaVArPLkJpZjJSsEiRnlyEprQhxSbmc5J6QWoio2CzEJGQjS1SHyKhkhIbFc75WXccmJGYUIiIuHbml9Rg4cQHU5Nk/KArlTesQEZfFgBWWUIDg6GxklbchubABnr7h8AuJh3dgLLyD4uHi6svp7axguXizkuXmFYKAmGwExhJgRUgVLAfPUIYqO0cf2Dh4c4nQgqIZrJxhZmYPMzNqkUPDHsakYlFcgwXtW8LU3I6Bi8zshlaeMDR3hq6BLXSoRY6eNXQNhX0qERra+EBjpQXUV1piua411HVtuS+huq4NVLQtsYzgaqUVlLXMoaprzz+XX6YLeRUjqGtbQV7NEEvIi7VEDQuXaGCeOK6BfFiU5E6ANW367DHv1dTpHNEwY+YcfPHldFay/uY5WBKIkJmMpPAkTKLCnEbwNPatdmzSFT9SPFGOnyB5cpRCFRstZCZV6WtOmJTfm1QnTMYTf+45/jWkT/rzdyTXZLLteMCixN3adeuwwtEJ2guXIP/z/4a3mZ9iVP9T3Orv/4veAK0WpBIhgdPje7fgVrUPOrn74NEwhMVJO2EkGsAffTfAqWIv/5zuR6sL6XE/5eZVfxb2Zcex/7zgx/rmu9foO/UNvnsh+K/Su0/hv1k34BPzGrx68gQvHz3C83v38P39+6xQPbt9G+/evMHbFy/w4tEjPL12DU+uXMG3Fy7g3evX0rfwEbCkl4J3fg+ANbFEOPYZ/hBg0RclserV2yurTk/yWaYvVfScso+h5yalTPB8vQ9YNN9IvpR94LVkL/UvfiQDWG8lJcIPA9bkqwipRDhewSKT+wNWq+nzPlkvQjK4E2A9fPRYptnz1fEKFpvcJUGjo5zmfvzECPbuHeCehNKgUQoYPUnNnk/jxMnTOH7ipLhEKFawjhJgHcORoWMYGj7BPixuk0OANTjOg7VfWEF45Phphqz+flnAol6EDFg7+tC3dxDbd/ZzmxwKGhVM7gRYWyeUCAmwemQ8WGxy7yKDO7XKEUzuQolQ8F9JSoSrWki9ahWb3NvR0LiKFay6+lUQRjNq65vFJcJ6VFWPlQfLK8iHRf6rynGAVYoigiwuDVaisLiS/VclVc2oXtWNwopmbo+TU1SDrJxiweBOzZ6zRMjILERaVpFgcs8UcbBoWnYZEqnZc1o+aEVhYmohcoobOdk9Oi4bjWs2IyO3AonpBQiPSEBIaBxik3IRnZiDhs4tSM4pRUKmCMGRSYiISUVIaCxSs0sQl1aMsJgM+AfGwC8oDtFJBQiKSOVVia7ufvD2i4S7Vwh7sNzI7O4VDFf3QDi7+sHFNxIBsblwD4yHZ2iyFLDs3YM5osHGzh02dh4MWLaU5m7rATMLB5iZ2cHU1A4mNCSrCM3sYWhsAWNTaxgYWQuJ7q6hMHMIhI6BHUysPdibpaVnzT0Gl+tYclSDtqE9NLQtQcfqOlZQ07bkUiCtIlTVc4SWsTPDloahM/Ss/djwvniZHpYq60FZ0wSKagaQW6yO+XLKWLRIBYuXqmLu3KXc4Hn27PkMWOy9+mosxZ1ULIkP67cDWBNKhAQ1pEJJfBljgCVMhKQq0UQ9NjnTviJk4WfihC2eE9+blH98Mp44WVMpY8Lb/U9NtpOBleQcAdaVF8+x/uFdZJwagn91MbTk5GD76f/AKrl/wavET/HQ7lMcChQaK99+8h16zl7BlYdP8E6ckTXZm7t58ybHOhA4Pbl/G9Yl/fjvbmsxNXwLZkT14vOwzdDK2Qv36gFWuOh+FANBIaY/5eZaNYKI1ec4puvbZ68R2nIOduWn4VM/AqO87fjUuRH/7NSI/+G66qc83Qfv8xGwZC/N7wGwFBUJdMSDlWsRPBU9IZKUCEeFY1KuFKlEKD7mn79PZ5A8Hxnnpf7NSR4jUb3pikkAC5L7seI1Sj8Yey8TX0v2Uv/iRzKAxeVB8mBNAKwPriKUmNwnerBIwfoRwLp1G7du3eaIBlKvrl+/wUNWwZpQIqRWOeIehOfOX8TZcxeEVYTiPoQSwCK4kihYx06QikUlwuM4MjTMgHWYGj1TTIPUgyULWEKrnEHsoV6EUpP7mIK1Y9ceLhH27z+CHbv2onfbLvRKmj1TTIMYsCiiYePGHqmCJV1FOL7R8zjAam/vRGt7J1pWt7GKRSZ3CWA1Na8GlQgbm1sFwGpoRh2tIKxvRm1d4xhgsf+KYhoE9YoBq7QCJSXlKC4uExQsEUGWENHA/iuKayipQVG50PA5t6gGOQVVyKayYG4ZsvLKkVtSi7TMIm6RQ9vk1HxWr6hsmEyxDRlFSE4XIS45h/sZZpc0IzI+F1v2HGXFKjgkhr1cVU1dCItOQ1hkIoLC4hAWk4bQiDiERyUiPDqVIcvPLwSh0WkIjkhBQHAcQqIzEZMq4tWFh85cYfBycQuEEw2PULh5R8DFK5SBiwDL2c0fjm6B8AxOQHR2lRSwXPxj4egRCltKcrfzgJWNGyytyIPlKja6O8PU1IZ9VwRbRkZUGrRmo7u+vgkMTWzhF1cIe78EWLqEYSUpWAY2oJWERpauYC+WnhWWrzTjUiEFj1ImlrqWKVQ1Tbg8qL7CHKorraG20gbKmhZcKlTSMGVVi1cSqhuDtosVtSGvoofFyiuxaIkqFi1aJgDWnMWsYEkT3Gn14NTpPCjBnQzuvy2T+wRioQmQygIEVjSBSidZUZ/R+AAAIABJREFUyURIqpci+TLEEyJNxp69YxOnePobP6lKZ0R+rGSSH/ccNMGLJ1WZx02YdKWTs/QJ/3M7EpiabEuAdfzptwg/PYSEC8fg2VIH0xnTEfc//wk9Gp8CyZ/idcCn2D7rX1gFuvroCbpPXUL3qVE0Dp3BlYey5TnJOyXAImii8fTBbcHkbt2Bf/Zch3/27MY/eazDv/tuhG3pWInwLwEsp4oTyFgvaJHHrj6FWcEQ5CM34B+MKvAP+mUo23kW8Z3D8G8alLwlme2WLVtATaYdHR2xcOFCmJmZYf78+Zg7dy4qKiqkoaUfAUvmsnHJhiDr93wb7ZWsBhS+IP0Nq3S/6mX7IGC9fs3exx9v9kwxDZSD9dMB6/6Dh7h7/wE4A+vmLVCTZ4poIMgi2JJRsC5dweglUrBGcYHHJRw8eBjl5eVobW2TKRGOnBTUqxMnTuHEiODBOk5lQvJgHT0mVbAYsA4PCTENZHInDxbnYB0Ut8ohk/uguFWOZBXhXlDD5519e7FDPLbt2C2UCAmwSMEio3vveMDagg0bezimgUzu3d0buTTI/itq9swRDYKCRXDVQSsKO9ejpWUiYLWhqbmV4aqRohpCNaBiHQZrlamYMnUqpkwRD+WgcQb3dPgum4LPP5+Cz5Us4F1SwSqWqJjKhJJVhGRyr0RBUSXyiyqQm5+I6Phq5BXXIVdUixxRHZvaswuqkVPaAFFlC68uTE7JQWFJPWpXr+e+g9QmJzm9EIkpOUhIzuESYXxaCZKyypGcXYnohFxQuTCrsBrl9WtYxQoNj0d4ZDxCIxLYd0WNnSPj0pGQWcL9B32DYhAcnswtc/wDo+EfEMHtdAjIvANiEBqXi7zKNhTWdMDRNQDObgFw8w7neAYnV8rACkFQfB4i08ulgOUdlgr3gDjYuQTC1tkf1vZesLQic7uTuERoB3NLB5iY2MDYxBpmFvYwMaOwURteUahvZAUja28YWHlDx9AeuuS/MrDBCj0roVRoYActPSvQqkLNleac6K62wgxqWiZQX2EKFQ0D3ieju4KKPhRUjaFEkKVtDU0jRygvN4GCuhGU1A2xWEkH8kraWO4WiEXLDbFgsRoWK6hjrpwiZs5awCZ38mBRWVDSh3D2nAWYMYOiG2b8RjxYf8Vp7ZeGob/GW50MrCTnJCXCpy9foP/OTWQE+iP+X/5vNM//FNdcP8WLMjW8u7IflyuyMdpQzm9v7+Vb+Pb7l3j84iXqj5zG10+evfe2KUhUUiK8d+cWdgydR/22E6jfcQL120+gcecIKnuGse3wOdz9mprAXv+LSoSkYMWuEf40Pnr2Gp87VuEfpvrij9bF0M3Zjn/zasWn7i34F7fJFSwCv/T0dO6ZePr0aRw9ehTU9qesrAxRUVGc8UO/1EfAkv1P+5tXsGTf7geOxsp5PzV24QNP9Ls6/UHAokbPkpiGib0Iv/tuQi/Cx3gks4pwvIJ1X6ZEePfefdy5e08GsIRmz7dw7RrlYIk9WFeu4ZJMDtZFnL9wkSMa6N8bNXw+QysJz4/iFBncCbBGTvH2GJUIj4/g9LlLOH32IgMWrSQ8emwEh48M49ChI7KAJVlFuP8gh43uJaP7wEGxgiXAFedg9Q9g38Fj2Ll7AARY0pgGMVxx0KhEwdokAJbE5C4A1kbOwiLIIsBa37MNXes2csgoBY1yL0IOGhUCR8mDtWqV4MMiyGqgaIZQDUy1yUVdfRNq60KhMtUW6RzTUI+qKgoarUW5nzKUfKtQVl6F0mQLfK7kzyb3YilglaGwsBSFCamIiSfAqkSexzLIe1Yhr7gWuaIMRCXWsxpF5UJSqpIyipErqkFKSDTiK5pR396DpPQipEclIySqHMlpeYgnwErOQ3RCPqpWbUDfoZOISS1BYnoxIiISERgYhbCIRISExSMkIhERMSkICYvhJs/BobGsYsWn5rOHy8c3DAFBMfALjIa3TzC8vAPh6uaLwIg0+IalYkv/IQyduwZHzzC4eATD2T0YrhTlEJLA6hX5sMaXCO3cgmFPqwAd/WFt5wVLWy/Y2HvD0soF5haOsCSzu5UQMmpoZAEjEys2uOvpm8HEwhEGRjYwNHOGsY039M1cYWDmDF0jO6w0tIG2vjVW6NtAQ9sMGivNGajUtc1Ag9QrBqzlRmxwp9WEalrmDFdKy81YvVq23ARkbFdQ1sEyVR0oLtPm/oRy5MOS18RCRW3IKWphnrwmZsspYjaVCxfIY/a8Jfhq+lxOcSewIg/Wl18JqtYnf8tZSAIOf4vXpG/C0pLB3+IFf+ZrSK7JZFsJYEme+u2zZzgX+SXeFPwrnpep492Lp5If4cn507x/7t5DnL77De/ff/Y9Wo+dl95HsiMxud++fRMDB45ieOgYDgwcxLEjR7Fn9wD6+/bhyTdf48yp01i/eTdoFeFfYnIPbBmFXsZedA5c5Jc8f+MBatYewtU7gifLq7IP/6Ajwie2jZK3JN2+e/4UL7asBnavxaveVrzcshovN68G+rrxdvsavNq8Gt9taALd7yNgSS8b7/x9AJbs7/Rf5WhSwHojLhG+mpCD9ew5vvvuGZ4+lQWsb39UwRoHWJJVhOIk9xtiBYtULEp0JwVLiGm4BsrBosEK1uglXKRmzxcu4uTJUwxZgwcP4eyFSzh7/hID1slTZ3kl4XGJenXi1DiTuwBXx0+dw+EhMWBJVxEekVWw9h8STO6kYu09gN17yIc1IASN9g9gcPg0+6+2bd8lBSxqPL2FfViCgkUBo5ISoSTJvbt7Ezb07MDateLA0c5udK3dAAobFYJGO9Haukac5C5ENYyVCFsFFYtWEYaqY6p1LuoayH8VCpUptshoWYPqumZU0urBymqUJ1vi88+XwdwvAEliD5a30jKYxFOZ0BcKCr6INVaCgqcf3BWnQN4kBdEmU/CZSTqiPJTxJ3kLBEVqw9y2A8k20/jY2UQZf/pcBfruAVj8p2WwTS9EsL4iFPzC4ak8DXK6sRw4mpRVhtjkAqTkUsJ7E+LTS1BYswbhEUnIyK9ETHwWSmtbkZFfDlKuQsJiERJOalY8UnLKOKIhNCKZlayAkDgER6XDxz8C1PjZ2y8MXn5R8PCJQAApXOEpcPUM4fKgi3sQ3P2i4BkcDxefCLj6x8LFJ1qqYNk5+8PWyQ82dtQmxxO2Dr6wdvCDlY0Hq1ikZFHQKClY5MEiyDIwMIeBoSVMrVyhb2DBUGVk7QVjO38YWnlgpYENdE2pwbMz+620dCy5PEiQpbHSEurallDVNIbqcmOo0OpBdQOoaBhCfaUFG+GVNQyhoq4LDU19KClrYdHiZViyVAXyitQyRwlyckrswZonjmuQW6qO2XJKDFiz5izBrLlLMWOWHKZOm40vviQPlrjh85Rpv04vwv8qk+ZP+T0nAyvJuYmAxc/3Jh947AK8nTz/6vLDxzh3byzsc+3Ji/j6qayKRTEN3zx4wOWAirourN2wE5u37cWefYfRvWkXmtt6cOjIcRw4OIxV7ZtBJUXyctDjfsrNKH07PtHOxT9ppmDjAVnA6xm8gH83zsEnWjn4o0vde0/37tED3DOejtfGU/FM89/wTPOPeGnwR7yz+iPeWvwRcPkSD8xn4O3D+x8Ba8LV+3sFrPy0aBTnJKMkNwWi7GTUleXzcUttKQrS49BUVczbioIMFGbEQ5SViOKcFOSnxUy4Qr/dw0kBaxIPFq0ifPZMkoP1DE+ePmUVS1IifF/B+gb3J2uVM24VoQSwJG1yJi0Rjl4WlwkJsCgH66J4jOLs+VGcPndRHNNwVhzTcBpUGiQfFsc0HB/B8IlTOHr8JPuwDh85ikOHhsQerCMYPDSEA4OHMXDgILfJ2cfqlQBXewYOcpJ7X784xb1vj1Ai3LVHnIO1g3Owtu7YLawi3CKY3DdtEtrkkAeLAatbUiIkBYtiGihwdL3Y5L4WHR1kdO9CW3unGLAoA6sdLaxgtaK5uRVN5MEiwAqRABa1ySHAskF6fQuqa5vGAKuimtWrZD8rmCtRmdAfJUkWUDJLgchzGRQ8yxiwPlO0gLF3GmKKa5DvqQx591K4Kk7BEpNAePiFw/LL6VBYpgH9mGrklYVBQTkS+eUtSHNYCcPkVYgyU8dnyg4wD69CVHkLMgrrkF5Uj5S8WsSnlyImuQjxKYUc5UD7JfWdiEstQk/fIbT39CEwKBJBoXGIik9HRHwW78ekFvE2ICgaAUGRAlwFRjNgUQipp1cQPLxC4EKGdjd/uHuHgaIZ3LxD4RORBhfvMLj6RsLVLxYuvjFSwLK192RzOwGWrYM3HJz8YUlwZeUKMzMHXj1I3isyvFMOljErWBTVYAGKbTC1cICVcwCMHYNhaOsHE1sfLF9pCafgVHhEZGK5jhV0jB2goWUMDU0jqC03gIamAdQ0dKGiugIqKlpQVdeBsoY+lmkaQ1FNF8qaRlDVNICC0nIoKS/H0qUqoPT2JfLqkFdQ45WE1Cpn3rwlWLBwGeYvVMbsefKYOVsOc+bLY94CBcyauxjzF8hz2xxqnUP9CadMmfkRsH7tKVcCU5NtJwWsP/OG7373HJFbBrD/6m2+5/Vvn3Kp8MmLVzKPpBysF9+/wM7dBzB4+BhGTp7F4SPH+fjw0AmeRPcPHsWu/kH2gHwoaFTmScUHo1fuQDumHZ8sz8YnKilQDGyAXWY3b+n4k+VZ0I7twOjNB+8//M1r3LGXx6NgY9xbU4U7XfV4sn013hzowpv9XXiXb4t7LvL44fXrj4A14er9vQJWdmI4mioLsaG9AZvWNKG7tY7325sq0d5YhbaGCnSuqkVXSx1v166uQ1t9ObITwyZcod/u4QcB67W4RDg+B0sKWEKLnKdPJzO5P+Im8DKtciQ5WGK4IoM752CN82BJIIvT3K9dFweNUlTDFVwcvcQerPMXJR6sCrS2tjNgXbp2i8uAI6fOcomQVxGOnGHIEgDrJIZPnMbRYyeFoFEZkzsB1lEcODiEQ5SRdfw09lIvwgHyYB1A/15qlbMPDFgSD9aufmzfKbTK2bptJxvct+3cI3iwqA8hJbmPB6zxQaMEVlLAojJhN9Z0dbP/ik3ubR1obaOehB3sxSIFaxXFNDSvBhvdaRUhAZZNLiiuQVoirKEkdyoR1jJkJVsowzyZUtypTJgOs8+V4V2WClMlS5goLoMn5WDFJiG2OA2x3ir4TMEPee5KkPeogKuCMvRjkhEek4Jwd3+4mqjAMKEemfn+kFcKQUldJ+IsNaEf34DMuAzEVhchLmA5PleJRWlTN/KqOlDSuAHlLT1IzqtFbHIRImOzEJdSiIjoFETFZSI0JgNJOeUIi05BJIFVeCK30qF+gb6+IQiPTEBAYCSCQ2PgR/4rUq98Q+DtG8ZeLHePQLi7B/AqQk/fCAYuN98ouPvFsqLl6hMON/9YuAXESgHLjqMZ3LhVjp1TAKxsveHoEghzCyfY2rlz4KhgcreFqZkNLCzsuURoYGABfe5FaANb70jYRaZDz8wVhuauWKlvyflXFN+gpW2CFdpGUFfXhhoNNWGrrqENVbUVDFnLtQygrm2CZRqGUF5uAEVVXSxW0ICy2kooq2hhqbwajyVLlLFwoRIWL13OUDVvgSLmzl2CuaReEWDNmIcZM+dh5pyFmEnRDbPlMFtOHjPnL8Ws+fKYNn3eR8D6tafcycBKcu7nABatHtx6/hqGbt7FK3HPQjK71xw+hXvfjTWIlrTKefv2DW7fvsVlwFu3buLr27dAW/Jd0fm3b16zX4v+APylt+adJ/F/7MrwiWoGPlkSzVs6pvM/drvrpoaneSH45vUPuLNlDZ7uWY83R7fi9dGtQJ4d7vtq8cM/lghlr+LfK2DlJkeiKCsBzVVFaG8ox9qWGnQ0lGPbhjU4OrgPg3t2YrB/B3Zs7sa+XVuxo2ctmioKQGD2e7m9B1hv3nDT51fjAYta5TwXFKzxMQ2kYkkULNkkd4kH6wG4F+FEwLotBixJmxzJKsKr1C7nBq7euCkDWKOXruAClQgvXhrnwSrnlYQXLl0FNXw+efosRzScOHkWxylsdOS0ENUwckYArOOkYp3C0LFTODR0jBUsChgdOn4KB48cw5FjpzBE8QwD41vlCL0I+6jhs7gX4Q4CrB3iXoTbxSsIuQ/hNqHR8+Ze7kG4UezBWk+AJTG4r1sv9mBt4JY55MPq3LAFa7rWo729C61tnVhNZUJOcn9fwSIPlgBYeeA+hFQinGqH9JpGjmioqibAohT3QCybMgXLlqnwVsk8nRs+x5tRGTCZg0ZjTZbhMyUrGCtMgbxxEgPWnz4zh6u7OZZ8pgR9Y2X8SSEAEcYEXFXIyPXFEoUA5Fe0INpCA4bJLQjWX4Y/KdnCeNmXkLcoRH5lGzKKGiGqX4d1u4dR3bkThXXdSM6tQURUGqLjMxCXWoDoBAGqopLykJBdgbDYTKTmliIyNp3BivKwCLCoP6FfUDS8/cLhRT4sryB4eoeA0tw9PQPh5hHECparVyg8g1Pg7h0FZ0p29wiBi08kXHyjxgDL0Re29l5CidAxADYOPrC29eTyIPUiJB8WBY1STAO1yTEysuY8LH19cxib2sLAyApmzoEwdg6Etq4Zj5U6RtDWMYG2njk0tfShucIQdl5hUF+uCzWNlVBTXwlVVS0GLDUNPSir60JF0xAaetYMWEsVl0NeSROKKtpQUdPG0qWq3INwgZxQHiTVinKwhMgGRW72vGCZFmYvUMDMWZTqvhAzZsvhq9mLMGOBAr6aJ48p0+Uwfd7Sj4D1a0/AEpiabPtzAGuy34cAK3brAZAna/xN0uyZVh/RBE0xDFeuXOGtZMKmlht0v/E3arFz6/bXIJ8FfbukJdMk718cvczli/H3ff7yNRKa9+JfLUp5S8d/7nY/zBzP4h3w4M5t3PIzxDchK/EsWR/fxWnjB/8FeBDvyE/xEbBkr+TfK2DlJEWgqbIAWUlRcLYxQVVRJjqbK7FlbSuO7O/Hnu2bkZ2eiOy0eBRkpaCvtxvNlYW/U8B6hzfiHKw35MH6AGCNDxr9+YD1NZvcqS/hfcrB4kT3G9yLcGKzZ1KwuF0OK1lXcPLUGbEH67DQLufcRcGDNT7JXQxYx0+e5bY5rGCJAevI8Mi4mAZxifDgEQ4gPTZyFlwi3HdAHDQ6gH72YQ1gV98e9O05gJ19FNMg9l9t24HerbR6UICrzVu2soLVQx4sAqwNm7CeVxBuEFYQrhMULFKxJKsIKWi0o2OtAFjswaJ+hBQ4SmXCNWIFi0qEYpN7wyppo2dql1Nb24QaVrAaxCZ36kUojmmgXoRlQi/C0rIaJJqrwCS5HkXl9dwip7BI3IuQmj0XlCK3oAy5+eXIzivlBPfsgkrklTYgR1QL2s/ML2cfVbaoDjQyqI8gNYAuoG01UnIqkF7UiMK6dahq34b1e0+gbt1upOTXIioum1Pc4zOKERGfjdi0QsSmFyMmTcRKlp9/OIJCYhAQGC71ZRFgBUemwDcwkgGLyoMEVj6+IdzsmZLc3X0opiECrr5xcPUKh7tfNDyD4uHg7A17J28pYNnaewtQZSeAFR3TKkIrG1c2ultYucDUzAEmZo4wMXeGsakDDI2o0bPgxdI3tISxpRv0jW2xUtcU+oYW0F4pBixtQyzX1IWGlj4MzOyhsVwHqmparGSpkpKloQ11DR1WqlbomEFT1wKKanpYpqYL+WVaUFDWhor6SixV0MDCRSpYskQFixdTSZDS3NWwSGEFZ2LNmbMECuaOkNM0xKy5Cpi9QAkz5y7BVzPlMG3GAsyeL49ZCxTx1XzFj4Al+yfqb380GVhJzhFgXbj/iCMX6J2Reb1p6Mx7b/LVqSa8PSbCD29f4e39k/hhOB1vLm0G3r7Em8tCTjZFOFBO1mS3V69esY9DsrqQtgRYL1++fO/uNAlT+vK5C1ew/8BhDB85iFMnhnF86DD27+lH346d3DrjvQf+BSceZvjiex8t3B8Zwr1rl/H84X3g5XPhGVKM8DDdm/c/ApbsRf17BSxSsCqLMpCXFodwf3cUZiZgTVMltqxrw+GBflawmusq4OZiB283e+zZtpEhjMDs93IbU7DGAOu9HCyJgvVcMLnTwhMqD44vEf5kD9a4XoT0Zenrew+kUQ1CDpZgdOdmz2xyp6gGiYI1zoPFBnfBh3VK3C6HyoQ0SME6QSXDU+e46bMEsI5wyOgxHKKYBs7BkrTKOYz9g4dBJngqFe4dB1h79h/G7j0HGLA4pmHnbmwng/t2apOzHZI+hJvJf8WANU7BmghYawUFi4NGKaaBDO4MWJTm3jVuFaEAWdSPkEqEVB4kDxYHjVIGVr141K0aB1iUfyUoWJWVBFk1qKiqR1X9apSWViHJxxJK5hkQldehqKxO6ENIgFVYjvzCMuQzXJUhh+AqR8SQRWCVX9aMvNJGAbIKq4S2OYXVyBbVILOwGmnUQqegCml55UjMLEZt1w7Urd2J7LJWrNq0D6KG9YhLK0V0Qh4SMsqRWdKIgtpO1Hf3oW3bIHIqViMgOArhMZmIjM9GQEAYN30ODEtAcFQqe6/o56RgefuGcpnQ3cMfnj6h8AlOgKtXBELi8xGdUQ4Xnyi4eoXBxd0PDo6esHfwkgIW+bVsHf1gY+/HypW1tTvs7D05D4vKhGbmTjAlBcvMEcZmTjC1cGLDO7fLMbLktjk6emYwtHCGgbE1VuoaQ1vHGCtWGmOlnim0VuhDY7ku1NVXMGwxWKlpQ1llOZavMISqhjaWKWtCnXxZdD8dC2jqWwleLA097jdIgEUJ7gRYikqaWLhYDXKL1LFUSRcLFqqymjWHVhHOU8Dc+QqYt0AeX81cgJnz5DFjziLMnLsY8xYqscL1d7uK8PcysUpgarItAVbb8fP4x6hi/nXCN+/DtJxGhq6Xb97izpMX+PrkOrzsscEPT67ihyfX8f1mB+DeIXzfY4vXZ9vw/XavX+xSPPjmIY6PnOEeYidOnMTDR0+w/9wjDF58igMXHmPv2UcYOHEdO7bt4JVIP/eFH1el4IX9ItytycQtm6W4b/BHPE81At68ACI18G15Aj/1R8CSvcJ/r4CVlxKJsvxUJEUHwdXOFC21JWLAEhSswwO7cfnsCAL9PODn5YydPWtRnJ2E3JRI2Qv0Gz56D7BeTxI0KgGsZ8+5VCisJHzKRneJ4kyA9fDRI44y+eYbSYnw/vslwq/vsAot6UUoCRmlLfuvOKbhGi5fuYpLl4VxkQBr9DLOX7iEkZFTHNFQ39DIqwhPn7sABqwz53HqzAWMnD7P4/T5S7w9fuoshqk0SM2eh46Bc7AopmECYA0cOISDQ8cxePio0OyZPFg8BtG3Z4B9WDt37caOHX1iwNopBqxt2LJlK8MVA1aPAFjCSkIyuZPBnRQsgqtuLg1So2dWsDrXigGrc6xEyDENBFhrBAWL2uVQDlZTC8c0UC9CimioF6e519atEitYY4BVUVHDKe6VNc2oaWxHaVkVSstrUVxag9KKRlTUtaGwSAgcLSC4KixHXn6JoGAVViKHVKyCCuQW1wujpB4FFauRX74KuaUN3PqGFayCaqTmlCGjsBqZpGgV1qK4oRsF1Z0MWGlFzYhLL0NsaglikouRnFuP7PLVyC5rQWZJM3IrViOzbBWCwuJ5hEYmMVCR54p8WQHUADoiiVvo+PiFw9snFF6+YfCiRs8+YfD2j4KLdyRisyqQW9MFV784ODp7M2BR4ruDg4cUsBwcPGHnHAgbe1+hTOjgCzt7bw4aNbekdjlkdCfAcuCyoYkppbjb8CpCUrFoVaGOrjH0TKj/oBUDlo6+KbS0DRiyNFeQqV2XIWuljjGXCwmyhBKhNpRVV0BJWROqZHpXJ4O7MY9lK0yxTF0PS+VVsWzZcpD/aslSdSxVFPoRysktw6LFQulw/oKlmDt3IebOW4KZs+SEps/TZrLBfdbsBZg+Yy6mfkWtdD56sH71KXcysJKcI8DqOnkRS0ra0XP2MmK37of3uj5EbRnA+tOXkNl3DIdOHsYPm0zwenQj3tzch5d7o/l3enWsHC/7I/ByX9wv9jsePDyEoeERniTpSZ8/f4epfnsxLWQI08JOYErwML4IPICMjhHs3rHjZ7/u07YSBqxvnn2Puxtb8TDOAm8ObgDwFvBbhCetJfzcHwFL9hL/vQJWTnIEGsrzkZUcBS9na9SW5DBg9Xa3Y6BvG/bu7MX5kWEE+LrD38sF2zd2ojAjDnkpUbIX6Dd8NAZYb4US4Z8BrO9fvAD5sJ48kVWwJvdgTQCsO9T26i6nuAsm95usXnHIqCRoVBzVcJlysC5dYci6OHoFFy9dZQ/W8LETHGybm5snLRFS1tWZ85dAUHXyzAWcOncJZy5cwckzF1nNYu/V8AnB5D5ZDpY4aJRT3PdR0OgBweRO+6Rg7T0wAbB2iiMaSMESA9bmreIU9y2CyV1sdBdWEW4QWuUwYK0b81+Jw0ZpBSErWFIPFvmw1vAqQupFyEGj4mbPnObe0DIOsKhVjsTkLm6VQ4AlHgJc1aCktBoiUQVKygiy6lHAvQgrIQBWKXLzS1Fc1YLi6lbOu8ourOKw0cLKFoiq21BS14X6zm1oWd+HgsrV7MXKLKzlaIbMolrklbegqLYTOWVtSM2vR2ZxCxKzaxCXXo6Y1FIk5dahoLYb6aJmJGSVISY5HxFxGUjMqUBYTDqHjobHpCOnvBnpeeXwC4wURnA0fIOiOQ/Lzz8CHh4BbHz3DoiGb0gifEKS4RWcAq/QdPhHpMPB0QMuLl5wdHSHg+OYgkUmd3vnAFjbuMPaxhN2LsEc0WBp5QxLAiwLQbWiMiF5sYxM7GBoSKsIKarBArp6ptDRMYKugQX0DC0ZsFZo60NrhR40NXWFEuFyAiwdaKwwEnxY6oLBXVV9JXuslFW1oKZpgGXq+lBU04eihhFUdSyhoLyCAUtBUR1yC5ZqgRCTAAAgAElEQVRC28gei5dqcMlwqbwGFsgpQm7RMvZnzZ23GHPnC4nuM2fNx1czZgs5WF/N4ibQBFmU7v5RwfqVJ10JTE22JcCqPDiCnP4hLC1tR93hUwjr2cftcHy6+xC2ea/w7t+9wYutbni+wRwvD6TwuVfDpXg5EI+XA4kf/A1fvHyLGzefYPj4bfT1X0LfnlvY0HMGmzafRl//RZwYuYm7955IH79tRx/2Dx7B7dt3+Nydb19iuv8ezAnei+NXnqBp93VMCTwIpdj92LRxi/Rxf+nOs63t+N54Gu7kh+Pe8CCeP36Ed9dO4lVrAn5w/grfbWnnp/wIWLJX9u8VsMisTqb2/PR4eDpaor4sD2saK7CzpwvtLQ2orynHyaFBVrD8vZzZ/P67BqwPtcohBev77/H8R0qE7wMWxTSMA6y797j3IPmuqDTIrXJoFaEkxZ0Bi1SsG7hy9TokgEXlQVKwCLBIxTp99jwG9g+CDOoU00Bho2cvXMYZGhev8Pb0+csMWafOjYJ8WBQwSj0IqV0OlQeFoNHDODB4UBgHDmL//kEMDBzAPjFgcZo7hY3SSkKOaaA+hP3YsZMULAIsimgYD1i92Ly5Fz09BFjiNjmSmIb1G98HLKmKRTlY4wCLVxGSetUBodmzENNAEQ1kcm8kozv5sMRlwto6cS/CmgZUVQtBoxIFiyCrrLwGpWXVKCmphKi4gg3uhYUlKCwqB3uwWMEqQ76oCsVVq1BQ3shJ7gRYlOguqm5FUWUL8sqa0bR2Ozq37mcFK7esWVCyShqRV76K9zOL6pFW2IjknFoeBFXZpa0obtqE0lWbsbp3EHmVaxCbLkJIeBwi49JY0SKTe3BEIpvZm9f2YtW6rfD0FUqFvv5h8PYLhY9fBLx9QuDpFQgP8mL5RsI3LB2BMXnw8IuDu18cPPxj4OTsxcPR0QOkWkn+vlGoKJUIydhuY+cFKxt3bpVjQYBl7QYLazeYcpnQCYIfyx5GxlaCgmVoAT19E+jqmYCCR6lUSMBFJvcVKw2hrWMILW0qEepAXWMl1DX1oaapJ/VgMWCprgABlrKmIdS0TbFsuSEUNIygqGHIILWYIhoWCTlYVCKcP1+e/VjyCuqQWyjkYS1ZqoqFixR4BSEluVN6+8zZ8zFlKoWMzmDQIria8sVHwJL9C/UrHEn+4U22JcCK23oAB69/jS+yG3Hkxl3YtW3F3afPoVbVhcjNB4BX3+LdlV683B2Clwez8GKLE34Ybcf3m6zx9vYBPF+rjzejG/Du8WX88EwAo2vXv0XnujMoKB5CQckIMnKHkJa9FwGBqcgt7Edq1mEkpQ8gO38YsUl9KCjejz37zuPQ4aMc5TAyIoSa3nv8CjMC+jErsB8te24gqe0M/o//QZhn78fRw4ffu5rvvrksPUff2IEfQNuJ4/sj/fjOdDqea/87Hmn/B75xnIu3zp/hndX/h+dWM/D9kT382JsPvpV+cCe7ftIX+y+y8/cKWFQirChIQ0psCNwdzFFZlIWOxgps29CBnb2b0N2xCk1VIgGwvF2wo6cLJTm/1xLhW149SP6ryTxYnIP1XJKD9d17OVhjgCWJaZD0IhQHjU4ALElMw43xrXKu35wEsC4zXF28fA0XRq/g3IVLOD96hcfoleu4euM2zo1eZbA6y4B1BQRYNE6evcg+LEpxJ7jiDKyJgEVwdWAQA/sJrvbzEDxYA0KSuySmoW8PqNmzBLDIj7WVTO5scCdz+ySARR4sSUzDug1YyyZ3iQ+rG51d3WIf1toxBYsAq40Aq50hq3lVOytY5MMSPFgEV9TsuUnci5BM7g1CTIO42bNEvRIAS2Jyrwa1yqFmz1QeLCwqQ0FRqVjBEgCrsKwehdSTsFLc9Jlb5tQiu6iaW91kFVYhI78CaTklvM0S1SOnpBHZJY1sdE/Nq0ZSdiUKqtegqHYtw1Zu5RpUtG9D2eotSBM1C6pWahHCYzMQFpOCrNJViEzMRkBINILC4xEclQz/kFj4shcrikGMQkbJBO9DQaPeofD0DoOXbxR8Q9PgHZwCD79YNrs7uQaASoNOTl5wdvHmrWR+JrCytfcRAkZtPGBtLe5FaOMKc8rCsnKFqbkzlwjNzB145aCRiTUMjSylChYBFqlZZHDXNTDDipUEWGR0N2JFS11jBdTUV0BzBeVg6WG5pp6QgaW6AprahtDQMuBVhNTQWUnDAPIqulBQ1YHCsuVCRMNSdSxcpMxZWHJyiqDVhARdpGDRmDtvKeZRmXDeQsydv5CVKmqVw1BFYDV1OoeNUqL7RwXrV/7jK/mHN9mWAOvM3Yd49uo1G9xfv33H8QtXHz6BVs06DN24D7z9Hm/Pd+DN6Eb+Td59ewk/nKvn0uDbu8N4PboJb8514N3jK3j33W1s23Ee2QWHkZ61Aw5OkbC1C4J/YAHyC3vxv/7Xf4eNrScCgkXIyt0AR+dI2DkEIyauEamZA6iq2YWt22hp9G5cu3IF3373BnOC92CqXz/+zX03/sNvEJZ5h7Gr/yAeP3ooc2Xf3T2Dt6N9wDthFaEAWDJ3kR788O4d3nx9DS/3bMST3GA8clHEk7xgvNi9CW9uX2e4ojtfv//oI2BJrxp+s70I169fD/rD/3NvealRKMlJRlJUIDwcLFBflo81TRVsch8a3ItdvRsQF+4HX29XkIJFHiwGrOTfoweLAOstw5UMYL18ie/FCtazcYA13uT+9LtnfJ0fvefBeoB79x+Mtcq5cxeCgnVHmoM1BlhCT0JBwRKS3IUS4TWMXr4GCWCdv3gZ5RWVPAiwrt26i/OXruHcRQGyJEoWAdbImQughs9Hjx7H0PBxthgcOnxEqmANkoIlUa/2D2LfgASw9ktXEe7u34s+gqu+fhkFi6IaSMHa0iv4rySAtUmqYG3iVYQbNkjCRiUrCQm0NnLQ6BhgrUN7x1q0tq9Fa1uX2H/VgVWrO9DeuR4dXRvZg0XqVUMDebDI5E6tcoQhA1hVdfjkk09+0UGAlZFTiozcEmTklSEzvwLpZG7Pq0SWqBapOeVIySnlVYSJGWUoqFqDgpp1XCbMLm9HdnkHkvPqEJ0sQlxGBZJyahCbVoSI+FzkVLQiKjmPFayQqBSERKfCPziKPVl+AeHwCwxHQHAMfPwj4e1LmVhR8AmIhYdPJHyCEuHqHYmgmGx4B8Zworurmx+cXHxg7+gNJ2c/6Tzt5hsLXklISe40bN1ha+fB4aNm1u6wsveBhY07m9xNzR1gZGwDQyMrwYdlZAUDIwvo6ZnCwNgS2rrGMDS2hI6+OXT0TNiHxasINXVBuVfq5MXS1OOEdlXKxNLQYeDS1DaG2goTqGqbQUXbAgqqgrldSUUb8krLoaqui6VL1bBokTLIbzV/gQLmzl2MBbxdgtmzF2Le/EWYPVcOM2bO5b6DU6k9DrXJIRVrKqlYpGbN+ghYP3fS/6UeNxlYSc4RYE126zl7BXsu35zsR7LnfpCNVxg+fgNZ+YcRm7QLPn4Z+OKLzxAVU44ZM2bAzMycjXuh4bmYNu0LGBrqQk5OHuGRInz22f9GZHQNUrOOoGfzYc6i2b51B2pbNuAr/z7MD9mFktY+zArYDrnwvTh08orM+3h7axiv9+Th7dUB4LWwGvDHAIsefHnfRVzec0HmeSYefAQs2SvyW1WwJO/r54IWrSKsL8tFTIgPDLRVUVuayyXCzWtX4+jBfejf1oPGikK4ONnD1dEK2zeu+R2b3McrWNTo+TVeilvlUE9CSZI7G9zfW0X45IOAxc2dxf0Hv5YAlozRncqEAlwJvQiv48oVMrlfE0zutL1yXVCxyIc1ekUK9OcuXsK5i1dwns5fuiaUCblcSCrWJS4PksGdAIuCRsmLNQZYh6QlQioPypYICbBIwdqH3bupF6EEsHaLFSzxCsKt1CKHAKsXPZu3cIlwDLB6hJgGCWCt34R13RvRtXY9ujf2Yt3GLaxe8UrCzm60rxEAq21NN1aTF6utkwGrtWMdWjvWCiZ3cZlQsopQAKxGsYJFJcIGVP4VACszvwwZucUc05CZX4Wsolqk5ZQhNbsU6fmVSMkqQUJqHlIyi5GSXYm0vFok59YiMbsaKXlUNmzi/YSsalaw0kUtSMypRGRiPmJSC5FWWIfQmHQEhsUhICweoVFJCA6Ph69/KIJDoxHIgBXNqhW3yvGOhKd/LLyDE+HuGwWvwHi4e4fD1SMEru4BcHTyYv+Vk5OPFLA8AuJg70gRDR7sw7Jz8IS9sx9s3UJhZuMFMys3mNt4wMTCGcZmDqDmzvoU02BsDYpo0OXSoCl0DAiwhHIhK1e0glDbCMu1CKh0oKGhA/XlOuIcLG1orjSGmqY+xzAoq+mw/0pV2xwqOtZYRiqWghqWKGhAXomCRjU4C2vRIiXMn78Y8yitfZ485s9byiXDOXMXYd4C8mAtYoP7zFnzsGCRIr74Yjqmz5iDL6Z+xS1zps+c/xGwZP9E/e2PJDA12fZDgPVz32Xz6kNISutHRs5+6BvYYaWOOcqrDmHhwkWYO+dL6Ok7oKzqCOTk5mPpkgVwdIpCVu5mTP3iPxAT14y07EHkF23nl7/z9R1s3zuMKd47MNN/G04MHUFm21H8b79DsC08KPMW3x5tZsB6d/Oo9PyHAOv+hbvYntyDTusWdFm3oDd2A74+fUv6uPE7HwFr/NX47SpYEsCSbP9S0MpNjkBdaS57sIK8ncQxDRUgwDrQv4OjGo4dGkBuRjKSYkLR09XCitfvcxWhBLBey5YIX75k0CLAkniwnr4HWI/x7beP8ejRt+NWEU7SKmc8YH19Fzdvfc09CCmCRQJZMh4sXkUoKFiXrt5gJYsULDajDwyyB4v6EVLDZ1KuTp+j1jmXxKXBszg2chrDx0a42fOPlwjFHixSsciDtXcAe/bsQ3+/BLD2CjEN0lWEO7F123b0SgGLSoRbeIwBFvmwNmNjzxas39CDbgKs9T2sXvG2exM6125AZ9cGrOnagI6uDQxSbZ20XYfVrZ1oae1Ec0s7mqRGd8rCWo06cRaWkIPViBpq9kxG99rmvwpgsXKVLWIFKz23FDnFtcgW1SI5qwRJ6YVIzSpBSkYRkjPLkJRdjeScGiSkl7FSRRENiVlVSCuoR2phI3Kr1iCzrBXxmeWITilg9Yo8WeFxmdwAmtSs6KQc+AWEcdmQEtx9A6Lh4x/NfQh9g+LgHRQHz4AY+ATHgZLc3bzD4O4ZxMGjzm4BcHHzg6OTNytZkr9vdnYesHcUryC0I/+VC6xsPWDl4Ae/mFxYO/nDhKIZLJxhYuUGe68o2HqEw8DYho3tBFyGJjYwMHfiY1KxaFUhh43qmmC5li40NFZiuZY+G9xJxaJ9apPDqwk1dKBCbXKWG0BV2xRKWmZQUNXFUjFgKamsZPVKSHFXxIIF8jw0V5rByNYP8+YrYA4lt8+az2PW7PmYPnMO71OJ8MtpM7FAXh3Tps/Bl199bJUj+xfqVziS/MObbPtLA9bBw5cZkrLzB1idUlJS4X5PQcFZ8POPhH9QIRJTOuHk5IKZM6dj5UoD6BuYISAoF6lZe5CYtg/bd56SXqVXr4BZATsgH7mbz5GtSjFqFz737cPhi0LDaf7Bd18Dp9YAJ1pBSfN0mwhY333zFAer9qHduhEdpk1os2hEm2Ujusxb0GHdjIHS3XhyR7bM9BGw+FJK/08CMNITv5EdyfuauP2poEWARasIk6KCYK6vyeoUe7A2duLIgT3Y3tOFwT27cOzQARw7PIANa5qRnRQBKi3+Xm70eaDuChTqSwGj1PeTBitYL8c1e5YkuX/3jBuwjy8RUmDw48dP8PjJUzFgPYSkVQ71I7xLSe537+LO3Xu4/fVd3L5zj4cUsK4LqwmvsZJ1E1eu3ZAqWKOXr7LJnbxWVBIkwKJBBneJyZ2S3E+dvYDTFwXfleC9OstJ7hLAGjp6TMaDRc2iqTxIRneJesUm9wFaRShWsPr3jlOwyOQuUbCEVYRjgCUoWFQmZJN7zxYhaHTTFuzo24eNPVtZvVrXvQlr12/G2vU96OrehK7uHnR292DNuk0MWG1r1mM1lQnb12F1WxcD1iqGrA6GLMHovlowuTeQD4v6ETahprYJ1WxyJwWrVqY8+OW0r8Djy68wlcc0TP1yGqZOpa1w7oupX+KLqdN4TPniS9D4x3/8v6TPk5UrQmaOCFkFFcgWVSMtpxg5xXUoqFiFhOQcpGUVIzm9AInpIiRmliEhvRgJ6SVIyq1GQmYF4jPKkZhdhcLaLhw8ex1FDesQQepVWiESsssRkZiDuKxShMamIywmjQf5sIIiEuDjFwrfgBh4+0fCyz8KgREp8A2OY88VhYxSs2cXjyC4ufvD2dWPPVhuXsFwdPKBi1uAVMGiSAbyYJFqZUfKlXMA9yG0sPOGnWswLB39YG7rCSMLF4SlFCOvcT3sfeNhYuPJ4aL6lOZu7gRjK1foGZiz4V1H1wha2obQXkkmdyGmgbKxqHkzDU1tI/ZesYqloQMldX1OcNczsYOiOnmwyH+lCUVlbSyW12DvFSlaCxcqYv78pdyDUH2lJez9kkCqFilYcgvlsXiJIr6aPgszZ87FjJlzMGfuAo5nsPCK4x6FX30ErF9/+p0MrCTnfmnAokm8teMoCooPQF/fCEkp7UjL2ouUjD1IzexDUtpOxCZtQ37RVmhrr0BO/nakZ+9DRu5hRCfsRGV1/3tg9GNX8OXrN9hz/CJuPXyG+998g7t3buHp968wMDIq8zyX9l1Al8tqrDapR6t5A7al9uBi/zlcO3wFB+sHsNqmnqGr02kVzm4fA7yPgCV79ScCzO/l+M+BFgWGkoJVUZiB1NhQNFQUcEzDho4m9PWuR+/6Dl45uH1TF7Zt7ER3WwMqCzPw+wwalQCWAFlSwKJehN+/kCkRvh80SiVCiYJFJvcxwBJa5dzFnTtiwKKohjv3cIsVrNuQNHy+fuMWqB/hRAVr9BIB1lVQVAPlYJ07Pyp4sMorhBWEFM9wbpQzsE6eETKwKGCUwkaPHT8FinWgDKwhysCiRs9ik7sUsKQerHEm9737xQoWAdYe2RIh52DtxLbt1Idw2/smd2mrHHGa+6YtWL9xM7o39AgKFqlYBFjkw1onAFZH13p0rN2I9q5NaOtcj1YxaLW0d6OlYz1Wta1D06oOodmzZBUh5WE1tIgBSxLTIASNjvdg8SrCcoppqIKIVhKWVKKIzO7FFSgUlUNUVo18ChwVVSC/qEya6P6v/+//lAIWwVVGdhGoVJhZUImUjAKkZBYgq6Aciak5SE7LQ1JqLhIJmDKKkZxTibi0YiRmV3CbHFKv4rP+f/beOyzKPE33/2fn+u2cc82cs+Hs7szs7JkO5owiIkjOWREVUXLOVWSoAgqKIgdzQEGUICCgiJKDCIKYxdDm3Ga7287d9ty/63neegu0tXvstru358B1ffetIhRY9BSfvZ/7ue+N2N7QiUdffIO6tsNIyliH1NxNkKnWIFpG/YTpDFSRsSkIi5IjRJLACe6hkYncRUgeLAIsysGiTkJfysIKjYN/SBwrVl7eQfDwDISPbwj8AiLh4RmElaNGhMtXBoGiGpa6+cMrKAH+knQs8wzDUs9wLHYLxJKVwXB29YODixci5Hmo7TkO9+B4LHQLgpOrH+wWu8NhqY+gaNkuhCXlX1naw9p2EczMBUM7KVbmFvYwNbODsbkDjM1sYWa1EGbWizj/ytCcyp0doW9ki/kU1WDqxCnuZHKngue5Ogugra2HWVo6DFLkwZpB4aHTtVm9mjptNqZM1WKT+/iJUxisaExIfiwyuL/97mQeHdK4cMzk/vzfqJ/9nghTL7u+acAS/3Gnhm9hR+URJKU0Q6bo4rGhXNEJuaIDMkUHFBldyCsa4I+FR9UhJ78dB/u+2w8lPvboKwHd+Rt30Xn8IgbP38LJK3fx5OknOHvt7nOAtU++GxUEVy4lOL5z6LmP0eM9ff8DNITuRLHlRpT4bNN8fAywRj/bIyPCXwtYiT9nbm4uBgaeHyuP/pcRKJFpfVORCltWZ2FDfjrW5SqwNicVBcpEFKqSUJQpE64qusqwKisZ5N36rjf6/uKb+LP80vdFBUv8eahlgbxX4n2xi1C8LypY4n0BsJ5oPl9UsMSPM2Ddva/5+O07gtFd/LigXt3UfJw9WFeva+6LYaPi5/ce7B9RsAiwzl3EqTPncZJqcrgqhwDrNEc0CDENp0Y2CQePYGDgMA4dUvuw+gUPFpvcScHSjAhfAliamAYhaJQ8WBw0yluEQlVOY1Mz9nBdzn7s3kMjwibUN+xF3e592EUqVj0B1m5hRFjXKChYBFi7CLB2M2SV76xHOYFWzR5sr6wXAKusAhw0qhkRUpK7OCJ8uQdr7Tphi3D12o1YRXBVJG4SruXbBFkEV7kU11C4Blk5RcjKLsA//dM/awCL4EqZWYCMnDVIzyqCQpkLRUYeUtOzkZJGJxNyRRZSVashT1/F40CKY0jLL2HvFalX5MeiCp26jiNYu30PEjPWQp65jqtyJKRaxSsgTUhDlEyFyPh0hiyqyAkKi+M+wvCoZIRKkxEQEsNdhDQSpNv+IdHw9A7krUFP7yAIJwTuBFijTO4rvcJAkOXuF8OKlXtALNyDE7GUip89wlm9WuTqw4DlvDIE3WduIG3NdixyD4OLZzgcl/rCbtFKWNksZMXK1o5iGpwYsKxsF8KUwMpcneZOSe0c02AFimgwNLSAgbE1jMwdYWC5GHomdqxgkQ9L18QBepSDpWOAuTr60NIiv9Vc9mDR5uDMWfOgNVsXWrPngwCLMrAIqKZMmQmt2Tog0Bo/YTIb3WlMSHA1NiIUX01/wevLwEp833cB1oePH2Nu6jqUtB38wT/948ef4PTwbbS0nUV51RA2Fvdi3cYebCnpQ/1uSly+hrsvjOVe55t9881f8ekXX2Jv/2nsHTiH4xdvar589IiwVdmE6sVl2BNTS8kNeHr/I7QlN2F3SDUuH3gP967cx/olm5GpnY+SwO1jgKV5Fn8dN8Q/xi9eRbCikdh3veWlxYHCRtfnpT13CLQKlEk8ClTJpchIkkAlkyJTHs0Alp+e8F0Py9AgfoL4s/3S978XsD77DLRFKP68PwSwyOQufr0AWO9r7t+8dQcEWeLHaUxISe7ifSEHa5TBXV2VQzlYZ6iPkACLqnHEHkLyX504rT5U8nwKhzmqQYhr4CT3Q4c1W4R9ff2cr0VjQgIsMrh384jwFQqWmIMldhFS0Ki6i7BxbzPo7Gncj92kYBFg7W5iwBJ9WKxgkQdr125U1+/Fzl2NqKrdw4DFCpYasEjFKquoFQBrexVKtlVwFyH5sIo1I0LyX9HZ9i0PFo0Hx9OYkMaC4miQR4I0Fhx13nlXuP/Ou3j77XeeGxFmZBZAqcpDemYB0pQ5UChzkJlTCIUyG/KUDFaxCLAUGQWQK3KQnrcZa7c3ckxDSk4xUvO28hZhcs5mpOSWQLVmB9ILS6AsKkWCsgiRvD2oYCUrVp6FiFiKakjgsufg8HiERSYiODIR4dIkhqqAYCl8AyPh7RcKL59geHoFwNs3WA1XQfDwDoGnbzg8fSI0I8KVflKs9I6AGx2/aKz0j4Kbn3BW+EqxeLkvnN0C4B6cAKflAVBtqETaugq4+kXDPTQJiz3CYEcp7pR/ZeMEG1uqylmojmlYCFNLGhc6MmgZG1PRM4WMWrIfi0qgTSwXwpA2CK2XQN9sIeabOkLfwgW6xg5c+EzeK1ruInM7Adb0GXOgTe+bPR8zZmhjzlx9Abxm6YBS2wmwJkycKowJJ01lqBJUrImgzcIxBUt8Rf2FriJMvez6MsCqOjAA5e4OJFU0YmpWGbb3jORNXblzD9duv/8L/Uu+/W17T13B4XPX0T98BV0nLvHt4at3cPfRRxpIoq9qy9iH3a47cbRykN/fmduChmUVKHXcgPWW67B+xWZ0rO/GxhVbsNlzq+ZrxxSsbz/n/x3fI/5xFq9/K1iJ/5a8tHjIo4MYmgiqxLOxQIlVmXIUZiShQCVDblo8K1cEYutyUkFf92t5e7UHS1CwPlePCFnBGhXTQEXPBFmU6E7+q+8eEZIHi4JGhXPn7j0QYBFU0WiQrgJg3cb1m7cFD9a1G5qqHI5p4KDRq7hAV051F3xYDFjn1ID1nIJ1BsdPnRViGqgq59gpHhGKY8KBwSFBwVKrV0LIaB9IGWMP1miTe2c3Ojq60N6u9mBx2XObJgdLULBIyWrhsmdSsAQVq3lEwdqzj7cHWcGq283bhDW7GgTAUpvceYNQ9GCRD2tnPbZX1KJsR80IYJWqPVilFc+PCF/hwbKxdYC1jR2sre1gZW0LSysbWFrSsRZuW9nAwtIa5uZWMKNjRl16lvjH3/52RMFS5UGpykVGZj6UmXlIy8hFmiofaWoVi5QseaoKKYpsyFKykUrbhQVbkJZfDEXeFqQXEExtQ2qusFmYyVU52/ljZGon7xUZ3uPT8kFqVpg0EeGSOISExyE0PB4RUpkGrPyDIhEQLIFfYAS8/chzJQCWj18o+69oi9DTLwLuvpEg1Ur8++YdnIDl3pFw94+Gq3cElnqEYmVgLLzCZFgZEI2lHiEIjM+CqrierxEphcgt3Y3FnhFwDYjFUh8p1+QQXNEh0CK/FXmwKOPK1EIYD1I8g1ibI+RgmcPY1BaObkFYYL4QRrauMLJxZcDSNbaHnqkT5s03ZZhiBWs2mdvnYoZ6i5AiGrS0dDGLzzweEU6aLIwFKQOL1Kx3x0/miIa33p7AOVhvvT1+DLB+6Rdg8T+8l11HAxb9f7aXbtyCddYGTMzfiZl5lXhHsQFZu/bh1r0H/M9I6z4D8x0H8fjhQ3z+xZfP/dP2d1E456vfegeHQC+4b/Lt2bOv8eDpl7h49yneu/0YZ28+xKV7T/HJl99oIIm+34uA1ZHTglUG67wpVxwAACAASURBVBA9OQVZ2oXY6rcNdy/dRWX0TmxwK9Z87Rhgvcnf1k/3WD8UrMSfiEBJmRiJdXkKDVwRZBFg0WgwQxbF9TmUlbWxUMWgRSPEvw/A+opL1zWApd4i/OST0Sb3j0cA68OP1FuEozxYDx8JOVgc0/AAd+89wPv3HvD/3gUP1vuCB0utXpGCde3GLSHJndPcCbKuswdLk4VFfqwrN3Dh0jXuIhQAi/oIL4A9WMPn2dxOnYQnz7zHkEVlz2KSuwhYhwYO85iQTe79h9DfTzlY/QJg0YiQVCxRwRIBi03uXWhlwFJ3EaoLn0m9Eg5BVsvIiFCtYDU07kfD3lbsqt/DY0JSsFi9Iv9VTQOqqutRuXMXxzNQHhaZ3Mngvr28BjuqG1BWWYfSsiqUlJKCVY7Sil3YWlaF4i2jYxqEJPdvebAoyZ1GhGuENHcaC4pho4WFa5CbV4icXOFkZeUhK6fwuRGhCFcEWOkZOVCkZ/OYMC2zgP1YImDJUjKRJFchMTUXSeTHUq1GcuZajmEgxSo1ZzPkmeuhyN/CR561AXEpeQxY0bJMRCWpEE4eLEkiyIsVGhGHcEkigsJiERQei9AoGhFGISAogtPdqQCaIIvGgl5kcvcJgbdfODx8w+EbHPscYJGCxWPBoFisDIiBT1gSgmJVCEnKYyXLV6rAxvpuZG+tQ3hyAbwlqdi2rxcRitVwCxK8WAvdAmG/2BMOzitGYhvIg8W+K6Emh0aFFD5qZGwFUzNrHhEaGFlB38QORtYuMLVfwWNCSnDXNXGC+UJPLDCxY/8VAdbs2QRTNCbUxgzyYFFEwyyKa5iLadO1GbBok5BGgTQaJLWKtgjpEFj95a3x+L9/GTcGWOKL+C91fRlYie8bDVhfPH2KSRIFpiQVYap8Nf4Sk4WZ8jWYmLwWrnkb+MevPnwG/9X2Id5e34Xdgyf5hXlbTR2KK6uRvW4Tnn7yCbZU1qC6Uaixefj4CTaV70THwX5U1O9BS3cvhs9fwKMnT/hr2nv7+XHv3LuPHXXUBfh6b3+90AI8PA88vQP89RshZPTD68AXzytYNCKsXbIdTXF1PCJ8fPsJCpZtQaJeLto3HUDXxm5s9SxFntkqhi1xvDgGWK/3+/ilPvt1FasXf07qFCS/lahciVdSqopUMiiTBOM7AdaWNdkozEhktevvA7BIwfoCImCJMQ0jgPXx8woWAdYHH+Lx4+8GrLv3Hz6/RUhRDbffxw2CrJu3BcCiupzrt3DlqgBYlINFhyDr0tWbuHTtJkMWZWKdvyjGM1zkHkICK6rHOXnmvBDXQJB1+hyOHD8tlD2T0Z09WENct8Nmd3GTkGMa+kZ5sMSYBkpx7xKCRju6QSGjLa0UftyG/c1t2N/SgX3cSdiCpn0twnhQ9GARYDFctQgeLE50pzwsGg82oIYBqx5kdGfAqqpFRVUtyqtqsYMgq6qOje7bymtRun2nMCIkyNpWha3bKgWTu5jkvpEKn58PGhVM7gRYm0YM7uTDWrWek9wJtPLyVzFgZecUICs7H5mZufinfx7xYGVmFwojQmU20pXZrGalKDKRrsqFUpWPlPQcyFMzkZyajeS0HCSl5iIxJQdJaYVQrd6GlKx1UOSQD2s9B4xSBlZq3mb2X8Ul5yJanglJghJRSRkIj5YjLDIeUYlpCA2LQlB4HALDYhBEJyIOASHRrF7RdiFFOHh5i+XOoULJc4AUXgFSePpHwd0rVKNguftHwScsAR5BcfAMSUBQbAbCZPnwlSjgFhALUqy6hq9jTUUTvKXpWOobhZLGHuSVNcItMA7O7qFwXOaHRSsC4eDiyX2EQpK7g2ByN7WGmYUNzMzp2MGIip7pmFizwZ2S212DEuDsFcn1OAYWztA1soOugRV09c0xlzxY84wxiwJGZ2qz72oWjQc5C4vep8NbhFOnCiGjVJUzeeoMjmUQQkYn4q23xuEvb49n8BobEb74av4z3xdh6mVXAixa3b5w4xY8q3vx9qomvLO+HeNW78NfCnZj/IZ2vLNqL2ZuaIF300no1Z+DS/Uh7Bw4zevd60p3oLGtExUNjYhVZmFNyXa09/ahtHoXKhsasXprGdoP9mP4vQt83z08GoPHTiBv4xYcP3MOQfFy/nyCs97BI6/9zDwbrsOz4Xp81ZyIr/rX4usjpfj65E58PbBRo0LRg+5P3oMS281QaOdgb1H7cx+jj9+5eBeyOVlIm5mDYq8SzcfHAOu1fyW/yBd8n8fq+34oAiUaAxJQiXC1qTADRZlyJEoCoYgP583CoqxkVrBIvVqX8+tVsJ49+0YT1SCY3L/A56OS3CkHSwCsT/D06QuARVuEBFhPPhjZItQoWA9x7/5DVrBEFev9ew95k5Dg6hYZ3t+/h5u37+L6TQG0GLB4TEhQRSqW0EdIUQ2Xr93Cxas3cOHydVy8elNTlUNZWGI9Dl2p9PnE8HkcPXGaPVhDmk3Co+AR4QBB1gAo0Z36DUeqctRbhC8GjXb2oL2LImO6QP2ozS2Uh0XbhG0MVvv2t6Jpfxv2aiCrGbvJh9XUyqeOIhoYsGhESBlY9aiurcfO6jrsrKnnJHcOGSXAopgGgivyYFXuwghgVWIr+7DKR8U0iFU5pGBt1Yz2SMkaiWmgaIZx3zrsw3pnHN5Re6/efps8WO8+58HKzV8NZUYOw1VaehYUaSqkpmUiRaFCcloWUjPy2OSeklHIqe6JchVDljxjNTaWN0KWsRoJigIkpOVDllGE1NwNyFhdhgTlKsQri1i5Ih8WHarLoREhlT0Hh0UjOCyGT1BoNMh75R8Sg4DQWPgFR8PLLwyevqGgWAbvQCm8fUPhJ01CcGoBVnqFsxdL/PvmFZqASHke/KPSEByfhfjszYhIXQXvyBSsDIpjwFpd1SK8T6KAR6gMsVmbISvaDs+IFB7xOS33Z38WqVg2TsvZg0VbgzwmZJO7DVflkP+KNgspwd3QxAqGpvYwsFgI2apyrAyTY66+BUxsXGBsuQhzdU05aHTuPCPo6FtCT98E2nMpaJTiGAw1gEWJ7mRyJ/Vq2jQtTJ06S21un8LjwfETJrHRnXxZpGyNAdb3vbr/xB8X/8N72ZUA6/qtW9je0IS3Cvfhz2s78R/bT+HPBQRY+/CHkiN4O7MG/7llEH+sOo93lRXo6R/AmeHTePzBB1CtXq/56eMycpCzfrPmfkRyOlZv2aa5T7ClLFrHYYYEYj2HBhm6Tp49j5KdtZrPe50bXx8rx5etyfhqcBO+7l+Lr/rW4KveQnx9tEwDSfR45zvPQTYvFwF/kiH8nVSs8SrFQP0xnGw/i1plE8InJSP4z8mIm6XCUP0xzY8wBliap+Lv+gYBVr4ygeGKwEo8m4tUDF3ZqbEMW7lpCbxBSBD26/ZgUVWOmIM1omB9/vlI2fPzgCV0ElL+1QeigkWA9fgJHj56jAcPH/G5/+AR7j14BFKvaERI17v3HwlZWARXd+7i9t0HAmCxkkWQdQdXrt3E5asCYIk+LIKrS6MAi2tyLl0H9RC+d+UmXwW4ugSx7JnGg8KIcCSqgU3u6k3Cvv4BddHz6Kqcg5qi584uddAoAVbnAbS2dzNgtbR2ormtE/vY6N6Gpv2tDFd797WyitVIYLW3GQ2NdPZj7/42ddhoo7BFyF2EAmBVVdcJVTnq8WA5hY2SB6tyF8ooC6uiFqU7qlFSVomt6jFh8dYyYURIBvdNW9Vlz88rWDa29oIHy0bwYFmxB8saFpZW7L2ysqUePQeYmxMUjJzfjvJgKVU5UGZkIz09C2npmRrAUiizkEa+rOxVDFhkck9W5IAAS5aWj8S0QiQqCKpWIyVrLTKKinl0mJa/GYr8YiQqC5GYux4xqQWQxGcgIkYBSWIWIuIyEB6TzidEkoIQaQqCIpMREJYIfzrhSfANS0JkcgHiszbBOzieK3M8vEPhTeb3kFi4e4dgpddIVU5wTDqyiuuwrrYdSQWlkBeVIUyej8jUVQhJyuUTmbYGEalFCJUXwDM8Gb7SNCQV7YB81Q5s2d0Fj9AkLFoZwllYNo6uoGPrsAQW1gthZmEnpLmrC5/Ji8WAZUwBo7awdHSDib0b9C1oi9AeemZOnIs1nxQsPVPMpYocbYppoDEhRTXQBqEug5ZQlaPNI0Iqe55KgKWlw+Gi5MN6d/wkhirKxqJNQlK3xgDrF/7T9DKwEt8njgi//vJLzMkqx/9cfwj/I6sJs9e34N839uFf1h7Av6zvxf9e1Yl/K2rDqkYh8FP8J9E4sLiiGkVbStHU3oXttfUoq6lnhaql+wC2VFajrLYBBwYOaxSs/iPHGMyc/UJBty9cuYpNOyrFh3yt67Pz+4HPPwS++kwYEVK58+cfAc++fA6w6EEf3XmCKtkeSCalI+y/FIh4V4HIcWmI/Es6JBPSsSO2Dg9ujgovHesifK3fxa/5k/PT45GjiOPwUDK156UnIEMmRb4yEQRZBFzkxypelcmnZG0ONvxIDxbBTHd3N4d5/hzP3Xeb3NUjws+FHCxBwfoUQl2OoGJpTO5kdP/wIzx+8uELgPUYDFiignX/Ie49fIx7Dx4zaLEX68493H7/vkbBunaDjO63BMAiFYvGg6xc3cTl67dw+fpthqwLV26wekXXC6xkUV0O1eSMlD3TuFCIaaDC59GANQTyYdEhwKKwUU1MQ28fG927ew6iq7sXImB1dPWivbMXrR09aGnrAgMWjQeb20Dq1b7mdlay9pLJnbYI9zZj994WNOzZj8Z9rTjQN4j6PUJUA8c01Daoy57ruCqHRoTcR0hwVbULO8qrsb28WtgiLK9RA1YVtrLRfYdQ9kwxDVvKsGkLpbgXY+MLI8L1G4qxdv3mkREhjQe55HkVCldvRFldC8p2NSO3YA1oRJidU4jMF2MaaBSYIUAWgZaCICs9C+mZ+cigjKzsQiQrsvjIUzKRKM9AkiIPMkUuEhW5SM1eD2XhZuRurEBcSjaSsyjdfTVik3MgjU8HdRBGxioRLk1BRHQapEm5CI/PRGh0OkKkCgRLFQiVpiAwLEEArNAEhq2olHyGM0//SHj5R8LDOxDuHn7w8A6Gh18EgqJTNSPC5R7B8A6NR8qqMmzbfwiyglJWsqKU6xi2aBQYllyIEFk+gpPysMxXgpXB8ZCkr0VQQhbyShuw3D8G9ku84ejqj4WufnBc5gsHFw9QxyBFNJhaOXG4KOVgkcGdohoMTWxgROntFgvZ5K5nbA8zGxcYWC6CobkTp7vr6AohozrzjDFntp5gaie4miWUPM/R1sMMzYhwFmboGsLAKwTjx01mg/ukSdMwYdIUjmyYyOGj08cA6+d48fyu7yHC1MuuImDR1/ccPYnEyr3YdfoS9CsP4/9b3Yt/Wn8Q/7y+F/+hrEHhC3BFX0Mv2s1Uktp3iH8ESlFv6uhmoKJ3UIghjRCPnh5m39W9hw9x+foNfP3sGboPDYLUq88+/wI377z5zUTRR8U/2Kj/c/XEDaxaUQLpeCWixmegYGkxLg5eGfUZIzfHFKyR5+Lv+RZ5qlJiQxHgsQShvm6QBHlAGuQBZZKE87EIrkjlSpIGQRYdjMhAD1BEA2Vkve4bhXcSWGVmZnI0wY8pqX6d7/03AZY6aFTMwmLA4hHh8yZ3BqwPvgOwWLl6yHBFgHXv4RNWsu4/fIybd+7ixi3BiyUA1k0BsK4IXYTsw7p2C1du3GHIIi+WCFoXSdW6fhsXr97CuUsCZNF4kJSsEcA6haGjJziqYfDwUQwMqAHr0CCb3QXAUpvcOcm9DwxYasjqIBWrpw8d3X1oIxWLIIsULPWIUANYPCJsRSMb3YURIQEWxzRQyCjnYAkKVmHhKpSWbsfO6l2o2lmLCu4grBa6CKkqRwNYNdhGgEUerDLyXo2KathSiuKScmzauoNVrBeT3Net34w1FDS6diOKVq1D0er1KChcjfz8VShcsxnbavejtGYfcgvXvRKwKJJBRUpVRo6gYKVnIi0jB4XrtqKu+SDyVm0UfFgpmZAlZ0KWlocEuQrxMiXiZJlITMtHStYayDPXIEGRh3iqw1HkgYztlH0VEUVbg/GQxCoQGZ2GyIQsSOR5CIvNQHi8oGYFRcoZsALC4rgeh/Kv/IKj4OkXBp+QaHhRuKh3MPyCIuETJIGHfySS8zZpAMvVIwhLVvjBMyQO2VtqeUSYvr4S1V1HkV+2B7GqDQiIVbGp3TNcDhevCKwIioOvJBVuQXFw8ZFgmX8M7Fy8YLPIHTaLVvKxdabb7rBf6gfbpX5wWhkGC/ulMLF0hJG5A0zoWDjByNIZC8wcoG9sDxPrxTwy1De246BRvQWW0J1vAgNjW5jYLuOiZ/JicUTDTB3MmUNeLB0OG502fTamTp+DmXP0MHHSVDa3v/3OBA4aJdCi22NbhK/zCvgTfe7LwEp832jAom9/7/076D92HLl1zZim2AqLgirkNx3AtZt/Q/HzT/Tz/9CHfRVgiY93dO8pHK4/Lt596XUMsF76tPy3eieltF+7du1H/Uzkv0qNC0NkoDtC/dwYssL93ZCWEMFhoqRgJUQGIMxvBeIj/eG1fCFkUcFsgP9bvzGBVXNzM9LT0zWZT7T9+MsDFm0RqqtyWMESxoSffPoZPv7kEzz9+AUFiz1YZHT/CI+efKAeEQpjQlKw+DwUVCthVEgeLKrOEWpzbt56X+O/IrM7jQiv3rjF6tX1W3dx9QZV5QgKFl1pi5A8WCJY0ZVVrMs3GLJ4i5AT3c+Btgip7HnoKKlYlIN1jD1Ygg9LrWL10ZiQVCzh9BwYBVg9/Vw0zwpW10G0M2T1CoDV2on9Le3Yt39ExRoZEbZg954mddCoUPa8q24P9xGSB0upzODfeXZ2DkpKy1BRVYPyilGARVuE6vEg+bB4RLhdMLdz4Cj1Em6rFLoI1SPCjZueHxEKHizqqqNanPFCHhblX73zruDHGidU5NB99mGpr//wD/+g8XKpsguQyYCVjbQ0FY8IKQtrbfEO7O0aQm7RBs7CopgGReYqqAqLES8jwBJOQkomklVFSMlei/jUHIashNRcrsSJjJEjQkLbgrHsv5LKsyFNzUdkYjarVmFRyQiTyhBChc8RCfAPjYF/eByCpTIESWTwC4uHT0gMvAMl8PSPgKdfONy9g+DtHw4Pv3ANYLn5hMPdX4KVAVHwjpAjPmczBi/cxnv3nyK5aBvcAmLg6ieFd0Qy5165B8fB1TcSTst8scQ7Aks8Q+Hk6g8KIbVf4stjQmvH5TC3dYHj8kC4hciwPDgJkRmbsMgzAjYuPjB3XAkTK2cYmDrA0MIJXPZsZMt1OQbmTphvaI15+uaYv8Ccje7UR2hosQg0EiRT+0wtXQarGZyLpc3+KzK50xk/fgrX5VBNzrgJk/g2jQapo5DysMZGhH/rK/BP9HkiTL3sevDcVRBk/T2e927/+H/X0KUbmv/hvuz5+4l+ZWMP+xrPQGFhIf/xKi0txa1bP+z/ESAlSiWPQrC3K8L9V8Df3QV+KxezwZ36Bmk0SIAVH+GPRGkgAr2W/c2A9SqwEqMl/jsBFm8SqiGLAUsNV2R0F0eEL/qwyIPF5/EHwohQ9GFpvFi0TfgAt26TcnVn1BbhbVwnH5YauK7SuPDGbXDZM28Q3mKTO8HV+YuUi3UdpGDROa+GqzMXruDU2fdwYvgcm9wpD4uM7kPHhDHhIAPWEWFEOHgEff2DQsho34AasAbQ09uPnt5D6Dk4gK4D/ehUq1ftXQfR0dOPtq6DaGnrRjNvELYyYLEHq6l5xOTeuE8NWHtRXz8asIQcLBGwxN95bm4etpaUobyyWlP2zIClNrmXbN+JnXVNbH6nmpwtJeUcNrpZvUXII8IXAGt0ZMMPvZ0herCUWUhXCib39Mw8qHLXIK9oA9JVeWrAykFSSjaSUnOQmJKNBHk2EpJVSEjOREJKFpc4xyQpESNTIU6mgiQuFdLYZETFyBAVK0eYJAFRKVmIUa1GSHg8V+UEhUYhJCIWwRFxCItORkiUHOEJKgRJ5QxZviGx8AmKhk9QFNwJrnzD4O4TBnevILj7jgCWu58EK+j4S+EZmojYzPW4/OApbnzwOeKzN2K5fxRcPUPg6hXGoOUblQaP0ETYLloJ+0UrsWiZN2wclnEfobNHKBa5BcBukTus7JbAfokXFnqEw2F5IGyX+sPCyR2Wi7xgs8QPlgtXwsxuGUxslsLcYTmMrJwxT9+Sewj1jWw4A4s8WPPmm/AmoY6OPuaqQ0W1tA0EwOKIhjmcjTVTS4cjGki9ovwr8l1NmTaLje5vvzORFaz/+5d3xwDrNf5W/CSf+jIw+H/hffuPnUPT0TPYe+SHHfpaeozveq5+kl/Y2IO+1jMgApb4x6uqqgp37959rccoSE9AZnI0YsN9IQn0QFSwF3zcFiFJGsgqFfmwUuPCeYTottgWZgu0GchI+XrV2/eBlfjzFhcXg+CQPp/eamtr3+h9qgiikSTFL9DGcH9/Pzo7Ozl6gYzufX196OjoABU5f/b55+g9eBDt7R28JUgjwp6eHrS2toLKnClotLuHRmZtoLR2Mrl3dHRi3/79oELn+w8foa29HXub9vEYkAzure0dfP/KtRsMV0ePHueeQPJe0ahw6OhxHBo8zN6rK9dvYeDwURw8NMhQRQrWocGj6O0fYFP7hSs30T94lGGIRoNkbu85eAidPQdxjMJGT51Fe2cPmls7MDB0DARYza3taNrfwnDVP3CYIxca9+5jsDpwcIC//kDfYRzoP4zu3gF09vTzeJAAq727Hx0HDqG1sxfNrfTvpO1B9VFvEPKIkAFrLxp2E2Dt4cLnEQWrQaNgib9z8ZqjBq0drGDVCl2ElOZeUcv1Odt2VHPIKKe5a6pyhAys9Rs2a5SnHwpUL36dKpM8WLlQKnN5k5C3CCkLS5XPlTmKDKGLkIqfk5WF7L2iESGFjsbLMxCblI44eQaiE9KQmJbLHixJjByR0TJERifxlaty4lI5/ypMKkdIJFXkxHE8Q2BoNIJIwYpMhDRJhYiEDL4GhCfANzgKfiHRvEVIsBUQkcRgRaDlNsrk7u4XiRUUPuovxXJfCRKy1uH49Yeo7T7KuVdB8ZlY4RMGV89gLPMKh5t/FJxXUA+hL/utqKDZ1nEZ51/ZO6/AEq8I2CxaAQubRbBydIX9sgCY27vCxNqFgcraxQd2S31har8cZg7LYWy1GGYObjC2d2UPFhU/U0fhAsrIMrDEAgML6C8w5y1CIapBB7PnLMBMLSHJnYqeZ87SZriaOnUmpkyZoQ4YFTKwSLUax2b3KXhn3NQxwHrVC/DP9f7vAoSxj53+ToD6vufnTf0OxT+q9If2TR0andEf1jd56I81jePe9PkxMQsvApb4x+t1QKtAmcAeKxr7xYb5slLl7+HCY8PVWcmajCxKcs9LS+B09+/bIjxx4gRe9bOJP+Poq6hkiV/zpu8/efKEAUt8fOoQ/Oqrr1FQUMAK4L379xmwxPsEUARY+fn5/PFbt24zYIn3qbCZAEu8f/nKVVaw8vLy+PMvX73GJve8POHrz1+4zIBF6g39u8+ev8DjQcowo/vD595j9SpHfZ+qcAiwNPeHz4NM7uL9IyeHcea9y8jOEb7+0OHjrGLRGI4e70DvAA4fOYGsrGy+39XTi/6BIWRlZfH99o4eNqNnqu83t3Whq/cQMjOFjzc1tzNgqdReORoBksldpVLx19fV72GDe0aGcL+mpg4NDY3IyBDGgZVVNRzVoFTfH/27fvF2Tk4etpTuUJvchS3C0vIajQdL2CIsGzUi3IKXAdZvfvMbaGnNwcKFzggJCUNoWCRCwqMQEiZBcGgkQiJjsdzTH3oGJvjd7373LUDLYMBSZ2CRyZ1iGtKzuIcwOT0HaVlFSM3Ih5wKnzMKIEvLFZSsFJUGsGJlSrB6lZjOilZ0fAqksXI+BFqS2BQ2u5PhXRqvQHiUjFUr6iNkZSs+FaFRcoTFpSM0JgUh0SnwDY1jsPIKkMAnOAYBkTKExSqw0icMZHz38JdoXscJrjyCYljFcvOXIqVwC3YfOoPE/BJEKlYjdXUZ3AOjsMQ9GCuDE7DUMxSLKJZhmQ8clnjDbrEn7BevhI3DEljbOcPGyQ02izxgv5CAaTGsF3vBysEVplYLYWq7hMeDZnauMDRz4DgGY2sXUPaV1UIPmNi5wsx+OeaR90rPFPP1TaGrZwJtHQO1wX0uJ7eTuX36DG1MVytYM2fNwcTJ0/hMnjIdU6fNxASqyRk/GeMmTME770zE+ElamDjTYAyw3tQf4R/6ON8HCWMf/+GQ9UN/Jy9+nfhH78UX3rH7KfzH7Mc8D38LaGXKpQjzXc4n1NcViRJ/7NhUhIotq7Fj8yo+2+l+8WpUbFmDqpK1KFmX+71lz/R7/j7QGh4eZmAVIZPGnASwb+r+wYOUVK5WsP7611EK1sf46uuvn1OwaERIn69RsD75FD09BwQF6+EjfPjRR+jq7kZzcwtnXZEHq6NTVLDuMGC1tVMYZzPnXdEWYVt7J/bu28/BopSFVVJSio0bN+G9i5dBJvdtZduxYeNGLnS+fO0GSreVYd36DSBvFZnb6f76DRsZpmg8SB4m+viJ0+dx9uI1bCkpxdp16zF0/DROnb2IzcVbsXrNWvQPHsHhoyewceNmrFq9mseAhwaPYMPGTShatRqd3QfR238YImC1tPeg++DgCGDta2WDu0olLCN8L2DVvghYtX8zYKUrlVi3oVgIGt2xEyXsv6LC53IufRYAa9tzgPWiyf2tt95msJo8eQp+//vffwueSK367W//B94dPxF2DouQnJwK+tzRKlaGeouQxoPiiDA1LQsUNkoho4rMIiQr85BKXYTpeWxyT8tZi7ikdMgU2YiTZSAxNYuv0XEpPA6UxsgRFZcMSUwSIiXxbHKPiJYjMi4NkfEKhioaC1KCe5g0CSGSRARLEYa5mQAAIABJREFUkxAklSEwIhGkXtHxD41FQGg0fENj4Okv4VGhd5CER4WjActPkgK/SDmPCN38pEjK3YzylgFEKlYhNnMDvMIS4eodhsUrA7HMO5JHgI5LvODgvBL2zu58dVy8Eo7OK7DIZQVsnVxh7UTX5bC0WwpL+6UwtyNz+0KY2S1lgKKcKwMjaxgY27C3ythmKUzthbgGU0d36FPYqJ4pG9x1dI2hPVed5E5hozO0MW3KLO4hnKU1j0NGp02bhYkTp2LcuMmYPGUGRzOMnzgNk6ZSAfQsNr9PnDIHE6brjgHWi39Mf+77YwD1wwHq+567N/W7fNOKED3ekSNH3qh6RX+kyaT9phS20Y/zYwDq+76W4JUg57veKMmdYhkSJAE8KiTgaqzejv6uVnS3NPLpbd+P3vZ9aKzZjl07NjF0ZSVHf9fDPvcx+hlEtWb0zywqVc998k9wh5Y+6Agho8/w9dfPeJv3y6++AoWNUtAo1V/Roc1eweT+qWByJy/Wx5+A/FcfPf0YH370MZ5wVINgcicP1uiIhkdPPsLjDz/GXfJhPXiE9+8/xK07FDBKae53hU1CMWyUPFi33mf/FY0IKaaBOgipJufK9dsMWQRadAiwaEz4HnuwrnFUA8U18Cbh+Us4fe4Sp7nTuPDI8WEMHTuFwSMnMDB0HAOHj+HQ4WMMXn0DR9A3QKPIIR4NHugfQvfBAQaszgP9HDLa1tGjCRodvUXII0Kxi5CLnvdhz54m7N6zlxUsHhFSyOiuBgas2l2vHhEqlUqs37AJPCKs3IWKmkZ12Gi1AFmUg1W6Qx00+moFi4Bq5sxZz8HSaHB62e0//vFPSEtXceGz+HHyYNGhFHdSr8joToDFR5kLUrFkqZk8MpSn50KWno/MomL2XxFgkf8qTqZEbFIaklJUYPUqOgmSqARIYmSIVG8RRkQlIVyayHAVGhHLie6kYIWT90qShIDweNAWYQCluofHMVwRbNHo0I8Ayy+Cje1e/sKVxoTia7V3WBJvEFLJMylZUelrsHpnK6SKVRw0uiIwFivIh+UTiWXe4Vi8IlAogHb1gb3zShBcUUWOkzMFjDrB0sYZ1nYu7MuytF8GBxcvWNsvhbWjK8xsl8DUejGMLZxg6biCtwbJf0XKlaGVCxZYOMPEdikMrJdhvom9JmiUFCvaGJw1cy605i7AfDsXTnSfMWM2JoyfhDnmdrCITsbkGbMZsihQlHoJZ801wpQZQtL7hInTMX7ijDHA+gleK1/rIcX/8Maubx60XusXMfbJP8kz8Cr1728BK/EH2lCQgf7uVgwcaMehnjasy0tDQ1Upjh7qRW/HfhzsbMahnnYM9fegqbYCNds2gBSt1wEs+l6kStGYdTRo/ZyARR4s6hxluCLA+vprDhz94kuh8FnYJhwBLBGyPv6EQOtTBisCLLr90dNPOAuL6rAEwKIUd6GH8P6jJ3jw6AOOabj/8AkePP4Ad7ib8AErW5zmfucee7CuUaI7QxZtEI6Y3Clo9MqN2+q4BopmILAiw/s1nFMfUrDI8E5eLFKvTgxTJ+E5HKVOQtompHPsNAaPnsTho6cwcOQE+g8fY7jqGzyGgwNH0cuQNYTu3kPooi1CMrl39eLbgNUhJLmTB0sDWPuxp1ENWLtfBKx6hqyXAZYIVhqTe9Uu3iLctmMnxzRsK6/mTUIOGqUNwpLtnIW1mYJGuex5C9av36QBKmNjE81tEZb+lquenj6i42SaryW4Ih8WK1gZ2UhTZnOSuwBYOUjhsmeKbshlszttDZL3igzuDFYywYcVn5yJOFk6jwVj4pMRHStDhDQeBFYEWonJGYiMSoAIV1SbQ4AVHJnAI8RAgirqJYyIg2+QlKHKNyQGfmGx8AmOZsDyDoriDCwyuHsGRGoAyyc8CSHxWezBIh8W5WGpNtUiKE6FJR4hXJ9DBngX9yA2tLss98bCpR4MTqRg2TouhcPC5bCxX8yAxaXP1k6wsnbkHCwr+6WsZplbO3M0g6mlI0wsHNlvZWzuAANzR5g6roTFIi/2YxlbLuSqHAPrpSBlS8/IGlpz9KEzzwhas+ZCx9wWzpmrMVfXCKRgTZo4FXMs7eGQUYQpM+fyFuGkydMweeocTNEyEFSsSTMwYQJFNYxtEYqv4b/YdQys3jxYic/pL/ZLHfvGmmfgRcB6HbASH4QBq6sFh7pb+azNVaChahuG+rrR3daItr11OHlkAH1drdizsww1ZRt/EGCJ3280aP28gEUKlgBYgpr1jLPqRMB6mYJFcPXxJxTZ8Ck++vgTPgxYH3/KKhaNCR/xBqEAWCJkUUQD5V8RXD3+8CmrWHeoNoc2ClnNEvKwOAvrxi2QeiUGjZKKxVEN127h6k1St+6w/+rse5dx5vwlHhcSZBFgnbt0jQGLq3O49FkALIasE8MYOj6Mw8dO8xk8chIDQycwcPQUSMUiBYvGhKM3CDs5ZLQHbdRFyEnuI3U5bHLfJ/QQNnHI6POAVd+wRzC519H2IAFWPWprRxQs2ibcuKlY6CDkLKwaoSqHy56rUUaAtWMnSrdXCTlYrGARYO0QughFo/umrdiwoVgDRuPGjdfcfhGs/u3f/v2VHyMfVlbeavzhj3/iz+ERoXo8mJ6RyyGjVJXDY8K0LK7LkStUkCWnIyk5A/K0XFBtDsNVYipf45KzkJCchZjENB4RSqITWcGS8jWRwYoM72GRcQiTxLOKFRIZz0XPVPpMm4Q0ChTzr6gAmhQtAqqAiEQBrgIoA0sKD79IrPQN561C8TV5uVco+688guMQmpiNKOVaRMhzOZZhRUA0jw5X+ERguXsAFi/zgvMSdzgudseKgBg4LFoOR+flrF7Z2DmD4MrGdiEsrRxgYWkPMzNbTnE3s3AQQkctHWFq4QhL20UwpVBRUwcYkBfLZikXPpOKZeqwEgRXBlZLYGDlAn0zJxjZLucaHS1Kcp89H1rzjDCbQ0a1MXW6FmZozcXU2bqgMFGqxJkxSwdTZszDpKlzMGHSDMGLNX4y3hk3Bljia+ovdhX/wxu7vnnQ+sV+qWPfWPMMiID1Q8BKfBBVkgThvss5XFQS6I7slGg07apAZ/NudLXsQWNdHXra9jNw7a3Z8YMVLPH7iVcCLTo/xxsBlUbBevZMA1oUBkxjwi++/Eo9IvwCn372uWZEKACWoGAJYEWjQmFM+MFHH+Mx52F9iIcEWZTczknu9zVVOTQeJPWKsrBu370vdBGSekWxDbfvghQsjmigMeC1m+qi5xvcQUg9hLeoWuf9+7hI9TgXKLn9MqiLkA4pVzQWPH32Ik5S+fPweRw/fR4nz17k65ETZ1jNGjoxzArWoaHjrGYNHjuNg/2H0ds3yHDV3duPrp4+dHb3oqPzAG8ijgAWFT53Yn9zO1flkHr1bQVrL3bTBmEDbRDuxq66BtTWqhWs2gbk5ORi0+Yt6qBRSnGnDkKCqxohyb1CneS+oxq0OagBLAoaFRWsLYIHa+OmElAGllj2/Oc//xdG192IgPW73/8e4RGRyC9YjSRZKl4FWqRYTZ8xkwFLlZmnrsrJ1FTlpGfkgKpyklMz1ICVCbkiGzQiJB+WXJGDeFkaEmXpQuCoPAMxtE0oS0dUfCok6hEhA1a0TO3BShoZD0qojzCG+wi56DksBoGhUfAPkvCV3hcYFssnRCoXktx9Q+HpG8awxYA1akS43N0fyz2DOb09VrUOYYk5CIxO48gG2hhc4RsB56WeWLTEgwNJFy52g4OzG8c22DstY7hyWLgM1jZOsLS0h6WVPSws7GBuYQsrawG0qB7HxNyeD6W4GxFUmdnD0NwRBqb2WGBsw1caHRoRVJk7Q9fYHnP1LBms9E2doDPfDLPnGoAgi0aDFCo6Y9Y8zreaOHEaJlDW1bQ5mDJdG1Om62DSZC1MmjIbkyaR4X0a+7LGFKyf45Vz7HuMPQP/Dz8D5OX6Po/V9z09yTEh0NeZwcdwvhaSpAFobtjJY8FTRw/z9fL50zjc183erF07NqO8ePVrjwi/7+f4KT8+AljfsPeKDO58vvoaX9L5UoCsr549Y9CiNHdhNPiJcFWPCUnF+vApnY9BgCUEjn6IR08+xINHT3DvgbrsWd1HeIegijoIOWhUUK9u3KYk9/cZrgQFS8jAunKNVKybrF6RgsUjwlH+K+ohZMBSXwmsqC5n+L3LOElwRVENp8/h5NkLOD58HkdoVKhWsQZpRDh0HP2kXBFc9Q8KgNV7CCJgdXUf1ASNEmC1qcueW9Qp7lT2TKDVtK8ZQk2OqGBRREMjA1a9CFisYBFoNQhlzzV1DFhUk1NZXT8CWJTkro5pKCuvwbbtO1FaVokSgqvRgLW1DJsJsrZuVwOWoGC9Sr0yMDRCfkERA1ZB4Rp4efm+VMnKzMyF1mxtNWDlgjYJhREhgVUOFz1z2XNqBlKVOUjPWYNkAqs06iJUIi5RgXi5km/HJqQiNlHBh94fm5im9mElQkoeLNoijJExdJGCRcGjNCYMCY9myAqVJPBVvE8Kl09gJPyCpAxUlOLuFSCFL40JfcO4g9DTPxxewbGaEaFfeCJ8I5IgLyhBQJQKYQkF8JMosMI3HB4BEjgv98UiBqyVcF5CZnY3LFy8AgRVjovc4LBwKewcFrN6RXDFx9oBZubWrGSZmtvAxNQaJlSZY27HPYTGZnYws3KCkcVCULAoAZaegSX0Dcwx38ASuiZO0DVxwLwFFtA1tOHiZ9ok1NU3x2xtA8zRpqocbc7Cmjp9NmgkSMrVlKmzMXXmfEyepoNJU7TY4D5x0kzOwnpnnNBLOBY0+lO+ao499tgzMPYM/OhnQCYNwvIljjAzng+jBdqICfVGc30V7t+9g/fOnkBvF1WldOPi+TM8HpTFhCJRGoQcReyP/t4/1wOMAJYwIhwNWBTXQJBFo8IXx4RkbteoWKPGhARZTz/5TKNgEWBpVCwytt+l9HYCq3uckUVBo+JokOpyKGT02o1b3EUohozymJCKn0nJItCiahz1lSIaCLBIuSLIokNjwdNnLzBcUVUOmdspyZ28WHQIrg4fO8WHfFiUqdV36DAO9hFcDfChkNHuA32gGAdSsGhESCqWoGCNjAcFuGrD/tau7wQsjYJF40EeEdajplaAq9qGJuxp6UEFdRCyekVKVi12VFAG1i4wYIkK1rYKzTYhh42WlqO4tAKbt+4Qyp7VI8JXAZapmTkKi9ZwVQ5V5nh5+70UsEjB0po9hz8mxDSQyT0L6eTBotLnjDxhRKhQISUtU210V3HpMwFWUloe5KoiyJWkZmWBtgcJsnhEGJ+KpNRMYZuQgkYT0jnFPZxM7pIEHhOGhkcjLCIWQWHRCAyVwj8oAoEhUgYtn0BhWzA8IQPBUSnwDoqGd3AMfIOi4EsbhD4hcPcJhU9YogawEnKKkV/WiLxte9iLFRyfBfegWLi4+WGJmy+WewbBzd0frm4+wnhw0XK4uHphoctKODgthbXtQtjYCp6r0YBFCpYZwZWJJYxNLITCZ3N7GPHYkK4OMKQRobENFhhbc/bV/AUW0NG3ZOii4mcdPTPoGVph7jwqfNaHto4hZs1ZAO25BtDRNRSiGmYKKhaNBafO0MUUPvNYwSJj+4SJ0/DuuMlcnfPOWJL7z/XyOfZ9xp6BsWfghz4DlNK+QF8bujozMXPqO0iI9Ed7Yy0uXzyD3IIE9Pf3oaGuAXduXkN12UYEei1FTJgvclJjfui3/Nm/7nnAInO7eGhEqAYs9QYhbRHymFDtvRKULLUHS71FSOrVBx8+fU7BEgHrLhna37+H23fexy06tD146w4rWQRXDFg3CbBuC5B145Z6VHhH2By8dlMzIqRtQjoMWDQafE8IGCWwEmpyzuH4qTOsXlFVzrGTw2xwJ7g6evIsG91F9YpiGvoZsIQk9wOU4C5W5Yhlz109aFerV61tNB7s4HBSAqzRHiyNgqXeINxNChaHjI6MCDWAtauB1avd+zrQcegEKqsbGKwIskT1SgCs6pEuQrV6RSPC4q3bUVHbiKr6fdigqcrZylD0KsD63e9+j4SEJOTlFyFJloI//knwWYkjRPGamZXP2Vl0Pys7n+GKuwhpk1ANWAplNitZlIklT82ALCWDx4QEUk0HhtB08BiDFm0RxlKCe6KCw0YTKHQ0PhWRMTJI41IgiU1moztvEUoSEK/IZ8gKDpUiODQKgSESVrSCw8iDReb2WMSkFSF3ax0yN1RCIstiBcs7IAKePiHwIMDyDoW7v1QDWLL8LcgraUBESgGf4PhMuPlJsNjVB0tdPbB0uSdclnkwXC1c4gknlxVwWuQKB8clcHByYc8VQRb7r9RjQlKv6JiaWTFcGRmbC6BlSuNBO5CCZWRqB0MTWxiY2GKBkSX0jawZpkjBopqceXpmDFja84ygo7MAs+fose9q9lwjzJxNHYS6mKE1H7O0DaGlbYhZ5M/SMcGUaXMxZZo2Jk+ehfHjp2L8hKkYN2EqG9zHTZg8tkX4s7+Sjn3DsWdg7Bl4rWcgThIA04l/gZHWNMyeO49zsFp3V+PR/bsY6OtHc9M+nD8zzIDVUFmCDHk0UuLCQfEOv5a35wHrmQBYvEVIcEVRDTQi/BKUhSV6sDRbhLw1SL6rpwxVVPYswtVjKn1+8gGPB3lESKNBUb26874AWVSRc/M2qIeQxoU0IqQOQgGwbuPK9Zu4doO8WAJgCSZ3MroTXF3XbBCSB4u2CMnoLnYQnjx9DsdPDjNYcRfhyWEcJe/ViWGNgsWARRENA0PoOzTEqe69B/txgGpyGLB60UWl9V096OgUAasTrW0daGltfx6wmppBBve9e/eDEuH3NDZhzx61B0sErF0No0zupGA1oJpGhDX12Fm7W1Cw1D4sgi2qxSH1qqx8tAerEuIWYXHJDlTU7kHVrr3YyFuEQpo7QdH48RNeqkyJAPUq75X4cYIqCiel+2RyF7OwMrLyWb2ijUExuoFGhfIUJZvcCbJkiixsr9uPLdVNSEjNQVxyJhIV2YhJSEU0jwtTIaX8q6hERFMWFhndo5O49JlUq6gkJSLoviQOIWFRCAyOZJM7ea58AyMRHJWMWOUaxGWsRfq6chTtaGLgWuEdwiNCd+8QrPQOeS7JvWRvL/JKG7jQOTFvK0KTcrDcJwLL3HyweMkKuCylfKuVWOjsyqoV+bEcnJbxsbNfDBvbRXwIsMiDZW1jD3MLAbBMTEm9soSRkRkMDU1hQmBl7igUPjNg2cDAxAb6hpYwMiXQsuIx4DzKwOKaHFMsMLSAnr4pZmnpYNasuQxTXJWjpYtZtF043xTaumaYrqUHLe0FmDJlNiZPmY2Jk2Zg/EQCrCl83nmXegnHktx/0dffDz/9DNQ3uGdoWEP4Y2b3N2N2p+f16Wdf/KK/37Fv/maeAeoX1HrrD5g9aRwmTZvOFTn1O7fi5NFDOHfqGAZ62jB8fAgHO1rQUFkKabAndxH+fYwIRbhSlz6/BLBoTCjmXxFcPeHC5w85puHxkw95i/DBQ8rCEvxXowHr1u07uHXrDitY1EVIOVgCYKnVq2s3ueyZqnMoaJTGgxTRIEKWCFjnL10TTO7naSz4njAaPH0WJ04LFTnHTgyDDnmwjp06xzlYPB48SpuDx3FoYIjVKxoR9vULhc8HevvQc+AgunteBKwuDkhlwGppR3NzK/bvb8G+fQJcsQdr7z40ElwxYDUJJvf6kS1C2iAUtwhrdhFg1WNndR2qdj5vcq+s2Y3qhv0MV7xFuF0IGi0pI8CioNEKFJeUo7J2D3bW78PGzaXCiHCjUPb8KgVLBKjvu2Zm5Y3yYOUxYJGxXTi5UKpykZyiRHJKhuDHSlVfKYA0PQcpGfncOcjqFWdgKRmwYuJTQBENFDJK/YPswYpKQFhEDCKkiTwipOiG8Mg4REYncgYW9RH6B0sRGBYHimoIjExCWIKK1atNu9qRlFvMsBUWr+StQkp2d/cOhptHoObv2+rKZg4UDYxRIjBWCV9JKpZ5BMN5sRtcGLA8sHipu6BgOS+HI6lX5L9auAx2Di6wsVsEa4IsGydY25CpXTC4m5mr1SsjU1jYOMPczkWIbrBZzONBUrBMLeywwJC8VxYwMraGoYk1dMmDtcCcU9zn6Rph7jwD6MwzxOw5upg5ay5mzdHDTPJhzTfHnPmmrGCR2X32PGNMnamLKWrv1eQpWphABncKIKUNwncngnxYYx6sN/M34LUf5dk3f/3eLr0x2PpxsNU5fOm1fy9jX/Df7xmQSQPxr3/8V/zXX/6IP/7p/4A8WbsqN6OvuxXte4UNwoNdrejY14CdpRsQ6rucewt/vSPCZ4LBXZ2DpVGvXhU0SmXP6iMC1uMnHzBgUUQDZWE9ePhInYN1n3sKhRHhXUHBUo8IBcASDO7Xb97G1es3+Vy5dhN0KKZB8F+plasrQlzDhSvXBbhiz9V7ODV8DqRcnTh1Rn0Iss7g+ElBuaKIBsq/ohwsCholuBo8fJSvI4XPh8CA1UNJ973o6hIVrG60d6gBq7UdLS1towCrhdUrjYKlhiuNgkUxDQ3qsmcxaHS0yb1GDVhc8lzNPiwaERJYbS8fiWmgLkJNmvu2CmwpreB+wrLKemzaWs6QJSa5fx9gzZ+v/9ItQxG8aHNQ9GAJW4QCXI0eE6aIUJWqYsiSE2ylZXF6O4FVUmoWElNUiJOrkJiWh/hkIWQ0ITWLwUo0uBNQSaITEClNgIQ3CsnoLqS7E1wFhUohTUxHIMU1SGVc9Bwpz4ZyfQXySuqRV1qP9HV0uwHBMWmcieUfngivkBGTe0zGOgREK+AVmgAKHfWNkMPdP5KVqyWuXsJ4cKk7XJbRqNCT09rJ2E7+K1KwbKkex5biGZxg7+gMS0sys5PB3Y7HhCYm5lyjY2nnAkMjc5iSD8tEgClDYyssMDAHXfUNzKCnb8blzgYm1pivZwLd+cZYYGiF2dr6mKuzAFqz52PmrHnQJrjSs8JsXVMeJ87U0sW0WbqCB2vaHEyaPBOTp8zC+InTMW78FK7LoTEhebHGAOsX+nty+sb7GqofA6kfB1Lf9fxdf/DkF/oNj33bN/UMxEf4QV9nJvR0ZsJg/mykxIaic18DLpw5xentvR3NGDzYhcHeTk5yT0uUIDU+4lc9IqR4iGfffMOjQgYsNVyNJLlT/pU6yV0NVxTPwIDFcPUBjwYpZJTgSkhyv4+790TAuss+LNoivH3nLvuwCLD4ULjoC4DFyhXnXwmjQTEHi67nydz+3iUMn72A02fOg3oK6RBg0XhQuJ5hBYsCRo8cO4mhoyc5yZ3Kow8dOsxwdWhQGA8SZPGI8EAfenp61YDVox4REmB1o62tE60vABb5sDimoWk/9ooKFo0H9zTyFiFvEu5uRF1DI6e476pvRO2u3aCeQh4RigrWKMASTO412F6+k0GrjIqea/YIOVjbKnmTcAtBVlkVtpTtxOaSCmws3oYNGwUP1n/+559BRwSm0dd/+IffICQkHP/27y/PwvrH3/4WpGCJMQ1CknuuxuCuSM9kHxZ7sZTZHNVAt+WpKiRQNENKJpJSs5EgV/LGoDAizOEuwlh1LhZtDUpjk9l/RWNCVq0iYtRKVjzI5E5gxSPCEImmMidUKkNAeCKS84uRXVyL1KJtSF9bjuSCEmRv2YWcLXWITl+N0HjVcyb3sKQcUNgo+bKoFscnIhleQVFY4uoJz8AouCxdicVLVsLJ2Y1HhaRg2TssYfXK3tEFjk4usOLcKztYsYJF5nZrmJgKChaNCVnNMjaDsakljIytYGRsCUMjSxgYmmOBgRkWLDDDfD0j6NNV3xSGpnbcQTh33gLM0V6AefONoW9kyTENVPI8z8AKWvPNBS/WbD3MIMCaMRdTZ83HzDmGnOI+eaoWxnO46ATeIiTD+9vvjilYb+pvwGs9zudffT02Fhz86aBqNHDtP3YOpBaOvf16nwHyYFlPeQemc2ZAR88AsqggtDfV4Uh/Dye7U4o7ncMHu9C+dxdy0xOxeVXWr9fk/kxQsCjRnTcIRf+VGrIEg/unXPZM48GnBFgfPWUPFvmwnhBgPX6CR48eg0qjHzx4yOPBe/fu4+7de2oFiwBL2CIUNwnJh0VH8F/RBuEo5eoF9eoy1eZwNQ6lt1/B2fMXMXxWUK9YwRpWK1inz7Ifi8ztpGLRmHDo6AmhJmfoGAYGh3Do0CD6R52+vkPo7e3jwyPCbgGuOju70dEpAlbHtwCLTO5sdH8RsHYLgLW7cR8am5qxZ+9+AbIa9o4CLBoR7kLVzlpUjAIsUrB2lO/Edg4ZrUJZZS2272xQAxblYJGCRRuElSgmwCqtxMbiMmzYVKKBKmsbO83t0YD1fbenTJmKzKxc/OEPfxQ8WGIOljILaWkCXNEmoYK2B1OVSFMKtTlJyUreGEyh7UFFNhLl6RzXQIGjianUSahEbILQRUh1OQRg0ugk9mOFS2LBJzIWoeFRCA6lImopgkIkCA6TIohCRoOl8A+J4oDR7E3VUG2oQnzmekTK8yBNyWfYIsiKkOUgQJoK79B4jZhAie3Bsenwj0hCWGIWAmNVWOYZjGVu3li02A3OLm5Y6urJwEVjQcdFy+HgtAR29s7sy6Krja0j7OwXwsLSlo8AWJYwNbOGkbEFDAxNYGBkCmNTK/ZaUS6WoaE5DAzNoG9gCj19Y+jpm8DQiBQsQ1axdHSNME+XxoMLGLo4A2uuIRvfZ2kbsHo1W8cQ02fOw7QZOpg6dTZmaulh2kxdjmeg8eDESVqYPpP6CGfirbcn8phwTMH6Bf7uDF26qfkPbjQMjN3+aaDrzM17v8BveexbvqlnQBq4Er/7X/8Tf/jzf+F//cv/RnSwB8cx1JRtwq7yLbw5WL1tI+jUbt+ETUWZ2FiYAUVc6Jv6EX7yx/mWyX10DpYGsL7gHkLKwPqEEtzVcCUCluDDos1B8l998G3A4qqc+xz05j2TAAAgAElEQVQ2Kviw7rGKRcZ26iEU1CsCLNF/dQNXyHdFcHX1umZEePHyNe4jJPXqwmUaD17GmXMXGLCGz5zHKTrD59l/xSZ3tZJ19Pip59SroSPHMXj4CAbYfzWI/v5B9FE8w0GCq4M4cKCXy6y71IBFcNXRMQJYLa1taG5p5RFhc0sb+7JEBatxb5Pgwdoj+LCoi5AKofsPn8DgsWHUkeF9dxNq6xtHFKydtaiqqgFlYZVX1aKquo5DR0m9EkeEpZSDVV6D0vJadQ5WBbaUlKsVrGoGrE0l5dhQvE0DVb6+gfj3//gPzf3vAyv6OIWTxickISo6VvN1QpI7xTNkIp3UK+ojTM8UPFiUg5WeBVV2PvuxqHuQgkYphoEM76RoUdlzbGI6ouPkXI/D1/gUQcGKEczsVJsTm5CMsPBoRErjERJGG4QCYJHJPYBiGoIl8A+OgiRJhfzSBgasnOJahCVkIjQ+A+FJ2ZzOTiAlSS2CJLVQ8/cuTrUeOVvrQCGjyQVb2Yfl6hUCN3c/LFnmwSNBwYO1gsGKgkbtHVxg5+DMkGVr58RXGztKcLeDjZ0Tbw/SBqGJGSlWgsHdwMCEQcuITO8mNBo0haEhjQUJroyhv4DKnQWo0qX8K9ok1CUFSw/z9IxZvdIzsFIDlj5mzqGjh+kz5mLadG1Wr0jJoiys8ROmY8q02UJdzrQ5mDptDsQ8rDHA+slfOp//BmRsHwOpnwakXvW80hLBp198+fwvYuzer+YZqCzbguWLTOCg869YsdgMNZVlaKqrQtW2zejtbMGuym3Yub0YVWWb0birEvt312B3TTkaa8t/Nf/GEcD6hrsIKQeLxoRCBpZ6g5BiGj77HK8CLGGL8COuyCHIekQ9hKRg8YjwIUjBunfvAdfj3L3/CHfu3tPkYHHR8y2KaxBA6xr5r67dwBUGKwGuLl29LmwOqgGLktzfu3RVDVjvYfjseTBgsQeLxoTnWL3iEeGJ0yDAGjpyjBWsw0PHcHjoKCtYBFmHBg6ziiWqVwcOHBTGgz0HMAJYXejo6BI8WG0jCtb+5laGK1LByODe1CRsELLJnQFrP5vcCbB6+obQO3AU9bubUN/YjN372lFdvYvPTgKsnbUCYFXWoG73fuxt6eI0d/JhCSb3KiFstLwGW2lEqDa5F2+rREl5LbZsFyGrQgNGVPasSMuAvr4BfvOb32je/yrQmjBhEqKjE5CVlfd82XNGNm8MKjOyoSS1ilSr9EykKlQMWfJkJYePKlT5kJHvSp7BvYIJMlKwUhGXlM6FzzRCpI5DMrcTUEVSB2E0bRMmIEISyyc8IhrhETE8GiQVixSswOAIzsGisWFAiBTxqjUgsFpbuR+ryvciRrkG/pEy+ITEwl8iR3hSDqLSVkG5vlLzN09eVIbsLXWga+qacgTEpGOpeyB7r1zI3O6yAosWr4DjwqWsZtF10TJvODi5ckSD6L8ic7ugYNmwciWOBU1NLXmD0NDYFIZGpqxa8VjQgG6bQn+BiTAmNDCFvr4xq1a6eibQmW/CvittHYIsfczRMcTsuQs4aJSiG2hjcM7cBZg+fQ4DFm0Wssl9ug7cghMwdcY8jmog0Bo3YTomT9Nm8BoDrJ/5JZi2214FAmPv/+nAa/Di9Z/5Nz327d7kM3D7SD02ufwjbg3VaR72448/xt27dzX3f803vguwCLK4KufzL14OWOIWIcczUESDAFkc0aAue6YtQh4R0piQ63IegP1X6qBRYTx4SxgRUu4VAdbV6wJgXbmGS+rDW4OXrzFYkXp14dJVjmqgEeHpM+dwWgNXZ3GSbg8LMQ1Hj5/EkaMncOTocTVgHcXg4BH1iPCwMCbsH8TBg/08GjzQqwas7gPo6uqBMB7sQnt7J9raO9Da1v78iLCZxoNUk/MiYFFEg3pEqFax6un+3hbU79kH8mFpYhqqBcDSjAiralFb38SxDaxgba/CtrJKlG4r1yS503hwW8Uu7KhpxNYdtSgpr0Px9hpsLtv5HEi99dZbkMlTsHrNehQVrQGFi9KhqhxKcs/LX4XcvELk5BSo63MU34p4EDxYBFnZrF7RaDBVQVuDGYKKpcjkkueMnFVIovR2WRrikxSCyV2ejpg4OeIo3T0pHbHxNCKUgbYJKapBGitn4CLAio5JYgUrJFTC1+CQSASFRKpHhBTXIAFV5MjzirG6Yh/WVbXw7Zj01QiQyOFBNTn+kfCLlCE4ToX8bQ2av3nBCZmIzljHm4Rx2ZvhEyGHq1cojwgpA4vjGpa64/9n7z2Do7zTbd/9YX+4p+rcL+dWnfvl7pq9ZzsAAuUcCUKghIRQzqHVyjkLSQhEBoHIOYkggiSQBBI5GgyYnLOxMQYnbANOM7PPurWe//u2Whjs2TPGgKtx/aulRojWi9S9vJ71/Badq9Awbg9GKZJ7aCSCg8eoOpyRgRJu9/ULgK/vSHGwhg7zw5Chw8EM1uChHAcOxZChviKo6FxxREhxpQ7HhENFXDk7e4DZK44InV19QIK7ozMhowSMKrHl4j5Y7mfgnQF3MrAGWjtL0N3e2QeugwNFYLEmp/8AOxkh0sF66x0LpuF3fU6+/+hb0zeaRUy9PDH1omv7xbdPf9d/b8tf9nKvQE9PD1paWl7uX/I7ffafCSyCRv9qxsBi/ooC64fnOFgvEFisydExDYSMisjSxNWDh18ogaUH3D++h48++hgffXQPd0VgfYQ7H5oJrFt3cOPWHekilBHhzTsirsTBunZTRoRKYF3CufOXJOzOUaEedKd7deo0R4R0sc6IeyXjQWawNPeKI8Ij7+kC6z3QxTpgLrDoXu3Zhz26wCJodPc+9PTsNMM0dKPreRmsrR3YupV1OdoWYds2tLZulfGgwjS0QXew1pPivr53i3DtOnYR9jpYUpVDRAPD7avXY/WGNmxo7xH3as2mDqxr68HytVv6CCy6VXSvBgywwkh/CgR/0/Eb4Q8/v5EYzjN8BKwGDnruZiEFFp2rCRMmY/z4SSKu6GKNkzMZddwibJiOCVNmo6pmPJjFqqLAqm2QHFZZRQ3KK+sk8C7iijysinFgD6G+SUjXqqC4QkLuuQVlyC+qQHZuISi2cvNKkJGZJ05WdkElJsxdg4Z5zSipb0R2ST1yyhuQWTwOyen5iuKeXoCcyslY0rbP9LqXlFWKnOppyKudidT8GhFXUQlGgYyyGoflzgSLhmqlzgrPEC5CKzA4TNAMI9k/OEKF20lv53hwmIZpUK7VUHBE6OU1RByswYP9MMw3QMSVh8dgEVcMuXNE6OziCSdnjgWHwc3LV4SWvYMbHJzcYe/oAXtHd0E12Nlzo9AFjq6DYesyFC5uQ2BjRzaWF/oNsBfBNWAQy57twcA7c1gWgfU7PXnyr2HQmtiAF734W+5/+YLLgm34Hb/hX/JfRfeqoaEB48aN+0O4WH0ElhZy7yOwNMho3xHhEwm4Kw6WCrkrTINiYSnIqOJgUWApkcU+wi+l7Jk5LH2D8GMG3D+iyLqHuwSL3qXA0jJYdK80gUVxxXPtxm1cu3ELV67dlMMMFgXW+QtKXLEyh+7VWYbbCRqlwJIMlsphnWD+6rg+GnxfhdyPvg8ZEUoGiwwsbhCaOVgyHlQCa7dpRPgsB6tbRoR9tgjpWAmiwazsWWpy2pTA4hbhplaNg7UF61tY9EyBtQnrJOS+Cc1rW7BmLceDG1QX4aq1WLGmRbJYy1dvwPI1m5SDtb4V61p3PFdgvWgk+PfeP2nSNEVynzwDUxsXiIslDhaLnsnCqp8koNH68VPEveIosKauAVXV48SxkoqcilrhX5XTxaqZJKNBEVil1cjLL0GejAZL1biwtEZKn8nGyszMRWZWvsBGmcMqHjsJY6ctQWn9LGQW1yEtuwwZhTUw5FaKe5VsyEVSeiGKxs3CpEUbTa97DLzn1zaKwIpOzkFEfAZiEo3geJDbg4SMUmiN1hhY7CHURRbHg/7+waDAGk73igR3XwpTgka5RTgcgwcPkxwW3+ZI0Nt7GAbLBqEffIb4SRbLw2uobBG6eQyGi6s3nFw8pQpHuVjeyrly9gSFFoGj9i4cEXqLoGLInQ4WA+92zGBZu8DaTo0HGXK3snYGNwjfetsK7/SztWAaXvLrgOnT33zwhembzCKmXr6YetE15r+D5debfwXoXlFc8fwRXKxnBRbzVyqDpYFGdQfLPINFTMPjJ5BNQs3FMudg0cEi0Z0srM+Ja/jykeAaOCLUQ+56Tc5HH98zy1991CuwmMHSBdbN27h+47YIrOuayLp6vVdgcYuQI8Lzl64IzV13r86cPQ8ePeROF0sJrJM4fvJ07xahJrDUmJAh994c1r793CBk/ooCax96BZY5B0uNB+lgkeKuZ7D0EWH7Vk1g6T2Ere0q4C4ZrC29DpaZwFq7fpO2RUiBtVETWOtNI8KVazeBAmtF8yZxsBhwJwvr2RHh3yuifunjxMHSRNakaU0isMbVN4AcrPoJk1E/YQpq6xowbvwUca1q6qeIc1VZVScZLIJFS8vHomLsBFTUTcXYCTNQUlmP4tIqjK1rQO3ERoVpKKpAfiGdLJY7l4PVOPncKMwukFFhTn4ZCisnoLS+EYW105FVMg7peZXSQ5iaXYrUzCIkG3KQlF4gm4L5NdNNr30cCVZOWwJDYR2MBdUoHjcTY6JTEBlNuGiC9A6S3h4WmYgQiqzRUXKCRyn+1Uh/PXulHKxhviNMJHd2EA4ZRojocHGwiGngpqAE3YcFYLBvgMBFiWfgiNDdc6jU4jg5uWsjQcW/Yu8gR4T2rMORw6ocZyl7ppiiyBpo7YKB1k6qJsfaVSt8dsRbbw/Cu/1tJOT+Tn97i8D6PV5qLFDRVyeonhVaxDYQk2H59eZeAXP3ShdZb3oWq4/AIp5B2yI01eQIosFsi/C77/D06fcmcaXT3HWBxZA7uVjfPnmqQKPCwyLN/UvJYH368DPcl/GgIrnrVTmCaRAHq2/IXRwsCixtNEiBxbeJaLhy9QYuXWHI/ZqMBi9cumbKXp05dwFnzl4QPMOps2RgnTfLYJ3E+3Sxjh2X897RYzIiPKI5WDIiPHioj4tFyOivCayfhdw7ujQOVhdY9tzG8aB2WPT88xEhnSt9RLixV2A1b+grsFatl6C7OFirN2DZ6hYsXblOYRqWrcHCpb1nweIVmLdwOeYuWIo58xajae4izJm3SPJXjbPnYfacBVoOqwnTps/C1OmzMGVaIwgXnTxV3Uq4XUqeJ6O+vkHlr+obUDdugjhYFFo1tQ2oqZ2AsTXjUS1jwgZQYFVW16NqbL0wsrhNyD5COlc64b2ouAJV9dNQXFaNkrJq5BeWSsA9r4ibhKXyvgisrHzk5hUjI6cIGXnlMOaUIquwGobcClX2nFWKlMxiJKcXSB4rp2IS0gvGmgRWenE9sisnIzGjRD4+t6IBkfFGhEcnC8E9PDoFEXFGjI5gDiteOgiDR4VjVEgEZEToT3p7IIYP73WwmL/i+zIq1ELudK/ocnE8OMQ3UOCjIRGJGO4fCq/BfnD3HAJ3jyHiXHFE6MTclbMHHJ094OBIweWjxoOEjdq7iltlbeMIOwc3TWA5y1iQQXcbVz8MdBqKfgOdEZKYDxtHb7z1jjXe7e9gEVi/x8vMmwIV5bYdQ/j/6KF4eVbQvI7v89/D8uvNvQLm7pUusN50F6uPwDIbEfZysFRVTu+I8KkJ0yC4hidPtS7C3qocOlhCctfFlQYclbJnbhDe10nurMphF6HqJLz7sRZy17cItYA7g+5KYN2WkDvHhHSwLl+9rmWwriqBJULrmmwRisDiiJBVOecv4dSZC0pgnWDI/STef5+QURVy53jwCBlYR47iyJFjKoOlbRHqQfcXCiyG3LWAOwWWaUTYuR2CaNhGkdWFdl1g6SR36SXchk1bVOGzcLBYl7OxTUjuFFqKg9WCNSKwWtSIUMqeKbAUyX3ZqvUirpasWIvFy5uxiCys5WuxcNkaLFi6BgsWr8T8RStFZM2ZtwRNcxZi1uz5oLgSgdU0H42z5mHGzCZMn9GEqdNni9Bi2fPUabNEaDF/1TBxCiZMmITx45m9orAaj7q68aitmyDu1YSGaRhXrzoJq8eOQ2X1OBFa1TX1qKmbCLpaZdUTJPBeXlmDypqJqBw/Q8qeC8nA4oiQo8L8Enk7J78UBeX1yC2qkmA7twmNmXkwZuQjPSMfBmMe0rOLZUSYRvcquxSG/LGgsCqqmyUcrKSM3rLnpKwyJGaUquxVnAHhMalqizAmRRysyNg0hMekIDA0FqERiVKTEzo6GoHB4aoqh0XPI4MxYmSwjAUl5D5shITbycFiFyGdLDKv6F6R5j5keBBSskqxcH0PgsNilcCSDJaPNhr0loocR0c3ODi4wpGbhNwgZMjdmaNBjgXdYGPjKOJLRoTOPsLBsnXzg73PKAyw9UA/Gw9EZVXDznUo/vMdG7w7wCKwXvqrzJsEFf1nUQZ/+dvf3oj6HwpJ4jIsv968K/A890oXWW+yi/WswOodEf71maLn7/GduFcUWFoGS0juzGBpG4Q6B4uwUdkifCQjQkVzZx/hZ4ri/imho5+JsNLFlThY+hahSWDdNW0R6g4Ww+16wP3yleu4LA7WVVwUHtZ1jeTO/NUFUw5LQKPnLomLRUyDecjdHDbKLkKCRpnBUiR35rAOqU3CX3KwuEW4Xc9gdaOzcwc6OthD2CmYBiWwOpSDZSawNm9p18qeWZXDDNaWPgJLOFjMYHGLsJkCq0WNCCXovkGBRleuVbBRHTQqDtZqcGS4en0b5i9ehXmLVmLugmWYO3+JOFgmgTVrnmwOzpw1VwmsmRRYs8CiZ7pZk6fMwKQpMzBx0lRMaJgsyId6CixxriZIyJ0ZrNq68TIqZNidgqt6bL0IrIrKWuiHgFEKLDKwGHqni1VeOwWVExpRUt2A/MJyFBQqkZWbW4i8vGIUsDanfDxyS+uQW1iJ7PxyZBA2mlUgpc+ZBVUy7mMGi+T25W27UTl5IYrqGmEoqEFSRonpf7yTMkuRwSB8ViliEjMQk2BEdGKm3EZEp2B0RJIIrpoZSxAWm45RYXEYNToGccZSeZ9dhBRYI/21HJaWxRrK8aCMCCm2nhFYvoEIj0lDbtl4jAyOgNfg4ZLBcnXzUWgGJzpYHtAFlr29iwgpiix2Edo5ecHGxlnus7F1hY29O7g9aG3vJs6VlZ2XuFcD7b0lj0UQaX9msQY4Whysl/0Sc/r2PdM31+vo5uiP6ei1D3+TS/GmuHUWbMNv8s/9u3+S57lXusB6k12sZwWW+YjwRwbcf1QbhN9/rwusn4NGycFSdTmPFcndTFypsmf2EeqFzw8hY8IHn4GFz3SwuD2ocA338eHde70crNsfCmhU3x40Bd01RAOdrEuX6V5dMW0PnrvAmhwzcUUX69xFnDp7UbJYksE6QQ4WUQ0Mu5+EVOW8x6JnbZNQz2Ax6H5A6yJ8kcAyOVjMYfWgq4sCa7sSWPqIUDYItREhBVbrNmzp00XYrsqe9YA7twlbCB1tNQu5t2BVcwv0sueVzRvFxVq2Yq3mYKkRIV2shUtWYvGKddjSuQdLV7Vg3kI1JpyjCazZTQswq2khZs9ZKOPBmbPmYfrMJkybMVtcK7pXrMrhYcCdAquBAmv8RBkR6gKLI8La2no5NbXjRXBVj61DZVWtbBFKyL2iRkaEFVV1EnInnoFAUVbmVDfMQtWERpTXTUNpzRQUlVQiJ7cQFFh0s1ifk11YhbziscgqrERmQSWyisYiu2gscsonIL9qEvIqJ6F0/CxUT1+C+tkrQGRDwdhpQnFnFkt/nUnKLkdiZiniDAVIMOQjOikTEfFGRCVmIDo+HeFRyeJuTVncgsjkXIyONWJUeJKwsIJDo+EfEGKqyhkxQm0TMuSuV+Uwf0XniiNCL4GNqgzW0OGB4mQN9g2UHkIZEXoOkZC7s4s3mMNiwTMdLAosHjs7FzhQfOkbg04+sHMeDFsHT1g7eAqawcbeE1a27rB28MYAZrEGOmCgjQv69Wc3oZ1FYL3MV4g3CSp678uvf5NL8SZ9zQ+/fvybfM2WT/L7XIFfcq90kfWmulgvFFikuGsB9x9++AEUWE/FwXqBwHr8RESWkNx/JrC+0AqfPxfnSt8gZNBdCSuNg2UiuX/8cw6Wlr2S8eCNW8LAoqvFDBZ7CM9fvCybhOfZRcgNwrMXBNVw7tI1nDl/WUaEakx4DsdPnoF0EVJkMex+/AMcocAyGxX2dhGaC6z9zwm5Pzsi1BwsTWRJDyE3CTkibO8QRIMSWO0QB2tLOzZK2bO+RchNQnV6MQ2ag6ULLBkTrsPylc1YRpr76hYsWb7GLIO1CguWrML61i6saWnH3IXLMX/pGsyZvxRN85Zg9pxFmD1XncbZ8yECawZHhLNNGawp02aJwKKLZS6wOB6UESHHg7X1qBGBNR41NfWSyWIGi5krulhV1XUor6gRF4tvk4dVUlol95GTVVYzCcVVDSiqakBxZb2wsXSBlZtXiKzsQuQWVSNPC70zc5VVVIOMgmoUjp2G8olzUVQ3E+UT50loPatsgkBGs0rHIymzGAlpub0CK7MUMck54AZhfJoSWFEUVrHpiIhLR0RsGsbEGREWn4XotEKExWUgJDIFgaMiERgcgUA6WP6joIsrAke5TcjxILlYdLEk5O4zVLYJPTwHK4r7YD/4DB0BL5/hcHP3gaf3cHgNDRSB5eLmDUcnN9g7uGiHmSsKLGdBNXBMSByDg7OPbBPaOnrD1okZLU+htxPXYO/sDdblDLJ1Qf8BRDU44F3LFuHLfWGgS6Ir99f5liOz37Kvb8/562/E123BNrzc7//f+rP/knulC6w31cX6VYGlOVjfmQSW2YjwyRPoNTl9MA2PiGZ4hC++5IhQbRAS0UAX69OHn0sX4b37pLer7JVgGthFaD4iZFXO7bt9MA3XbjJ7dUtQDbwlZJRjwoviYBHVcBnnzl/EWTpY5y/h/OXruHj1JiiyTnNEyByWbBKe1dwrlcMiiZ1VOZLDOnxUMlh9WFj7D2pdhOYC63mYhh5hYXV2daNDBBZho13gFmE7K3I0BhY5WH0cLL3sWbYINYG1vhfRYMI0iMBqUSR3ZrBEYK2VTUIKrCV6BmtZs2SvVjRvREvrdslgUWQ1icBaitlzF4t7xcA7xZWMCBvnYBrzV8xhUVxNaxR6O2tyuEXYMFFzsCSDxQ3CBhkNioNVpwSWBNzHjkNVdS2qGHCvrEF5RTXKyqpQVj4WpWVVKCmtlFtuELISp6i0GkXl41BZ0yDbg3nsIswjaLRItgezc0uQW1COrNwSZOSVISOvArnlE5BZOBYZ+VXIKR2HvIqJyCyuFVeroHYmciomItFYhITUHNPrQWJGMWKSsuQY8ipkNEiBxWB7eKxBTlRKHqJSCkR0hUQkIMZQiODQGMlhUWD5S8lzAPxGBGNkQCj8RgZLwH24X6BksXy0LUJysDw9B2uH9ThDpSbHzc0LHA8S00DIqAq5e/QKLIorOW4ScGfhM5EMdo7uvQLL0UvethrkJGJqkOAb3GFt6yJVOe/0s0H/ga8og/U6i41/5rGZv6C8SVBRdiP+lr+u3Hto+oH6Z67n7/Fn7zz8ss+X/nv8nZa/4x/bKl238yCau/f96rFc33/s+lqum+W6vezvgZTsUiSmFyCGuauUXMQmGhEpDpZBiSwKrYQsyVuNiTUiJDxBWFmsygkMHiMOFsueR4wIkuqcESND4OdHF0tV5pDkrkLuwwQ02iuwCBjl5qCPdA66unqJk+Xs4gEnJw84OrnCwdFViSx7F9jaOcPOnuR2VwGMEjIqJHdHH9g4+gimwdbRCwSQMvQ+yMYZ/a0cRWy9/c5A9LeyQ78BvzMH6+ClW2/MC+8/8o1m/kr9JkFFf6vxoP71P/7+xzfm35mbj+bu3T/y7275M5YXJsv3gOV7wPI98MvfA+v2vg9uFDJ7FZOcJYDRuORMCblzm3BMTCoi4rMQHp+BsJg0hEYkISQiCUEhUQgKUSNCZrAYdA8JT5QxoRoVBgmmQRdXksHSSO66wOKo0MPDx0xgeYqL1etgESzKESHHg85KYDkoB4tEdxtS3J08wPEgR4V0rHjobnFESDHV34oEdzvhYBE2+vY7Vr9vBkt/Af6j39IVeZN+2Ch8/1E0w4v+3Jv09V/6+OEf/VvyD/n16WPBP8IX12dESA7WX/5iOj9JDutXQu6SvXosYFHCRR998y1IclfnW6G46zT3z774SlhY9z99KNuEegbry28eS30OewhNJPc7HBF+qMaEt9k9eBt3P3mAu/c+lTGhkNyJabh8RY0ICRq9cBnneXv5Os5fvCokd6nKEZI7OwlZlcMtQlX2rDANJySDJRuE5iR34WAdxv6Dh7FPHxHuIXD0AHbt3oudOzXQqN5FKH2EO9HFoPv2nZAxoWwSdmFrx3a0b+0yGxG29x0RSgarVbYI+5DcOSZctwlr1m7C6rUbsap5I1at3QQVcNe2CFc0Y+mKZi2DtRqLlq6SkDszWAuXrsb8xUQ0LBMOVpNwsBbLqJDZK+IZOB5ctrJZeFgcD3J7cMqU6Zg0aapkr9g/qILu0wTTIFuEGgOL24O1tVoWq6YeY8eOw9ga5q/UrdogHKtGhGXVMhosLVMjwoLCEhQXl8vokD2E5GEVEDLKTUIiG4oqkFdYISR34V9lFSIjK19OWloGUtMykWbIFrhoXtUUFI+bheyyCTDkVQsPK9GQh7iULMSn5iIxvVC5VwnpiIk3SO9gZFw6IhMyBDAaHpUkblVkQibCIpNB4GhIWByCQ6O0EWEEAgJCRGyNjjEogTVyFEaMHIXhI4Ikh0X36nkCy91TiSs3N0+4uXtrJc8q5M4RIYUWtwiVwHKBjZ0TbGwdYasBRsXJIg/LwV2EFTcJBThq6ya1OAOs7CXYPkokoSwAACAASURBVMDKToRVv/42QnP/Xcue/whPhL/2NVigor/8fzGvo/BiBs0CH/217+zX7/f/uALrr5q4Ul2EDLn/aJbB+u677/H06TMh98d6Vc5jfP1tr9D6in2E5GE9+gZffPWNZLH0qhxV9vxA2yK8j8++eCRsrL4CSyO5M4d1+65Q3D+6/1BEFvNXhIxeuXpdDjNYhI1evHwdFy5fk/wVM1hnz5ODdQECGmX+6oMzOHnytIgsBRolB+uE1OUwg0VEg5Q965iGg4fVFuG+A9grdTlmAmvXHvTs3I3unt3Y0bMb27t3yenaoURWB1ENnTuwrWM7tm6jwGIXIUGj3CJ8JoO1uR0tm9ogXYSyScgc1has3bAFzes3Y836zVi9bjNWr98iAmvFapXDWr5qPZZRYC1brTYJmcFashILF6+QDNYCk8BajrmSv1KgUR3ToN82r98CbhiqLcLGXoE1cTKmTpspJc8NDYqDpQTWBIVqYPaqdpyE3cfWjBOBxTB7ZRU3B8dJ4XN5eZUILOavSpm/4vvlVSgqpphSzCsiGwqKylAgLKwiFJZUo4CnsAwZmbnSQ5iRmS/dhBlZZGFlw2DMRVp6LgwZBZK9yquaDIbbjQVjkZRRhISULCSkZCM+LU/C7nSvElKzVblzTAoiYw0SbI+IThaRFRFrQFhUkkBGQ8fEIyQsFsEhkeAGIVlYzGAFBI4GR4MjAkIxgoF3/xCMCAyDr1+gcLAGsxLHawjc3b3g6TUE4l55+kjY3S8wQkaFrq6ecHH1AsuedZI7HSpdYNHNosBiFsvGjhR3Hidxq2zs3WQkOEgjuVsNUqPBgdaO4Hm33yD062eDfgN/Z0zD6/cU/ds/ouv3P3uj3KvXUfC8isdkwTb89j8Lls/491+BXgfrb6aKHLpYyr3qxTQw5N7LwXqqqnLIwRJEA4WVqsehyPrm8VM8+uaxCCxdZDHs3kdgaWXPdLEUpkGVPbOH8M6du4JquHX7joTcCRpl4TM7CHtD7jdFXF2+chUXL1/Fpas3JNBOHha3CFn8LF2Esk14GR+cIcn9nInmLluEx/oKLOkjJAfr4GEc0Eju+yiutEP3aveefeJg7dqzXwqfKbB0kbWDIutnAmuHmcDStgjbtmFL6zZti3CrBhttVxwssrA0TMPaDa1obmnFGrltQ/OmbVi5Rokr3i5ftU62CJcuXyMu1uKlq7Bo6WosXKK2CEl0X7RcUd3nLVgqDCwG23VhpWCj8zGDoFGG3GfokFEVbOf2IN2siZM0yChBoxNY9jxRq8dRW4TcJKTA4i3FVUXlWJSXV6OCAfdyEtorUVpagZKSChTLqRSBpUQWHasSwTLk5xdLuF26CfNLBNeQlVMABt/FvcrMQ7oxB4b0bDlpxlyBj6bnKMYVtwhJb08yFoqYIqYh0ViIRANLoPMQn5KNuKQMRMemIio2TQmrmFRExhmE6h6ZlIPRUSlSlTNqdJRiYYXFIih4jIwH/QPHwD8wTAkrKX4OwnA/Bt2JaxgBH5+h8A8OBwPyIrI8B4MOFjsIh/qFKIK7K2txPFTZs5ObkNx7BRbFlCMcnNxg5+AKaxsnkOKuSO4ku7th4EAHWFnZypbhQBv2D9pgkI2TuFlvvz0A/fpZiwizOFh//3Pgr37kmwQVfRUi5nX/Oy3w0V/9Frd8wEu6An+vwOrlYGkk9ydKZFFg8fQKrCf4+tsnJoFFofXl19/i8y+/FoFFmntv2TNdLB3VoIjuLHy+fecubt/heFATWLfuyIhQCaybQnHXXSxysFj4fOnqTVy8ckMVPVNcnVVVOWRiXbp2G4SNfnCKiAZz0OhJobkfPXocHBES1XBYI7kfFJI7QaMHngGNKoG1Uxwsulh70N2zx+RicTRIF6tz+050dHZrDhY3CelgdaiqnPZOtG3bLpDRTYJpoIPVjvUbWwXRsL6lFes3bcXaje1ymje0obmlHc0bt2njQY3kzpqcVeuwdMVaLFm2GiKw6GAtWakcrCWr0bqtB2voULEqhy6WTnKfNdc0IpzRqBAN06Y3mlhYkydPV6DRySx6nowpU2dg4sQpJoE1vmGqRnJXImtsTR0UA6sGFRVjRWSRfaU7VuUVYzVxVY7i4jJ5m9wriqr8giI1FiwoRXZOPnLzS5GXX4qs7DzhYhUWl8GYkSPOFQVXujEbKalGpKVnidBKSctBWk4ZKLCMhbVIzihCYlouktJykJiWg9ikTMQlMXOVhegEI6JiUxEZk4KIqCSht1NgjYlNB7cIeRs6Jg4hYTEIDU9UDhbdqyB2EtLFIq5Bhd25Teg3chR8fZWD5eMzDGNiDUjJq4abmwc8vdU2IUPuHA96efvKiNCFIkuqcdwE0yCgUQm6M1tFt4pBdxfY2ruIuLLVslnWdLPsXERQ0dniWFBcq/624GiwX39bQTT0G+hkyWD9ls+X3MZ73UWE5fG9eIRpwTb8lj8NL/9z/TFHhH+vg/XMiFBzsAgaFdgobx8/NRNZj2VMSOCowEY1VMMnnz4EjwnVoGEa7n5k1kV4iwLrNm5IFyH7CFXp89VrLHpWiAbW5Vy+dhOXr90SgcXsFXNYHA+KyDp/CZdv3sW5i9dkRKgLLMlfETL6/knTiFAHjQrNnS4WQaOawOpT9iwZLLMRoeZcde/cg32H3kfnjl1yOrp2Yltnd18Hq02JLIVp2IpNm8nB2ipnA2tyRFy1Yx3FVQuFVRvWbe7A2k0dIrJY8ryCJc960fPqDdp4cE2vwJIR4QpxspasaMbCpSS5K4r77Kb5moNFgTUHMxubMGPGbGFgKYHVhOmzF2Hy1Jng++whZE0Oc1gyJmxQfYQ6bLS2TnOxJHtFNMNYEVjEM/Awc0UHq4QOVmmF5K5KSsp7BVYBBRYrcohmKEFOXiHy+H5eMbKy8pCZlSuCKt2YJQKLQivNkInUVCNSUtKRnGxAcloOUjOLkZ5HsjsdrCIkpuYixZCDeD3UnmREbEqOiCzmsGITDIiMTUEkHazoFIyJSUNEYo4IpNDwBISOiUVoWIy4V+wiDAjSxoRBY3oFll8gRvqHwnd4oLCwhg33h7f3MHh6DpGxoKeXQjWwPocCy11qcgaDAov8K9kkdHaXDBa3CzketLVzkqC7ra2TAEg5Hhxk7QBr3tqoDUM6VnyfG4cSbu9nLQKLwNF+g1xgZev5+woshon/yC/wv/U23st/ibL8DeZX4JvvfvhDf3++6T97UxtnQxdVL7rlx7zpX6fl8b/4f4Is1+bNvTazV29CZHQS0gtrYSweh+jYFME0MH/FsucIcbAMCI83YnRkkhoRhkZhVGgUgkYpYRUYxPHgaAQEjcaIgBDpJGRtji9Bo8MDMYzEdq2L0NvbVzJY3CTUQ+7u7j5wc2PI3UsyWBRYFF3MYTk6uYvY4hahyl9RSDljkLU9rAbZicAaZO0otwMHOcBqoD0YbrcaaCcoB7Kv3nmXo0EXWNm4ot+AV0Ryt/yQvLk/JJZ/O8u/3av6HljVsfNXBRY/5lU9Psvfa/nZsHwP/PL3QEpmkYirBEOBiKvMknGIiEoUgcWxHsUVM1hjYgwIGR0jW4TsIgwaRQbWaAQEhiKQYit4jEBGWfo83C9AqnJ4S3HFwmfCRgcPUWXPXj6+8NQyWORgyajQgw6WF0hxd2K5MwWWoxscnd1g7+gmDhbFlbWNgxxHR1cMHGSHAQNtYDXQVhNXtug/wAYDBqjRIAVX//62EKHV3062Cn/XDJb+zWfuGljetlwByxWwXIG/9wosWrTohSKLv/fG/Oo2wt3dXR1jE3bc/D/4r//6L/ztb8+OCK/g8mUt5P79D+gbcn+Cx60pcHZ2Np3kaRdwfloqpl/6SUaE+pjwK2awHqktws9Idf/iK0Vzf/CZGhEyg6UR3XtJ7ndxW0M0kOYuI8IbN3Ht+k1cvXYDV6+p7UFS3K/fuosPP/nMNCI8d+GKVpVzXkaEp8+elw7CD06fwwenz+LEyVMapuED2SDkqFBI7kePSxchtwgP6VuEMiJUFHcG3ffsJcm9bwZLD7gz3K6fzq4eyWB1bt+NbV07sbVjh8I0bO1Ca3snWtu7sKWtE5tbVcB905ZtaNm8VYqeN7Z1oXvfUazf3IENWzqxfksnNrRux7otXVjfuh1rWraChHaOCiXkvnw1li5fLRmsJcvUmHDh4uVYsGi5ZLHmL1qOefOXCKZhjtTkLMCs2Sx5noPGxjmYMXM2pjN7NW0mpk1jB+EMTJ5CNIPqH2TQnWPCiROnYt6KjZjWtFg2COvrJ6Kujl2ECtPAkDvxDL0hd7U9WF7OwPtYCbsz4F5YVKptDxbLLTcF8yTcXixBdyIZeLJzCuQ2MysPWdn5yCssQzpzWEYVcE/lmDAtEwZDJpJTMpBsyENyajaSDLlIMRYgyZAn40H9tT+zqFYcLFblRDHULkH3VBDREB5nRFRSFqKSchGZnIcx8RkIjUySsuegUREICg7TtgjDTOIqOJhk9xD4jQiUyhxuEOpdhKqPcBg4GuTbCjRKovsQuHsOk5ocd48hIrIGD/WXELx0EWosLFblWNs6iINl50A2FseBalQ4wMoGAwfZi5tFkcUM1oCB9pLLoov1Tj8KrVfkYL0xT4KWB2q5ApYr8FpdgatXr75QYPH33phf3UYYu/VHexOz3YzYYRJY13DlyhVBNfzUYUBax0/44Ycf8cMPl3Dh4kVti5AZLE1gTT0vAffHT77Dk+9+EIE17eKPIrC+fcKQuQq7f/lI52GdMRNYn/+CwPpI6yJUVTnMYV2/cUs7SmQR0XD5yjUwg3Xlxh1cvfGhCrlTYJ3XtgjPXsDpM+dw+sx5nDp9Dic/IKLhFI6LyPoA77/PLcLjIrCOHjuBw8LBOoKDh7hFqGewDvaG3CmwZItwH3buVluEKuS+W4mr7l0ScN/es1eF3LfvUhmsPgKrC63ENnT0YHPrNtkg3LRlqxJYLa3Y2NqJHXvfU+Jqc4fkr9Zv7kTzxoVIeHck4ud0YOXazVihbxGuWIOly1ZhydKpaJi0Bix7XrRsjWmbcP6iFZi/UMM0zF0IKXrWBdYsTWDNmCUCa+rUCpSWTkdJoDMCihUHSwTWRH7uaZg0dRYaJs/E+AmTMaFhKsaN663LodgiB6uKW4SyPcjOwWoJuTN7ZdoiLCbzqgyFxDIUlgiKgdwriqyiYq0mp6AEZGPl5BaBVTmZWQXIyi5Aenq2bBEyg8VNwpS0DCQlG5CSloUUYyFSDLkSbk9Jz0OyIRfxKVkmVzkuNR/xxhLEGYoQRbcq1oDIuDSwLicqKQdRFFZxRhFYEQmZAhQdFRZvElmBQeEapiFY6yPkBmGAgEZJcxf3ymcYvAka5fEZBjePIfD09tOElq9ksIhuYCchx4NkYAWERMBrsJ+p7Jm5Km4NcpOQ+Ss6WfYOzrAaaINBgxwwwMpWDseDA3gG2Ar/6u13B8pGIXsIf/eQu65i9acVy63lCliugOUK/HevwPNcrDfKveIX3EdgATdnuyF9x3/hb13pcDN0obOzEW6GRnTMdIPrzCu4tC0NrqnbsHXrdLimTseFp9oWIR2sqe04e/Y8zp6/gCdPv8fZaamYcvYpvmlNhXPKNGxuTYFTcgqSkpPR8tXXaEn8Fzg2nMKD4xMRP+HEzwQWnSyysO5wk1C6CD9UXYQ3dXF1S3OwbmiIhmvSRXjl+m3wcJPwHAPu7CS8cBncIDx1+qyIKzpYFFe6wHqfAfdjx01HgUaPCguLAqtPF2EfTMN+CKJBxzTs3APiGQTRoAks2SLs6kHfkHsX2jT3qnVrF7a008FSAmujcLDasWHTVqzb2AbiGdZv0cWVum0uH44hw4bj7cSFWLVuS6/AooO1dCWW5PvAq0CJq6UrG7Fw2S4pf56/cJkIrLr6BtkgnM0w+uy5aGxswszG2Zgxk6H0auFdTUlxhXPKTEwWuKgusMpQXDwFEydNR0PDVBFXBQXFqB8/CePqJ6KWLlbdBNSQg1UzDlVjycGqFXElPYTl7B9UAqu4pEz1EBaXmzlZZGGVIDe/SDoI2UNIB4viKjevFLlENGTmiXPF7UE6VmkapiE1LQPJKelIz8hHqiEHiSkZSEzJFDZWqjEPCckZvQIrJRfx6YWITsiULcK41FzEp+UiKjELsRRdybkIi05VW4QkuY+OwaiwWISMiUNQaDSCgsOl7Jl1OcxhDdecq6HDRoLFz4JpGKwcK+ki9BqCCfPWgKNIktwpvCisKL6YzVL5Kzc4OJLUzm1Cd9hrRc8UWQy529gQOkpxZSdjQrpYdLD6DbDGu/0H4Z13B2LAADtYDSJs1AZvvztIIKT9BryiLsI+T6jmVrm7O4xNN3GzyYimm30+St75+f030WRsgulDn3nS+vln+OV7fv75f/njLb9ruQKWK/D7X4HnuVhvlHvFS/bMc5VJYP3tGq52daGz0QA3t0ZcMTlYl3Fx2zZsm54KZ1cKLG2LkAIrZRpa29vR2tqOs4+f4MzUFEw++xibk1OwhZuEj59ic7IzkpJTMPHUGTRMTEJC4iacmJSM8ce/EHr7vfsP8PE9Vfx89+NPlMD6UHewdIF1R9wrwTTIiFAJLMJGWfhMBtbl67d7MQ1S+nxJ3Cs6VzyK4q4JrOMn8T6PNh7kiJBHyp6PHBUHS1hYBw5i//6DvSR3crBIct9zQDlYu/b2wTT0crA0TENXD7Z16BwsM4HFEWEfgdWGjVu2YT1RDZu2ytmwpUPGhOs2bgUxDcVDfVG8dg5i3k7C9A1tmBrvi+jpG7BsxQxEecciL+ot/DlqOsbn++DP3vEoLBmGP3tFIzviz/gPz0hkhnvh3//DE6ON2XD7d3cYKLAMbvh313SkpobiT86jkBL07/hTUAWSg1wRWDIVE5Oc8SenYCQmOePfnIKQGPAn/JtjIOLjHfH/OQQgf/wk1I1TY8IajeQuqAaWPJerLULhYJVUKB5WaaVCNRRzVEgXq1zgotwgpLDKzs5Hdk6huFpKYBWbHKzMbJLcC2DMyEVmdj4MhiyIwOIWIUeEKUYRWMmpWSKs4hPTEZ+UbhJYscnZiGbZc0I64lOzpY8wOjFTnCuODSPiVekzM1ijo1MRMiYewaOjETgqQsaDgUGhksMaGTBK+gj9RgSoDJbvSBFXdLBkTDjED74jgjFk2EjUN61AelGt1OSoDUL2EaptQobdHRwpsFQXITcKRWQ5sINQwUWtrR00F4sBd3v0t7LGQLpWVgy1W6Fff2vhX5GF1a+/HaysKchcJej+6jNYFFjPU1Om5+2buKkpqL4C6Cb4368LrN4/b/qUfd7o/f2+n7/PB1nesVwByxV4ja6AuYv1xrlXvI7PCKwdRjfMvvFf6Ep3Q2PXVVz5yxU0GnoF1rY0V0zfdgkXv7+I6XSwvvseT55+h8ftqXCedgGPnzzFtwSOPn6KM1N6BdZmsrC+pdhyxsTNU5CYlIyEiaexOTkVySnTcfSBGhHeu/8QH3/yQHJYvRmsXoFFJhYho8xh9WawzASWIBtumQSWQjQoijuBozIePKMElmlEeFzxryiyiGmge8Uslg4aVTT3IwrTcOAQ9u0/JLBRAY3u1Rys3fuwc9c+9Ozah+09e9C1gy4Wie675W3msISDRUxDRzfat21Hm2SwVA5LZbC2aZiGNoVp0MXV5m0yIiQHS0ju66ow5G1fxJZVI3boOxhS0Y7pCcMRPX0jlq1sRJR3HBryh4iDles9BLnL1woHK9vrLXh4emNM/RLMnZcLd49czJ49F1Wh7hhVRQerBhUGI1KD3fCnP41CWYornJKnoTjQGYEl05Do5IzEiXSvpiLR6U9wdHSCf8FE1NcXYYSDP3Jq64XizhxWXf0k1I2forGwakVglWmYBlLcyyvroPAMHBFSWDGDVSYEdzpYFFc1E2ZgStNSGQfm0MXKK0UWR4TZhSiqnojM3BIYjTlIz8hFmiFLDnlYdLGSko1ISs5Acmqm8K/iEw1ISsk0Cay4lGzEJGcjJsEofYRx6UVIzCqXipwxdK6ikhXJPSJRNglDIxK18SBHg6EIChotYXd/CqyRQXJG+gdhqO8I+PrSxQrE4KF+chh0p+Di1iDzV8xheXopB4s4BhcXTzg5u8NJnCuG21UPoQBGpfBZjQYHWjNrZa9go9wiHGQvThYzWDySvxpgi4HWDni3vy2sbV3w7rvMZL0uDlZTN27epNBRSsokdCi+jE3o5pORsbvX2dLe725iUPQXHKxn/ny30QgVe+iWz8cnued+/tfohcTyUCxXwHIFfn4FzF2sN8694pfD5x53Pq+psLtx9k0JuV+blQ5DYxcaDXSwDOjoMMDVdSZmpKUhdfo2TE9NhatrKto1gfVEF1gUW5rIUgLrCb4+MxVJzimYlOwMp+RWfPnoDCY6OaHh5Nc4PtEJjhNOgIH3B599CTpY4mKR6P4zB0uBRpXA0kju5g4WxdX1WxJw53iQNTkcDepHSO5nzuP06bPiYH3AqpwPTiv3ShNXEnI/+r6IK3GwpC7nPRw8dERyWPtNAuug9BDu3qME1q49B8XF2tGzB4eOncS+Q0elg3D7DuawdqkMFh2srh4Vct+2QxNYnWht68CWtm0q5L6Z4qodG1s7sGHzNqzfSBerHetaOCpUVTnT49/BkDKS1udgWmMy3hpajRlJIxDb2Irlqyiw4tFQ8IzAWrIKFFieXj4YU78Uc+fnwt09u4/AMrj9B0YZxqJiehWCnXWBNV0JrGKKKmckMeA+iWJLCayRBRMxThdYOgOLdTl1DagdNxGVlRrJnTksjeBeVlGDqtqJioNVUiEZrNKKGiWwCkrFxcrJKcLkWYsxf3WrZK4osLJzi5GdVyrvZ+ezNidfRoXZuUVIS89BWloWUg1ZSEnNQBIdrOR0pPD99DxQYMUnmwusXHCDMCElE1ExyUjKLkf5lIVIyiqDCCyysKJTNUxDnNDYFaYhUgQWA+3+2niQYmoEz0iVwxrmO1IJq8G+sk3ILUJ3z8Hw9iEPa6iILAotCi+OBymwpCrHma6Vq2SsuDnIwzGhcrAcMcjGHgOtiWJQzCsiGwbKJqEd2FFIYUYoqQKOWqvxYH9bvPXOoN+Xg/XcDJZJ5HSju7tbxn26wOo2cmSo7m/i+NCoRoe9QumXHaxn/3xTk1FGkPr/PT77+/rn//nTueUeyxWwXIHX7QrQuXoj3avnXMi/i+T+/Q9QJPfv8VQXWBwV6m4Wqe5PvsO3FFpPvpNOwkd9ugi/li5CVfb8pWwRsn/w4edf4ZNPP8O9Tx+KyJIM1kf3pCaHztWtW3ek8JkCi5DRa9eZwdI3CW/i+q0Pce3mhyKwBDSqlTxTYLGLkKDRU5p7pW8QUmBJ2fOJD8S9MnURkuR+RGWwmL9SAusI9u+ng8VNQk1gaQ7Wrr0Hxb3q6t6N2/ce4MLVm+jo7FFuVvceLeS+U20RdvagvcNMYLV39hFYm1o7JdzODNZ6DTaqughb0bxhHuKGDkcxi57XbJCqnOKh7yIuaQTefocB6mH4859jRWD9+a045ObHwfOtIYj0eRtvDatBfYQ3wuuXYe78PLh75EjIvXq0hzhYlaHucA01ItiVDpYrUlJdxckKdHJGYPFUTC4NhueffRDk/O/4N6cUFAU4oVdgBSBXxoN6XY4ecq+VDFZlVZ2MBUtZlaOH3EsrUVRUirLKOsxv3ori0iohuUsHYUGZZK+ysguF4i4B95xCEVlqPJivslgZeUjPyBOBlcqyZwbceVIzRWAlp+fJBiGzWEnp+SYHK9FYLBT3uCSjFD5HJWQghoR3QwHCiWmISkEYXazIROFgSdlzSKRgGuhgjQoZg9CwKISFx6oewpGsyBkpZ8gwPw3ZMAKDhw6XbUJS2wU06jUUHh6DZUzI9909veHi5qUcLGc3k4ulxJUzPL19ERgaI66VjQ07CTU3S1ANxDMMEkQDXSvCRuli9R/A8aEdBlizOofoBtvXRGA9MyLsFVgUVMrZutndDTpW/NC/X2D1/fNqpMj/a1SuFz/P8z7/c57/LHdZroDlCrxmV4DO1RvpXj3nOj5fYP0VP/3EoufesufviWpg2fN338mIkGNCGRWKg6WJq8dKYOldhNJHqG0QUlw95Pn8Szz4TOWvesUVBdZDfHz/gbhYfULu7CHUCO5KYN3A9Zt3RFwR0XDt1oeqJufyNVy4dA0XKLIuXZOwO4UWR4QfnKKDdVZtEZ74AMePn8TxEx9ACp91TMN7x2RUeFgTWSKwDhw2E1jENKjDkHuPbBEeQM+u/di59zB69h4C3Sw1LtyNzu270KGdrRRYdLAYcheSOwVWh4Zp2IaNW7ZKBmuDOFetYFUOie5r1282dRGuXrcJq5pbsIpCa90WOctZlbNyHZYub8YS9hGu2oDFy5qxZOV6bN2xF2s3d2I+ewkXr8Tc+YrkzqocbhIy5K5jGmbMmIXp02dh2vRZmDp1Jiazf5CjwYlTFN5h/hJMaJgkRPf6+gaMq5+g1eSMlwwWOwhrasdjbE29hNxZ9FzBHJZpRKh1EZLkrnURUmQxg5Wvkdzz80uQX1iOPBFaJLpzg7BIGxEWiHtFoWXMKpRQe5omrpi94qHIYshd6nEM+Ug2FiItr8oksJIySxEdb0BUHHsIVVVOeFSi4BkiE7MwRhysFIyOTARJ7qPCYgQ0GqhxsOhgRUbFo6i0GsNZkaOF3Oli6UKLnYQCG5WwO1lYvsLEonvF7UEXVw+w7JljQo4I6V4pB8tFKO4kuTu5eMLNc5iE3Mm/4piQDhbfZgarv5WNHG4T9h9gLe4Vae7MYA2wdccgW4JG7V9vgYWbTTC6G0Hnyd18RGh+/zMjQt12p4jq7u775/m8drPJvTfzZf55zD//c54ALXdZroDlCvx2V4C1RLqj/brcvsqqpOcLrL5lzz/88AO+/+FHJbA0YWUSWGYZLOaw6GLpDCzpIdQYWCx7/dJ2pwAAIABJREFUFpH1uXKw7mscLBkPMuh+nzksjgnv99kivHXnLm6ShXXrQxFW127cxq0P7+HGnY+k+PnKNXYQXsdFTWCxKkdYWOe5RXgRwsESBhZzWORgnRZMg2wREtPA7JU+IhRxdRSHWPjMEeFzBBZD7rv3HsShYx9AuVj7sWPnPtMxZbDYRShnF7Z2ahmsnwmsbdgkm4QdIP9KjQaVuBIHa/0WNG9oxaq1m7C6eQNWNW/AyuYWrF7fJp2EJoHFLsLla0AOliAaljfL51u+pgULl68FUQ162XMfTIPU5MzCdDOBRXHFHkLmrqQihxuFk6eLwBrPkmcKrHG6wOoteZbCZ2IaRFyRfVWFsvIqqcphBkswDVrIXTJYhSUoZAarkIgG1uQUITeXt6XIzStBVk6RjAdlRJhdgIyMXBgz8uRkZBbAYMyRbUKVwdJGhEkGJCSlIzGVHYS5SEjLM/2sxxsKER2frqpykrIQm5AuoFFxslLzRWCFx6SpESHFFbcIuT04ih2EocK8CggcDX9CR4MVD8vPLwgjBTgaiOEjAiTkLogG76EYTHE1VLlYhIzSvXJz94KHN8eHQ03CiluEZF0x7M4eQtkg5BYhOwclg+UAR2d3cbT4fr/+g1S43coWVtaO0k3I/NUAaxdIVQ5Bo6+K5P7bPU1bPpPlCliuwJt4BSiqXrdfr/Ix/aLA+kmBRvsIrO++w1MzkaWPBuX2sRJXHBOKyHr8FF9J0fMjKXtWI8IvZET46UM95P5AQu4fC3BUF1j3FKZBE1e3PvwYPDdu3xWRdfPOR7h2847aIKS4unJd3CsG3PX8lQTchYOlGFjENJz84IyILPYRSsBdwzQIaPS9Y9qI8EUCqzeDtXvfYZy7eht7DhxB9869cnb07EX3Loqt/eDYUPUR7hYXyxRyNwksLYPV1gmOBze1d2Hztm7JYDF7RfdqXcsWwTVQYHXsOiRh95VrNgieYeW6LUpgrVqHZavWa12EzSKw6GAtWt6MxSvWYfGK9Vi4jAKLXYQse16iOFjSQThb6yGke9UovYN0rxRoVDlYLHmepJU9T2iYrBU9K4HFDkJTD2HtONSNa1AOVnWdFD1XVdeqDBZzWHIUrkE5WNoWIcPuBI3mqbLnuilzxMVi2XNp9UTkFlUpByunCBlZhSKu0hlyN+bCkJGvCSyCRtORmJCC9JxSGHPLZIswISUb8Um9mAZuEcYQyZCsDl2siJgUsOg5Ki4NY6LYR5iK0eHxGD1G4RmCOSIMHiOg0ZCQCAQGh2NEQKjARv2DxmCEf6iMDblh6B8QDJ/BCi7KDJavXwC8fIhk8BFMg7s7a3I84Tl4pIgsJ2086OzqIagGlbNSQFGCRlmZowssWztXcKOQrhXD7cK/smI+y1kC7f0HOYOHzhVHhG/3ex1GhK/bs6zl8ViugOUKvPQr8CrFzIu+uFf5mH5RYGkjQsJGv9No7qYM1pOnakT4RAu5a/mr3hyWgozqLtYXX32tBds1gWXmYAnJnTR3jep+5+49k4t18/aHuH33nggsjgbpYPFcvX5TGFikuV+8fBUXLmni6vwlnNOOTnE/pYFGT2gh9xMcE3JEKGXPmotlEljvCQPr4KH3zELuz2awDqBn9wHTFmG3bBLuxe4DR9G9+4Cp7Llzh05yN3Ow2juE5i4jwrZObNnWjdaOndjUvh0tW1TQXXhYDLlzTNjSjk1be7BGc7LWbelEy9YeLF+1HstWrlW3qzdgCUUVSe4irtZi6ZpNWLJ6IxYuXYMFS1apEeGcBcLCIsmdDCzFwdJI7tMbFQuLJHeNg0UHi2PChoZJmDBhEiY0TMF48q/GNchocFw9b8dDHxFyk5Ak96rqGlRWjQW3CJWLRTerGqWllSjRQu6FAhktFQYWx4QEjZZW1kvhM0ufS6omILegDFk5hcjMIaJBHWNGvkBG1YiQ4orbg+lITEyFIasY6Tkl4mIlGwuQmNoLGmXeKjY1H3GpebJJSGEVEUuSe6KE2yPiMxAenYSwiHiMiYhHWGQCRoVEITg0GqMjEoWDRYE1UhNYAazMCQzDiJEh8PUNNFXmDPcLwpAhfgo26q02CDkedPfwFvaVB2/dPOHi5gknF3fpJqSLRffKxtZBBd0dXQTPQNAoc1jWNk7CwiKegbU4cqxUHyGZV/2tXTHQ1k2yV+/2sxaR9eoxDS96trPcb7kClivwh70Cr1LMvOiivsrH9HOB9Vf85S9/xU9/4ZjQPIP1vdTl9BFY5uLq8VM8fvq9HPMR4dffPoF5XQ5zWH3dK1WVoxys+6YRoeSwCBy9e08JrDsfayNCPeh+ExwPXhJxRYHF0eBlqck5e+4CeBSigVU52niQAXdS3I8rgcWAu5Dc+4wINYF10HyL0FxgKQ4Wx4M7d+9DDx0sca7UmFAyWAy5dyv3SlXlmGMatKoculYUWFt3YMu2Hgm5U2DRyeK4kPwrwkZZmbN6HbNYbWjeuA1rN3Vg7catWL56vZxlqzZgefMmyV8tWb5WRoQLl64WYUUnawEF1tLVpgwWR4SzZ89XVTk6yV2rypk6rdfBonOlKO5TMHVGEyZNmQmOCCmw6sdP1PhX9SqDVUM3awJq6sargLv5JiFHhRwRllWiREaEOsm9FIWFpYJpKGD2Kr9YjQgFNFoCht2zsxXBPSMzFxlZ+cjILoIxMx8GYy70qpzk1AwkJqchKSUDCQmpchKTCRzNko1B/mzxCKaBdTjENCRlgQwsOljiZMUZEB6TgrDweIQQLhoWg1A6WREJGEXQ6CiG3cMREESBxcJnFj+PgX9QBEYEhMHXL0jYVxwlDhvuL9uCHBUyg+UzeDh8SHV3p8DyEaHl4kLXylUC7sK/4njQzhH29qoWR4SVrRoX2ti5isjifQIctXERMWVt7yEjwQE2buhv6yEOlhJX1kJ2twisFz3bWu63XAHLFXhpV+BVipkXfVGv8jG9UGD99Bf8+DyBZTYelJC7aYOQQXc1GqTA0g9hozIm/OprfPn1t/ji0Tf49KEZZFRzrQgbZeidOSyKKzkffYIPP7rfZzxI5+rKtRu4zs1CBtwvX5X8FTNY5zXA6LnzF3FGCPNmGSwG3U+f1wQWIaOKhdVXYB0TkrvKYNHBOoK+mIaDvaBRwkbJwZIRoZbB2rW/d4twxy5FciemQTJY2hbh1u1o27YDWzSBtbl9uwTSt3Xvw8a27TImJK6hpbULG7TTvLFdVea07cCaDW3SQ8hc1sp1m7GieZMIrGWrWyTcvnJdK5aubjE5V3Sv5i9eiXkLl4t71TRngQq5z5qLWbPnYubMJukjZBfh1KkzlIs1ZQYmTZ5qCrrPW74BM+cuw/j6BhFZDLzX1innivT22lpmseoxvXEOJk+dgYqKsaiqHichdzpYJaYRoXKwOCYsKqnU6nLIwqoQ0KiILE1gCaZBtghLkFdcLYBR8q84HjTmlMBgzAO3CCmwWJeTmJQmW4QUWhRYCUlGJKSYjQgTDAIZjYo3IDYlRwmsqETExKciPDIRYWNiERYeh9AxsSADK4RBd8JGNYp7SFg0/M0EVkBwJIJGx4rAIoyUwfehw/xBB0sVPg+XILxiYLGHcCjc3Lwk5E5Mg6K3u8l9fJsjQgcnQkeVe8UMlpDcbRxhY+sCR7ehsHXwwCB7D1BcWdko12qgHcWVq4Tc+w+wxVtvD5BjEVgvera13G+5ApYr8NKuwKsUMy/6ol7lY/pvCSyzLUKyr3SBpY8Flah6ArpWcjRxRVH1+ZcK1cAtQjpYEnLXGFjmQfcPP/oEHBF++PF93L33AB9+/KkSWFrInQKLqAbVRXhVjQmv3gTzVyKwLijIqBJYCtWgbxHKJuGpM+Jg6T2EfQUWMQ16BksfER7G/gNHsHffIezZay6wtC5Cjge7d0vInU6WaYuQAotdhCx7FkxDtwirNo4ENYG1pX278K+27zmM3YdPiMBqae0UyOjG9m5sbN+hhNWWLrS0d2N92w5saO/G5o7d2HP4OJpb2kEHi5msDe09WLJqAzZ17sPK9e2yOUgnixuEKuS+DE3mXYTcIpROwnmYMbNJZbAosnQXSwu6M+DO0zCRNTmT5FBgqdHgONSQgaVtEc6YNRdTpzWiokqhGlRVTrW4V3xbHKxibhJWoqRsLAqLK4WBVVQ6Frl0sPIYci8GM1g5eSVSl8MRYV5JDYSDxS1CiixiGmSLMFPwDCmGHCQkpCApNRPJUpmThfgkY58MFvEMsfFpaoswPl3KniOjExEelSDiakx4LELDolUGKyIRoRHxCE/IwqiwOAQGj0FAUBj8A+leabfBkRgRGI7hI0MQQNr7qEgM9wvGsOFB4lp5Mug+RPUQ0sESkruH6iF0cfUycbCcnJWbJZgGKXt2ATNYdg4UXWRjucDG3h22zkNh6+iNQXSwBjlhoC0FlisGMHvV3xbvvDsI/fuT8M5OQuvXYIvwRc92lvstV8ByBf6wV+BVipkXXdRX+Zh+TWD98CPLnn8EMQ1ENJgC7uJckX+ljhJZfTcImb969O0TfKltEpq2CB98hvsayZ2jQTnaBiEdLDmfPMTdTx7IeNB8i1DnYJmXPYt7dZGAUV1cqRGhcLCki/Cs1OaQgcWgu3Cwjn+g9RCewFEZESoO1pEjx3q3CA9SXB3GvgOHNQ6WHnQ/gJ2ag9W9cw8OHDmO3fuPgCXPskVImjsLn3fsUaBRCiw5O9HW0dMrsLZux+a2LmxqY8i9B5u2dqOlbTsosjbJ+z3iYm3q2IXNnXuwvnU7WrbuxKaO3di286C4WctWb8CKtVvQvLkTS1e1YOmajVi8cr1ysBavxAKWPRPTsGApmuYtEvdKMA2z5qBRRoVzRWAR00BxpYLujZhMF2vSNEye2qjlsKaokLu2RcgcFsUVOwh5OCLUMQ2V1bUCHBVMQznrccpRWlouJHdiDopKqoTmzi1CtVHILFYZiGpg/oqoBpLds7TqHHYRZrAqJ7tIK3vO0kLuOUhmVQ4zWEmpSEwygFU5yen5SEjORGJajmmLMIn1OHEcCaYgObNEBFZEVAKiYhIxJjxOCqDj0/LVeHBMHMZEJcmYkMIpICBUgu4jA0Ik9M5wOzNYfv4h8BsZCj//UHGyGHynCBvqyxqdQHj5+GLY8ADJY7nLeJBZrN7jTKK7EwWWm2AbHMwElhQ9c0tQHCxn2Dh6CUiU3YQEi1oNchJxZTXIEf2Yu+rP7NVAzcGysgisFz3ZWu63XAHLFXh5V+BVipkXfVWv8jH1FVh/k/yVZLDMRoTPFVjmHCydhaWNBuleETQqHKxvHstYUMc00L369MFn+NRUldNLcv/o4/uyUXjv08/w8f3PxMW6/eHH4Nag2iC8bQKN6gLr0pVrCtHAEeFFZrAu4Oz5i5LFOn2GPYRncUoYWIriLpiGE6fUFqGGaZAtQl1kvXcMZGGpkPsR7D94RAms/YewZ59ysIhpUH2EB7Bj516cvnQDB947KQR3JbCYwdojAku5WEQ17ER75y60dexUAmvrdrRu60FrR49ksLZ07BTHalP7DnGyNm7t1kTWTrTtOIAtXXvFwWpp78G6LV1Y3dIuzhXdq+UMtK/kNuEG2R5ctKxZnKsFi1dAL3vmJqEaD87HLLMM1syZszGjcY6ILI4Ip0ylizVLUA0UWHSvJk6cCtkiHE+K+wTFwRo3QQksuldS9Fwv5c9jx9ahuppVOcxdVWj09nIUF5ehoKAEzdv2YNai1cjNZedgKYqKlMjSHSwCRvMKNPcqi1iGHJTXz0B+yVgpepay57RMqckhZJTjQVWVk474hBQRWCS5M4OVmJptElgUV9GxKYiJMyA1p0Jlr8jBoosVGS/w0ZjETAm5k4MlI8LQKBFWgcGj4R8QanKwomOTEBwaqWWxwuAfHIFhIyi0WAIdgqG+gfAdHojBQ0ZgyDB/cbIorDy8FA+LbzOj5eTkDid2EAoTy13rJnSToDsFFseG3CYUkeXgAWs71uq4i9CysnaFncswgYuy6JksrLfescJbb/fHW29bBNaLnmst91uugOUKvMQr8CrFzIu+rFf5mPoKLBVw7yuwfsKPP/3F5GDp/KsnT7/XSO4MtnOT8Dt8I6PBxzIepMCic6XOt/icW4RfPDKNBxUH6zN8IhT3h5K/+uQBqe7qfPTJA9z56BOYBJZpRKhC7sxhXb5yDbrAorjSHSy1RcgeQlX0TIGl1+ScEJI7IaMUWYrmrgssVZWjjwi1kLtJYB3G3v2HsWffYeFf7dzDEaECjopz1bMHO3rMughFYDHovhvb9LNjD9q7douLRaHVRtG1fQ/atu9Ga+cu2RbcQrdq204RV63b96K9+wDaew5ic9derNvciTUt7VjTshWr1rdiRfNGlcFas1GF3AXNQDzDOnGuFi7hiFATWYtXomnuItMWYSMdrFl0r2ZDQKMzZoM5LGIaKLImT9HPDHGwOB6sH98gHCyOB8eNI2SUcNE6Ux6rTkLuWlWOxsAq0Zwrulh0q5asbcP0OUvFqVJlzyUCG6XgyskpQEnVeBSW1UjpM0PumZm5yCusEKJ7enqWlDyzhzA1LRMp0kFo5mAlpiHZkIukVCWu4hIMzwisZETFJCEiMg7RMUkCHo1NNGJMZLzczwzW6DHxGB2VjFAG3IlmYA9hcJgIrOBR4QgZE4PSilrJao0IGC2bhL4j6GiFY/iIUeJmDR7C6pwADBkWAJ/Bakzo7T0cXl7DFNXdczAYbufx9Boim4SO4mQRPqqOs6u3vG2tZbDsHD1gwwyWrSusHbwli2Xn5A07Jx8RXgMGUYy5yHjw9SC5v+jZznK/5QpYrsAf9gq8SjHzoov6Kh/Trwus3hGhkNw15+rpdz8IuoF1OYqB9UQJrG++7XWvTCLrWzz+7gcQ1fBA8lcUVA8hguq+orhLXY44Vw9BccUslmwQioN1Fzc0RMNV1uVoQffLV6+LyLp46apksISBxYD7uQtSk9OnKkdzscjAOn3uIq7e+gjvcYtQJ7kfPQ4RWEd0gaWH3A+rsuf9msCiyDrwHsjCYtEzTzdBoyKw9siIcPvOfdqIUNskZBZrxx507jyAjp0HRGRRaInY6twlmIY2Cq/te7Ft5yG0d+9Ha9dedOw6gq59x7B112EZC67f0mUSVyvXbgJBostXt0gOa8nKdViyYp3aIlyiRoOLuEHIgPv8JWqL0DQi5BbhXBOmgSJruggsohoaMXX6bEyZ2ih5KEN6lmSn6GAR1UCRJaDRceOFg0WBJZiGmnopembovaJyrIZnqNAAo+UoK1cB97y8QnGyijRHSyEaVPaKsNGishrkF1Wo8WBuITK5PZiRg9LaKcgpKEdqWgbSDJmyRUjnipgGjgeZwUpITEWKIRvMZFFkJSSbh9zTERNLgZWMqOgkMHOVmV+O6slzMHpMnAq5RyZgdHiCFD+HEjaqCawAwkUDR4NhdnGuRo2BP/lYIRHwGxmCkUHhksHi6HDocBZAEzo6UlwsvxGjRGTRzfLyGQ5XD1+4uHjBhUR3N4ooNzg6uomYcnL21IjuDLt7CGzUxoY5LDdwm3CQg5cIKlsHLxkRknvFsDtD79Z2rhho4yTjwv98a4BlRPiiJ1vL/ZYrYLkCL+8KvEox86Kv6lU+pr4C62/4y1//KucnbUTIDNb3JLlrHKzvfvhRq8r5Hk+//0HeJsFdd68effMtvvr6G+18iy++fCSO1t/+DySPpdfk3NcE1v2HX5j6CD/+5IGIq7v3PsWnn30pb9/68CMt5K71Ed7oFVjiYl29jgsMuGshdx3RQHFlnsHSQaMcEfKcPH0ex3QH6/2TeE8TWEfeex+HjhzrHRGS5s4MFgXWgSPiYO09eFQyV+JgUWDt0gTWzn2guNqx+6Cczu69Kui+Yzc6uveis2e/iCyKLW4Nbt2xzzQibKe42nUIOw68j55DJ7F93zF07T2G7fvfFwdr49YeCbjLFiGdK2IaCBpduRZLheK+WpHcl67CwsUrxLmS/NXCZZg3fzHmzl+MOfMWi4M1e85CFXAXHha3CNXh5t/osAhYWQ3Cv/7rv+Jf/uVf5PDtUaNCNYHFMWGDBhnVQu5148HRIE9VVQ0qq3trckRYlVYIdLS4hOPAUslikYfFkSFPXoEecC9CTk4+srLykM1bzcHKzC7A1MUtKBk7CSnJBqSmUVgZkCIMLG4QpiKJW4RJaUhOTUdSkkFV5/QZEaYhOo4nVdyqaIqt2BSERyXJiJA8LIGMcoNwdLTU5NCxCh4VAQos/8BQAY2ODBiFEf4hgmsIDomAf2CYiCzfEcHw9eMmYQB8hwdpb/uLuPIZ4ifZq6DRcZi4rB2DfYNEZDm7eEE5VR5wcHKHvSPHg1rI3dEDdg7usGXI3dZJjQadh8DeZQjsHDxgZUXwqAMGDHRCfysHCbq/LSPCAfjPt/pbBNaLnmwt91uugOUKvLwr8CrFzIu+qlf5mJ4VWH/9qxJZ5GAR02AeclddhN9rAotdhHSvnuLbx3SvOBp8LO4VBZY+HqTAYhbrux9+kizWA72L8FM1HqSQkk5CdhFSYN37VLJXT7//UcaKrMhRIfe+kNErV2+YnCwKLHKwuEVIgjtFli6w9BzWB6f0DNYpvE/I6MkzOKaNCd8/cUoE1uEjx/DesZM4dOR9HDx8FAcOvWeWwTqMfYeOQcQVx4QyKjwknYSkuYuDRXFFJpYmsLbvOoAOwkbZSUix1bNPBJbuZHXuOqSEVvc+dO05gs7dR0Rg7T12Fj2HPkD3gRPYvv+4OFgUWM0cDdK5WrUeK1atw/KVa7FsxRosXbYKS5auxOIlK7Fo8XIsXLRcE1jLJYPFmhzpImwiaFRhGpjDmj5jDlg14+Xtg//9v/9fk6CisPq//sf/wJjwKBE7AwYMlN9j8JyjQo4GaxlwNx1V+FxNgcWAe9VYlFdoNTmlWg6ruAwUWMXF5VL4XFhUqgRWIQPuxcjJLZBcVk5uIbJzCmREmJWlxFZuXjEySXPPzJMcFl0sVZFjQBIZWMlp4mDFJySLi8X34xPTpZuQP1s8cQlKXMVQYEUnIjI6CRFR8QgPj0F4ZILARXWBFRGXjpDQKJDkzi1CCq3A4DAE8b5R4SqPFTBahFVgYJgaDY4YJdkrFXAPwuChI+Ht4wtvn+FSyE2Su19QBDLKJymB5eoNF1dvEVjOrl7giNDeLOROB8vR2VucK24Tunv5wcHTHwPt3GWLcJCNs2SxmL2iwOrf31b4VxRZ7/QbZBFYL3qytdxvuQKWK/DyrsA/I2ZusgD+uQ/t+fc+90Ofc+c/85ie8+n+W3f9XGBpDtaLBJYebn+ilT2Le/UYX3/zWETWI7pXj74WB4sii2PBL75k/uoryWA9/JyFz19pW4T6NuFnIq7oZn3MkeGnn+Hzr76RDJapJofcK43gbkI1XL8lsFGOCJXAuiQCi+Lq7PlLqotQKO5mZc8EjUpVjip7FnF17ASOnzqHD85cwOH3jss5ePiYJrDewz5iGuhgHXxPRBZHhDIm3H8EPXsO9jpYPXtVJ+GuA+iim7VrvyawdqNr5wF07T6kzq6DMirs2n0YcvYcwa4jp8S56jl4ArvfOy1n55FT2LH/ONq7D8oGIYGjK8W92qAcrJXrsGxFs5nAWoFFi1dg4eLlWECRtWhZr8Cax/zVAlRV1SI0NAz9+g3oI6h0t0q/HeEfJDkshty5IUgXi0KMsNG+DpYSVxwVVlfXoKKi2sS/YsidHYQcGTKDpQQWuVfsIVTuVb6ph1CF3imwJI8l48E8yWARNMpRZboxC4Z0ohnSkZzKkud0EVd0rhISksXJik9MQVJKunCwElMyTRksIhroWsUnGhAXnyICKzIqAZEkuUfEISw8FmGRiRgdmYzEjGLZIBw1OlYEFjNYQUGjMXJkkIgugkiDQ6PExfIbOUrcKrpXxDQMGTpSwUXZRTjYT4LuZGF5eJKD5QNHB1ew/Jn5K44I3dwHw9FRBdxFZNm7CqbB3oFjQ0/Y2LAI2h22jp6wdhoi2auBgxxhNdAB5F4NHOQgIqy/lZ0Iq3f7DUJ/K0tVzn/rSdDywZYrYLkCv80V+EfFzM0mI4xNTXCXkncKql5RxSJ3Y/c//vj+0cf0j/+NvX/yWYH17IjwRzNMgymDpTGwGHine8VDgfW15K8osNT58tHX4mRRZCmB9RVIcn/4xSM8+OxLEVnENVBYUVSxKufe/Yf44tG3+OTB5xJw7xVYHwpYlBksvS7nyvVbYA6LQXc95E7IqMnBOndJ8lanz14A63I+OHNeK3s+LagGGREePyVZrBOnz+PkmQviXlFk9QqsIzh09CSOHD8j3YN7NXG158BR8NDJ6tlzyFT2LA7WrgPYvnM/ZESojQd37DmMHXuOoGvXIXTtOojOXQeVuNJEVveB49hz9Az2vn9OxNWeY+ew5+hZdO49KtwrMq/oXrEmh0KLLpY4WMtX/1xgLVqGBQuXyuGGIMdmLi5u+F//6//5RVGliyveBgaFYPLUWZg0ZYaQ2//n//y/MWTIMHGwpCKnTmWwdEwDNwfpXlVV1/UiGsS9UsKqhG+XVKhtwsIS5BcWo6CgGPn5xdJFSAZWadV4KXtWLhbzV0pgGTOyYWS5s4Hbg3Sv0kVoicCiuKKo4ngwheIpWXJYZGLRteLPFk9yWjbIvWLwnffTxYqKThAOFkPuYyJZmZOC0dEpGBUaKduELHwmwT2Q7KuAEG2LcAwIGQ0IjoC/MLHIxeLvj8YwX3/JXQ31pchi2bOfjAiHDB2hQKPuPnAjC8tziGSuSHcXPpa7t5Dd7Tke1EaCtrbOsKWwcnAXAWXnPBjOnn6wdfSBnaMXrAY6qmocwTNYQzYJ+9vIJqGdo5vFwep9irO8ZbkClivwe12Bf0bMUEi5N91Et/Ff4O5uRJPRHe7/P3vvHVzlmWb79h9nqmb6Tk3P1DkzPXNOnZ6x2zY5I0ACJKGcc85IrQypAAAgAElEQVQBiYyNTcYEkzMiGwzYYGNyFCjnnHOWEDkZA7ax3d2euXfdWs/7fVtbBmzcjW3a87nqrS0JJG294M2v1rOetRKTkGj1q18WYLEqhx6sP+ojQs2DxaBRKlhmGVgCWNwe/OxzDbA+F8DS4cpU9nzvgUCWANYn96F7sXrGgyx6viFKlsDVlWugF4uBo12MaeAWoXYY2dBKL1bHJVPhs6kqRwMsgay6RgGsqtpGNLZ2ov3SVdkepILFI4BVXo1igawKFBaXo6C4HPlFZdqYsAQ5+cWSc8WsK44HeVjyTLjKLihDVkEZ0rMLZTQolTnpubiYoRSs5FSa3bNxPjUbAlhZhZqClS+AdS6Vpvc8nOUj/Vc5pUgrqARVrLSCKvFfcZPw8InzknlFwOKh/2o/ewgPHMJ7+97H3r36iJAK1j4xm3t7++Gll15+ZqAyhyu+/c//8lsJ/1y8dDmsrMbJ14mNnYh3lq8WBYs5WCpglCnuSyQDi5A1f8FiUawkA0ugai7mLVikVeXogPUmXn/jLYlx4Hhw+ow3QIM7Q0anzZiljQdnYMrUGZg0eRomTZqKhMSpiI+fhLi4RHlMSGQPIUeEKsWdBveICH1ESAUroRdghYZFI4JjQprcQ2MQGBSpACswHP7aiNAvMBK+wbGShaVGhIHwYIioWdAoq3KcXZQPi14sKljsJ3Ry9pAkdzs7F8nAsnPQ/Fe2hCxHjLe2x3hrBwEtKliszaHBnUGj7CVkBhYBi9EMDBolYA0baYXhFhwTWmG4lSOGjXEQk7uFpZ0AFseDDBWlkkXl6tXXBgp09e1vKFg/1b8nxvcxbsC4AbMb+EsAi6pVklUiEhOtkNQJpGiPvzgFywywdAXrq6+/xld60CgB64tHvf1XOmBpJvdPZTT4wBTToIeMMsld9RHew807n/TaJKT/ipDVfZVlz9dx+9593Lz7qeRgmbKwuq4IaFHFooLFPsLmtk41IhSjO8eEPUGj3Bisqm1QSlZdM1j4LEGjzMKqqFFerPJqlJRXo6i0ClUNrSitrENeYRnyCkuRW0DIKkG2wJUaEWbl0YtVgtziKuQWVyItqwAp6blIEe8V1Sua3XNAD1ZyWo74r6hapeWWoqSmBReoZGXk41xqDs6m5ojZnSb3M6m5SM4qErA6n1mEM2n5OJGcKWnuVK3eP3QUB2huP/ChABbHgwQsZlnRdzTSYhT+7te//rOh6tuQpb//t3/7d/DzC8D6zTtNgMVIBnqwZIvw7aVYsozBo+9g/vxFMiZkRc4cqcjh9qBSsVSa+zyBK44I2UVIsCJgTZ8+S4COUQ2MZ6APS0zuU2Zi8uQZPYClKVjRDBaNiVMho1Gx6PFfTUQkVS1W5UQnmBQsxjKEhceosNHQKAQFRyAsPBb+AaGq3DkwEn40ugfHwsc/QjYI6cHSAcvdI0A2CRk2SvWKUOXswrGgyrxycfUS2OKI0JFjQ9kkdBa4og+LVTncIpSgUZY/W9kIXFmM0vKvRowR4GLoqFTnSA6WJYaOHC8J7kxxHzLKDkNGjMOgoZZgwGh/+q/6DxG4ImAxgJRJ7qzLMapyzF70jTeNGzBu4Ke5gT8XsES9SkyUESGVKwKW/rFflIL1zTf4Roqee0zuaovwuwBLKVgSLvpQU7A0wLp3/4H4sASw7t7Dnbv3ZDyo9xFyRCgRDZr36sq1m7h87YYcycG6cl22CAWwaHi/fA0dl66irbNbwVVrB3QPlrkPi2Z3erGqa6liNcl4sKKqDuVVtcqDRRWrshalFbUor26QU1xeg4raJpRU1CK/uBx5HBUWlSGnoATZjGfIykVuYbmEimbnlyKvtEZULAIWvVipWQWiZD0JsM4TuDILkJJdJGDFuAYqWKeSMwWwmMx++mI2Tl3MlqiG8xlFkoF17GwaPjx2VsaC7x86IoBF9Wru3IVwdfPA//2/v3vuQKWDFX1Xw0eMFAN6UFAIQqPisXzlGil4XrJkmVKwGDK6aIkUQjP1nR4s8WHNXSCVObPnLDABFjsIpYdQwkXnYMbMN1Si+6y5yuQudTkseZ6JadOVwV1iGiazg5AjwkmIi0+UEWH8xESVgxU9EVFRKqKBilZEVBwio9hLmIjwyDgTYNHcTshiDhZVrCCOBwMjBLAk0T0sBlSw/IKiJePKyzsInt7BJsBikTMhioGj7j6hcHL2hJOThwAW87Ds7V1A1Yp9hIxu4JiQo0EqV8zCEgVrPEufbWA1zlb8V3xkmjs9WBLRMHw0hg8fI+DFLsKhwywxbLQdhlrYymhw6KgJGEST+5DRKsldtgdVPc6rr/VH336DJabhpd/3NQDrp/nnxPguxg0YN2B+A38uYJl/jef99s/5nHp7sBg0qgGWmcm9N2B9iUePHj1RwaLBXUzuYnT/TCIamOCup7gruLonYaNMdGcOlhwJF2Uu1ie4cl0DLK2TkB6sS5cVZMmIsLMbHV1XzACrvRdgSdiopLmzNqcJ9F8RsKpqGqTsWQCrslaBVlWdmNsrahpRVt0gYFVUVo3Ckko1JiwiZJUjh+oVuwiz82REmFNYhpyiCuQWVSJDfFiFSBMvVh5SMvN6qVdUsAhXEtPAx9QcnE5Ox9mULFzIKpSi59MXs2RMyPwrZmGdTM6UHCzC1ccnL+DDo2dkRLj3wEdwdHbF3/zN3/xoUCXjwX/+F3j7+iMuLgGjRo8BFSx+/O///u9FtVI5WMu1gFFW5TBslMnuVLBURINSsBaAQaM0t/OR24VvvDkbzMCigqUysHQP1huYPlPFNFDRmjptBiZPmS4jQjG3a3ClA1ZsnNogVBU5KgcrPCIaEVExiE+YgsgoKlk9CpZsEYYpwKL3imGjAYFhmoIVBn//UAEs36AosNhZByya2enBEsBy8YQzIcvDH87OSr1y4sfcfeV9ApWdnTMcHBnV4CbAZTOBKpaTZnK3xthx7CO0xqhRVvJoYWEpCe40vNP4zp5CGtxHWIzHsJHjQO8Vz+DhVhIySgVLAZZSsGQ02GeANiIcIJuEL73cxwCs5/0ibXw94waMG/j+G/g5YeZpz+7nfE5PBqzeHiwCFkeEqouQgGU+IlTbg8rgTh+W2iik0Z0RDZ/c+7TH4M6IBlblaGXPVK+oZKkEd8Y0qB5CUbEIWFqSu8nofukK2jsvo52ho52XZUTYTAWrpV3lYDHNvb5JEt0ZOlojgNXjw+KWIPOvaGg3V68EsKrqZTQo6pV4sKhelYv/SkaE3CTkySsGAYujweyCcmTmFSM9p0jUK6Vk5eOi+LAIWwW4QEM7IxqYg8WRYYbyX50lVKVkq+BRjgcvZuNMSg5OnGeSO3sJU6WX8KPj56TUefe+Q+jbb4CAzm9+84/o07cf+vTp99xg63/8j7/ByJEWmDp1hpbkvgGvvdb3MZALCAjW0twVYJl8WJKDtVS2FLk1SIVtDtWr2VStVEQDwUq2CRkyKluEb2Lm67Pk6KNCjgZpche4EnM7twcni6k9XtQrVuOoaIaoaCpX3B7kYyzCIqLEhxUdkyAqFrcF+f8WD/1X3CBk96CoWQJZYQgMCoOvX7AcJrlzk9DHP0x8WBwRevqEiAdLfFcuHnByZs+gG5ydPeDo6AoX+rEY0WBPg7s6ExzcRL0SozsBSxsNWlqOh+VYGwkZVaNBNRYcOWocLBg+aqnGhiNGjcfIMXYYZqHGg8MsbMHU9iEjxgtkyRahRDOo8eBrAlhD0KffUMnAetlQsJ72Umt83LgB4wZ+zBv4OWHmaT/Xz/mcngxY3/SY3Fn0rAGW8mCZAZa2QSgZWJoHiz2EPBLR8CmjGT7FXfqueO4q9Yo1OfrRq3K4PcgcLB4ClhoVUs26ie4rTHW/IV4swhWVrJ4RYacGWM2SgyVp7g3NqGtsQS0hSzYJuU3YBJrdeSprGwWyyqvq0djejdqmDpTX8GONKK2qF6N7AfOwiisUZBWUKh8WvVgFpTIipP+KKlZmXomY3Klg5RRXabBViNRsniJcoNcqJVMysOjDuphViItZRabDmAYqWBwPKsDKwLHTqvT54xPnRb2igvX7V14T2Bk+wgLMteKYkBlYS5Yuxz/8w28eAyF9zPd9j8y/8g8Iwjsr1mAdC5/lbJGy5+CQiMe+LqFr2bKVkua+mJuEi/VRIZPcl2LBoiVidGcXIT1YjwHWm3Pk4wJbb7LgeRamMwNrJlWrmQJ4U6ZMN6lXiVo0w0QqWHEJoHJFsz09ZzpgEbIIWPRhsY8wIjLOdHTAooIVFTNJIIugRQ+WZGAFhCq48g+RzUHfQAJWuAoaZRchg0bd/RA9ZTYYLEq4oqFdjpOHjA2Z8m7v4CaQRU+WvQPT3F0l0Z2bhRwPjh1vBwkcHTdBAIujQUY0SJr7qHEYNcZW0ttHWIzDiFHWGGFhLdEM9GBRtRpp5Qg772gMHDgSCrCGq5Fgv0EgYDH7ioBF/5UxInzaK63xceMGjBv4UW/gh8FMJyT7qrMnkuHHeHI/7Dk932fwPAHLfESom9xFwdLgiupVbwVL6yLU+giv3bxtimvgBiErc67euCOVOTe5eXjvgcAVtwgJWIxsaGnrQlNLu5jcCVdMdBe4qm9SgMXH+mZU1zejSoesOr7djJrGdly9+xDNnVdRUdeMitpmlNc2gWNCBVjlKOC4sKQSeUUVolzllVShoLwWeSXVAlhZ+WUCVWnZHBMyFytf4IrqFceDFzPzRcViDhY9WKk5JWJ2T8svB8/F7GLZIDyTki0VOSfOZ+DYmRR8fOIcPjp2BoePn8fSFesEdH796/8HOwhX739kAqz33nsfU6ZMewyEvgusqFZZWIwS5WijVOZsk8Ln9Ru3Yt2Grarsec0GMbTr40Hzrzd7znxVl7NkeS/AWkTA4iYhoxoWqE5C/t45896WjUFmYr3BDCw5KmB0xoxZ4rdSY8GZYnqfMnU6Jmvbg4mTmH3FepxJ8igZWLHsH+RhRIOCK1blELCiYiYKXNGDFdnLg8WyZ83kzqDRYI4J6cEKg59fkKZghcHXP0xGhd7+EZoHi5EMAQiOmiIZWIxroJpFwJJHjghlg9BZIIsmd9sJqn+Qhc8cFY4bby/wxeJnPftqjMCVDSzHO2HUGCpX4zGCW4McD46ywXBJch+LIcOtQAVryMhxGMIOwiGjMXDgcPQfMFQAi1uEDBelB4sJ7q+81h+v9R1ojAif78uk8dWMGzBu4Flu4IfAjIplSJFtQSs96MoEWyoL6/ENwh8OYz/kOT3Lz/hDfs/3ARa3CHsrWFpMA7cIzRUs3X/F7Csa2z/luY9PGDAqgNUDV2pE+ImoWNJJSA/WzdsgYDFolD4sAta1m3dFwWInIUHr6s276Lp83WRyZ0xDS/slNDa3yWEWVm19o/iuCFW6glXb0ILquh7IqmlsQ01TuyhXDW3dqGvpRFV9KyrltKC8RkFWYVkVCunJKqtBQWkV8kuqkF9ajcKKeuSX1iC/rFaM7vRhZeaXIiO3REaFYnbPyMMFbhUSqrKLNeWqEGl5ZcgoqER2SS2yiquRXsDE9lINsthBmCmAdVgA66xENMTGTxaAonqltggPYd+Bg3hv/wcgYO3YsfuZAOu3v/0tAoNCsGrVOukiVH2EqiZn/cYkUbDWrU/CmnWbQcM6Q0ZHjbZE//4DwK29FSvXYvmKNdom4UosWcrNQU3BWszi52XiwZIR4fyFWh/hfFMv4VtvKe8V869ki3DWHMnCmj6DW4OqHofmdo4HCVYJk6bIIwErbmKiZnDXR4RxKsE9WleuYhAeESWjQZrcqWKZe7C4MRgWmSBbhKHhMQqwgqMQEBiOgKBwAS1fv1ABLG4RevuFwcs3REaEHj4h4ruSPCz6rbhBSBXLSSlZ9g4usLN3kRwsxjQQsBjNoJLc7WWDkGXP/Ng4GtytbGUcOMZqgnQTWlrZyYiQwaIcFzILayi3CNlBONxKSp7FgyVwNQIDBLCGgwXPNLaripx+GmT1xe9fMUzuP+Q10Pi9xg0YN/CcbuCHwIwJsJISQcASmEpi7lUSkiQLy0oysPhrarNQxTj80MzRH/KcntM1mL7MkwGLHqw/SQ6WZGGZRoTMwfrWiPDz3h4sprgTsJSCZQ5YaoPw1u274OGIUPxXWmWO8mERtHoAi5BFH5a+TUjlqoOZWJeumsaEhCx6sHjqGpsFtNq6Lov/ih4sHgIWDxWsmoZW1ApctYOgVd3QiuqGNlTWtwhkKRWrGSUVdSgur0VReQ0Ky2sFsooq6lBQViOAVVhRh6LKBgGszLxSZBdWyIgwq7ACGXmlSMsplpOSVYiUTI4FC0XBomKVUViJnLI65JTVI6ukBtmltQJaetEzVawjJ5Nx+DhVrLNYuGSFAFTffv2fCFhbkrY/FbBoiB89xlK8T6omZwc2b9mGTZu2Sh8hFaz1Gzb3Kns2B6wFi5Zh1ZpNMo579dXXJFvrlVdfA3O2OJ5UHizGNSyVESFN7gJY8zTAMnmwVEUOR4Zz5i+WiAb6sGh+ZwE0OwgJV/SAMf9q8pRpAlgTEycjYRI9WNwgTJDxoPJgxakRYXScGNupXinAYpJ7ojYO7DG5C2BFTAThiqXPuoIVQBWL24SBEZA+QjG70+geBm+OCv3CQcBy9w6SUSEDRZl/RdM7De6yTejM7kF3U//gBDG29wAWYxqsxk3A2PETlMl9LMeE1hgz1g6jrewwht6r0ZqCpXURErCGDB2tIGvYGAweZoXBI8bKeLB//6HoP3A4BgweBb6tA9Zrffrj5Vf6wvBgmV7ejDeMGzBu4Ke8gR8CMybASlEVOZLmzqiGX/VkYZkUrBRCGD/+Q/EKYsL9Ke/A/Hs9HbC0oFF6sL5WJvceD5a2RUgFqxdgaTU5Dz7TVCwClvJeKf+VOVxRwdJysG7d0d7m+5+IinVVQIuAdVP8VzS6S1QDAUuDLIIUc7AamtpEyWpu70JTawcuXb2hQRUVLWV2r6GKxbcJVfUtAlZ8m8oV1azqxnZ5m48VdS0oq2lCaXUjSqoaUFxZr05VI4qrGlFUUS+QVVrbgqKqRuQUVSKroFwULfqwCFmZBRXI4Bgwt0SFjFLJyi1BSnYxMgsrkV/ZiNyyelGyMgqrJMX9YnYJzqUXSCfhURkTnsdHx89i/8GjYmYnLK1as14CRiVkdD9VrEMID496DLB++9t/RUhImMDTtu27sHWrWQ/h5q3YuGkLNskjFawtoIK1ZfterFu/RUzua9Zuwuo1myTJ3c7O4bGvz5HhK6+8KuXOTHOnesURoT4aZOYVNwlnz54vcDdnzjzZHpw9dyEWLl5p2iJ8/Y3ZYngnVFHJ4iNHhFS09Goc1uMwlkEAK06NBiUHi+Z2DbC4QSgbhVpMw2NBo6FRCIuIQ1gU4xsmygYhPWY0vUtVTmCE8mAFRMAvOAYcETLJ3dOHJwTuXqrYWVLbJbmdsQ3ecKSK5eINeyc9aNRV6nKkJochoxNUVAPVLCpbzMHipiABSyDLcgLGWNlJJyHHgxIyyqDRYaMxZIiF6YiCNVwDrAFD0a//YPTpO1Byr+jBImTpI8KXjbJn85c4423jBowb+Klu4IcCljkvMViUEPVtwBJ1CylI/NWfl+j+Q57T876n7wUsbUT4tSlo1Cym4WmAxbJnbUyoRoT3xHt1+44GWAJUyn/FJHdClWRhaW+rMeEtLcldqVgcE3I82MmjARbVq9Z2prl3oqmlAw3N3CZsFaiq0x6pXNU0qPFgTWOrAFZtYxvqmjtQ29yJ+tYu8WIJYDW0yceqGzsUZFXrkEXQIlw1yGNheZ2AVlldmwSH5oofqxKFFQ3IK6tFNuMb6M3KK5XH1JxipGQVCVhlFFQIWBVWt6CgqhlS7JxXJn4s1uWw8JlK1vFz6WqL8NgZHDx8QqprCDX/9m//W5La1YjwoGRCfTu2YYKdPXbu3IOdu/Zgx853sX37bmzdthNJSTuwJYkK1nbTiJBjQtbprN+QhM3b38O6DUniwaKKtWrNRoSE9hjd//Ef/wkvvfR7/IdZQvyoUaNFvRLAenvZt7YIaXJnTMNc6SRkVQ6hiyNC2SJ84y3xXFG5ooJFk/tk+q+mTMOkyVMxaQoT3CcjXvNgSUSD+K/iZWQZRQ8WR4SySaiS3KOi4qUuJ4yp7tE9VTkhoZEIj5qIsMhEBIfFSUyDqFjBKgvLnxuEAeHw9Q+XoFHvgEh4cUxoBlhuHgFwdfeXDkLlv/KGk5sfHByVH8ve0V2M7RPsNIO7owdsJriIyZ21OePHO8BqnD1s7d0w1tpRlCtuDhKw6MFi2bNAFutxRMGywOAhI+UwzX3QMEvpHhwwYJiEinI8qBLc+4u5/ZVX+4Hn3//jVcOD9bxfKI2vZ9yAcQPffwM/Fsx0dnJ0mIgfrl/9FShYphHhVz0jQi0LSxQsPcVdK3rmeJCA1eO/4niQHiwCFtWqOxDvFU3tcvj+XTG4s5PwSYBlUrAucUR4RY54sLQkdypXBCweeq/qGloEtuqaWkXNUuqVGg/WaWDF7cHGtm7ZJORokGoWQau2pQtVDW2iYFG9IlyVVCvlimNCjgzL69vk1LdfQVVTh4wHxZNVVossUa/KkJZTIpBF0GLAKP1XOSU1KK5rQ0VTFwqrm5Ff2YTMompQvWJFDgGLYaOMajhy6iI+PHoaBz86jg8OHZU+QXOz+dPednf3VF2EO/dg+47doILFo0aE27ElaacJsjgi1AFr3YYtaouQRvcNW7F63Ra81kdFNfzTP/2TjP6Wr1yHd1aug4ODs6hako31NrOwWJljDlgLetXjzJmrvFjcHiRcvTFLmdxpeOcWIQGLCtbkqdMErMSDxfEgAYsbhAwWpXoVGy/m9ugYbUQYxQJnZXSniqX8V/EgYIWHR5tiGnS1Kjg0Uo0IQ6IRGBwloMXaHCl7DgiDvkUoI8KASCl1poIlPizPQLh5+kv3oKrHYXq7NxycPEC4sndkdIOHmN1tJ7CP0Bl2Du4CWdbMwhrPUaE9fCOmwMbBC5ZWE2A51g6jLO1gMcZGTO4jR1uDMQ0CWEMsMGjwSAwaPAKDB1tg0JBRPYDVnyrWEDmEKvquXvp9HzAD6z9ees0ArO//p8D4HcYNGDfwvG/gxwKsv+R5PstzevjwIc6cOfOXfJsnfu7jCpYKGzXvIqQPS8aE5l2EJpP7F/jsMcBiersyuZsM7ibA6lGxFFwxmuGWKFiiZDGu4eYdSG3Ojdu4fO0Wuq/dlLGfbnDvtUXIwuc2RjVoChaBqr4npkH3X9F7VUcAa7uEps4rqG+9JIeQRbAiYFVys7CpQwCLkMUxYUllPQhVxZUNKK9rERWLb5fUNGPv/g+QW1IlahZHgzy6esUxYVYhlaxyAa3MwgqU1bfLSLC4thVljZ1icqfZPbu0Dmn5FdJFeC6jsMfozgysj08qwPrwKOYtePuJo7pvg5YJsHbtVYC1bRe2UcHaulPgioC1act2bN6yAwJYG5NkRKgAa4vA1RoNsP7tf/8f/O3f/R04yluxYg2Wr1ovgLVsxTqMHDlKns+SJaomxxyw1HiQBc+agjVHvf3WnAWYv3CZZGMxyX3GDOZeKfWKY0GOB6leTZvxuoDYt8eDsVoGlgmwRMGKBeEqLDxScrDCI5mJFfOtJPcYhIRGITg4UiW5h8UiMCQKAQFh4seSDKzASPiHxMCHUQ1B0fAOjIaHd7CMCT18w7SSZwVYjGZw8/AVD5aDk6fAlb2TJybYu8HB2QPcGKSp3c7JGzZ27loPoQPG2TjDapyDeK9GW9LsPgGjLRVkSVSDBU3uYzB02CgMFsAaIYA1cNBwDBpsgYGDLcTkrvcPMp6BgPVqH24R9sV/vPyaAVhPfKUzPmjcgHEDP/oNPAvM9H4S345qeMKWYGcKUjSfVu/Pfbb3vus56WC1dOlS8Dzv/54MWP+JP2lJ7oSrP/7pOwCLHixzwBKDO03u2ibh/YdaPY62RagZ3G+YqVfmgCVwJfEMt2VEqBvcmYNFFau9S6lXzMKSEWFHtwBWU6uCrHpRrBRg1TW1ob65XYFVaxeaOi6jpesqWi9dR2P7ZdkelDFhS5d4sghZBKy6VqVgVdS1oriiDpUN7QJbHBFSuaL3il4s/c9k9959EirK4ueMvBJk5peJDyu/vB48WUVVKKxqROOlG8gtq0NBVROKaloEsGh6v5BdLIDFHsIzqXk4eT4DR0+nSEyDANbh4/jgw2N/NmAxN2vb9nc1wOKYUFOwtmxXgKWNCDkmXLt+i4ppWMtNws3oP2AQvH38sXLVeqxYuQ6iYK1Yi2XvrMLSpSsl3X3J0pVYvHi52iJk2fO8RZr/ap5pREhz++uvz8LSleuxZstuMbbPnPmGqFYKsNQWoQDWpCl4fdZszJm3EBMnJpr8V7oHS4crPQdLDO6RLHNmDlaMxDMw68o8aJQm99DwWISEx0nZcxBLn8OiBbBMZc8BEfANiIBPQCR8gmLE4E6ju6dfONy9g+HuFSzbhC5ufqJkqfBRRjZ4CWDZOXnCzsEDjs7eAlq2tkxxd4G1DatynDBuPDsJOSa0k01CjgYtrZ1hZeOK0WPtMXK0LZiDxcdhMiYchSHaiHDQoBEYMGg4Bg4cAY4IuUnI3kHlv+KIUKlYL4uCZYwIn/frpPH1jBswbuAZbuC7YOZJn24yuov/StskNJ8Dirk9CSncNLRKwhPw60lfttfHnvScvg1W+j/mvT7xObzTG7D+C99885/45j/NAeuP+INudH+SgvUEk7uegdU7pkH5sGSD8NYdKMC6heuEqeu3xIfFMaFkX2kZWAwZ7bp8FZ2Xrmi+K1X03NnNPsIraO3oRqskul9Cc1sXGls70dDchvqmNjUubOlAfUsHGlu70NxxBc2dV9DWfQPtl2/KWJA5WASszqs30dh2SWIa2q/cREP7ZZTXNgtUFZXXiR9LV6+4PVhW2yKgpf+Z6I87d+/B+dQsZBaUI7uoCuntcQ8AACAASURBVPkVDTISJGARrLJLakAPFlUrmty5RcgsrPMZBUim9yo9X6lXZ1MlB4vjwQ+PnBYP1geHjmDe/B+oYO3cgx073sX2nXuwbYcOWDuxZdu72Lx1tyhYVLJocl+7brPyX2mQpTYJN0sBs39AMFauXo8Vqzdg+Yq1eEcDLG4ROjm7qpocsxGhGNz1omfZIlQqlq5m6f4rVuVwLDhtOmMaZmIK63E0D5aMCBMmgVuEYnA3N7nHmoWMalAVTsASFSsKVLAi6MUyGxGGRsRrOVjxCA6LRXhUggobZVRDSDT8TEGjCrC4PejLXsKACFGxCFjMw3LzDIKbl8rG4njQ0dlLtgfZR0gli34spV45y6OtnStsCFg8ts4YO04DLEtrjLG0heU4R4we6wCLMRNgoQEWg0aHDbfCUB6C1pCRGDiY8QxDJf+Kpc4DB42Qt2luJ2TR4M7tQapY//6SAVjP4aXR+BLGDRg38ENv4Ekw811fwwRY5lENZoBF4zuLn/+S/8yf09PASv9H/C/5Pk/63N6AxfGgOjIilKiGZwGsz/HZF6rwuSemQSlY5j4sCRll/+Ct27hx85ZAFtUrHvFg6eNBLc29pyrnKjpY9Nx9VR0xul/T6nIuoYUqFs3uHd1o4giwrQvN7d1o7rgsh/DE0SBT20XB6r4O5l/R4F5Ls3tTh2wS1jR3oLHjskBXZV2LjAerGtu1MaHaJGRMAwGrqqnTpGDpfzb6464974m5nYZ3bgzSd1VU3WwGWDXIKa1FZlEVUvPKZDRIyGIPIStyjp66oIJGj57uGREeOooZr7/1TCPCIUOHiaF956692CFjwnfNFKyd2CwKFpWsXaJgEbJ27vsIDBpdqwPW+iTJwpI8rDWbsHL1RqxYtV4DrDWiYKmYBpXmzjwsjgi5RdizQThPtggZNkqzO03uNLzrPixJcTcbESrAUgZ33YOlQkYTTR4sprjTh0X1SpU866pVjFTlcFRIsArniNCsKofqVXBwBIKCwxEaSbP7RPFgBQRHSjyDn3+YimngNmFQDHwDo+EbHKsAix4s3zAxuLt5h8LFI0BlYbn6ih+LkOXiGSyARR8WAct2Av1XbuLNoul9vI2zANa4cfawGsvNQVvZHKTJXYJGR4+H7r8abjFOcrDGuwTBzjcOQ4aMEi/WgIHD0J+HCtYAho0O00JGFWD9XlOxDMB60iud8THjBowb+NFvwBxmnuWbmQDLFNVghW9vFirA6kRKSsqfrWB9H1jp/3jrz/l5va8Dlv71dMDS32fQKBUs/f0vv/wKX339B9P7Kqbhc9P77CDkeFD//Z8+eIg7n9wzva8rWPqvy3jwxm3Tr9PkThVL/3XpIey+anq/8/I1dF25YXqfKlbbpZ5fb7t0DW3d102/3nn1Fq7c6vn+HA+2dF0z/ToN7zS269+PIaNUr0zvE7SqGkzvU8H6LrjSP4+Pu/fsE3N7QWWjGNoJW0xyZw6WrmClF1SIisUxIUNGj56+oAEWa3J0wDom9TO//vWvewHWb37zG/Tp01fOtzcJX3rpZYli2CFGdwLWboGuJA2uCFU8Gzdvx5Zte3D4XBY2bd2NdRu3y5hQwIpRDQwc5VmzqQewlpsBFtPcWfSsxzSw7FkztM+eQ8BSUEWwUrU5c5XB/Y03QQ8WFayp05V6RcBiTAO3Bx8DLLMewpiYOER/C7BUDpYaE4ofKyIGYWYKFqtymIEVHKoKn4NC1NtBIdHwp4oVHK3KniWmIRa+wXHwCY5Tm4R+YfD0U0qWh284nN38BbBcXH1ko5AjQSc3fxkNckTI4+bhJ2NCa1tnWNu5qTPBVcaDYzkitLTFGEY1WNppZ4KoWDS4M8V96LAxGGPrgbGOARg+wkp8WAQsjgYHD7cUc3tfzeROFYunT79B+P0rzMLqZ5jc9RdK49G4AeMGfrob+HMAyxyoCFy/+pUVrKyskEiy6kyClfa+Ke39B/44fE61tbXYsmWL6R9y83+ozd/Wv7T+sb/0/e8HrD89BlhffvW16Xl+/oUKGtWfz7cBSxSse/dNv//uvQe4eeuO6X0C1tXrN03vS9DotZ73u7qvivdK//qXrt7ElRs9n09PVkt7t+nzOy5fR9c1M0C7dgdd1271/PrVW1KNo389jgipYunvVzMbq6HN9L6eg6X/Og3unTc+Mf26/vEnPa5avRofHTst6lVeeb2oWWl5pUjPLzd5sfSQ0Ys5JWDA6NHTF7WQ0bMmwNq2cy9Yk6Ob2X/3u3/HytXrJA+LOVh733sfe/YewIzXZ/XqJXz1tT7Yses96S4UwNJM7jS3E6627tqPTVt2qBysDVskqmH9ph1Yq6lXhCpuEvKspIq1dguWr1yPd8wByyzJfSF7CAlYegYWje2zlbl99hxuFS4QFYubg1SvngxYKqYhcbJe8syanN4p7qzIkRysKFX2zB5CjggJVhGiXNHwTiWrp+w5NCwahCxGNASHRCMgiLENCQgOj4N/cDQCQmLhRw9WUBR8Q+IEsHxDJ4ofy9M7EO6egfDwDYWbV4iMCd09A+Ds6gNHFx84uvrBwZnbhJ6wo4LlyFwsLwGsCY6esjFobUdVy1U8WPRh6RuEyuA+AZbj7DHKcoIkudOHJZDFFPehozFkmKVsERKw+LaVvY+MDBnTQB+WDld8fOXVAUYXof6iaDwaN2DcwE97Az8UsH6KZ2f+nL4PtJ7389EB67/+67/wn/+pebC+YZL7N2Ju/0OvqhwmuWtVOeYxDZ9/gYeffQ52EeojQnP/FTcJeW7fvSdHj2ngFiET3e/ce4CrN27JIxUsvexZpbhfly5CBo5Szeq+dksqcy5fvy1KFnOx2rqu4NL12+i+cQcdLIa+fgc37z3E5Rt30X75Bpo4Quy8go4rt9Bx9ZYyuDd3oK6lS0aFNLwTtAhXjR1XUN9+WVSt4gomudehoLRaanJyCstko7Dz+ido6OxRzb4NV6vXrMGRk2eRw1qd6iaU1LWBm4M0ttOLxVNS1y45WPRhpeaW4WxankQzsOCZPYSHj5/FR5qCNWKEhQmuhg8fiXff+wD73/8Q+6Tw+RD27juIPfsOysc3b96Of/3XfzP9fvqnttOHtes9bN2xF1u29kQ0bNZGhBv0LcL1m7F+03as27gNq9dsxOp1SVi9PknysFau3oCVazZjxZpNZlU5ehfhO3h78TuSzzV//iLMm7dQIIvqlYwGZ88TuNIBix4s+q90wKLJXdSradNVTMNkXcHSewjNQkafFNMgKe4ErKgewAqLQmhYpCmmgSNC+rBCmeYeORFRsZMQFB6PoPCJ8A+JRVjsDASGxauYhuBYBIRPkhGhV0AUPH3DxOTu5R8JF49AuPmEiQ/LSQDLF45ufgJa3CIkaNm5+GK8ox/GO/nB2SsUVLHE5C5GdwdYjSVM2cI39k1McAvGyNEcE9oqD9bIsRiplT2L0X3YGAxn8fNwK3CTkCb3fv1UPEP//hwXqoJnVZnTX3xYRkzD836VNL6ecQPGDTzTDZjDzDN9wk/wm570nJ4GWs/76fQGLDMPlrZFqANWT9CoGWA9+hKfm/cRfvY5qGARslQX4QN88im7CFVNDgFLHxGyj/DGzTuqg/CGimq48+kDMbxfvnodl6/eUOfaTVy7dRddVxRoEayoYF1mCfS1W7h09RY6uq/L+1dufiKgde32PXz6xVfouHxDPFgtnVfQeukaOq/eRtvlG+K9ov+KgNVK0/uVWwJWfL++rRstl66joeMKSqsaUFrdhPziSuQUlMqhB6ukugl17VceU7FWr1mLY6fPo7q1GxWNHSioaJAtQo4IaXgnWNF7lV/RKLDFR6a4J2cW4uT5dBw5eR6Hj50xAdaHR05h++59Jlj6zW/+UTYA939wWMqeJc39wIfYu+8DUbDefe997N5zAHPNzPC//dd/FQVr++4D2Lpjj2wSioK1eWtPTMOmbdggRc9bVNnzBvqvCFhKvVq1lqGj9GFtUoDFbcJVG7B02So1HtT8VwuZ5D7/bTmmmAZNwRIlSxsXzpo1R4qmzQFLIhqmTZeqnJ4R4ZTHTe560Kieg2XqIjTrJIxkbENc7xFhRDyCQ6IQGs4090kIiaAHKxoBoTEIikhEcHg8QiITxdjuT+UqOA7ewbHwJmCxLkc2CUNAD5artwIsZ1c/MHzUwckL9s7e4s1ycPGFtaMvJs1dhY0fnIO9Ryhs7D1hTfXKmluEjmJ0txxrD2ffaIx38IaFFtWgm9yHjxyHYSPNVKxhlhgydJQcAha9V337DpKaHFblcDT4yqv9peiZRveXXjZysJ7366Tx9YwbMG7gGW7gSTDzDJ/2o/6W73pO3wat5/1EHgOs/zQzuTOiQTxY5lU5ZmXPj77EFxpkffb5Izz8/As8IGSJkkUv1kMFWPfuiw/rzt1PTT2ErMmRgmdtRHjtBkNH74h6RcDqvnJNOggvX2ei+21wc/DW3fu4de+hANaVm3fRff02ODLsunoLl67dRvf1O3JufPIA9x99jfbu67IdSMDiaWq/LIflzlL43Ngufqyu63fRcfWOBlmXUNd6CTXNXaiUjsI2CRktrugxuTPJvbKxZ6yogxWzsYqqm1Bc3YzimhYFWBX1AlbZxVVIZ3xDURWyimu0oucKpOaW4kJWkQDWx8fPQj9Urz46dkZM2fpoMCAwROsi/FAA670Dh6QqRxSsvQfw7p79eHfv+9i99wMMGTrCBGZvzZ6P7bv2I2n7HhXRkLRDktxpdqcHi2fDpm1icpckd2Zgrd2EtZt2YN3mXVhF9Yomd24RrlyP5Ss3YN/RZLyzar1ZF+Ey1UW4gF2Eb2MOtwg1uKL/SvdgidH9zbnSRUjAmjFzFqbPeEPyrxjRwC1C5mCZPFjaFmFPVU6CmNyjY+IRFcNCZwVWkbI5GCcxDcro3jsHi+PAsIiJUpMjMBUej+CIiQiOnISQyEnwD4qSihw/bTzoHzYR/mGJ8AmKhYdfBLwDY+DuFwlP/yi4+4bLmFBS3d394exOBcsXjq7+cPIKQ9xbK3E0vRhfAJi2aD2s7H1hbe+JcTZOGEsVy8YJBCyL0dYYbWUvmVgWY2xNJnf6sIZZjJN0dyl7HjJKRoSDh44Gx4QMGGVNDkGLKpbuwdLhylCwnverpPH1jBswbuCZbuC7YOaZvsCP8Jue5TnpoPW8v/1jgPXELUIFWF9+xST33oD1+Rdf4nOBrC9lk1CB1iPcf/i5Aqx7qvD5DkeEdz4RwKJ6RR+WedCovk145RqVKwVYrMeRQ1/V5esSOqorWFSxqGAJZF27ha6rNwWoaHKncsXoBQIWNwmpXnF7sLnzqgAVje1V9S0SLCplz416RU67+K/0NPfa1ktgFlZ5XavAFtWsgrJaFFXWyybh6tVrcPjYKbAqp7SuFaW1rSisbJDMK0IWtwjzOGKsbJS36b3iIWDR6C4G97xyAaxTFzJx5MQ5fHz8HDgmVCPCM3B2cTeB0vSZb+HAoSM4eOQU9r//ERRgHdRGhB/g3b0HRMHated9uHl4mz4vIXEqtol6tatXBpYyuTPJXSlY3CIUwFqfBAaNrtuyWyCLeVgKsDaqoNHla7BizWalYC3meFB1ES5cuKSn6NkcsN6cgzd53uKZBypYPWPCWRLTQLjSYxp6AIsjQq3o+VsxDSoLKw6RkuKuNgnpv5ITGYOo6HiJa+D/WzwseBb1KiJegkU5LpRNwtAY8V8Fsj6HcQ3BsaCCxUfClVdANDz8IkXRImC5+YTDyz8CHj6hcHL1hbMAVgCc3AJgbeeOsMS30HznERqufYo7X/9/WLRpHyztfASwxtu6qDT38Y4YM9Zesq9Y9sxxocVoGwVYo20xkuPCsY7it1KAxUT3ETIi5EiQPYR9+9N/NQD9xeg+VPNiqbBRRjX86nm/UHzX19Mv+bt+j/Frxg0YN/DLv4FngZmf+hZ+zuf0ZMD6Bn9iRIMW08AUdzUi7O3BevToKzz68mt88egrfP7oK3z2BSFLHQKWpLnff4h79x/irqhYyod16849ASyOCE3xDJqSpcaDOmBdQ7cOWVoXIUGLPiyOCAlXN+7ex+37n4v3qv3SNbR2XUFr11XxXvGxR71SlThN9Fi1dEqwKJPbK2ubUFHbJGnujGZQ5c+domDVNHVKensZU95ZAl1PNatJ4IoqVi6T25nYXlCGgop66SUsKK9XYMXcq6IqiWgorGoS5Sq7uBo5zMCqaISY3ouqxX+VnFkEAayTyTImJGQdPqY8WOOtbU2gtCFpNz44fBIHDh0Dx4Sq8NnMgyXq1QHs2vuB9PDpyldEVCxolE/atlvrIqTJXRndTVU59GFtSFJbhBu3Y82GbVi9fqs6HBESsjQPFhWspctWgjENjGdQgMXx4EIsW7kOS1esxVuz5/RWsN6cg1kCWNoWoZkHa+r0GZoHa4bqIeQWoaZiqRysSWAPoQoapYI1EXrYKBUsmtxFwSJgiR9LbRBSydL/7WdkQ4i2QRgSFisjQvqxGDjKHCz/QNblsIcwHL7BMWqDMCAKXr4Eqki4+oQh7vXFiJg8Fx4+YXIY1+DkHiCjQVfPIDi5+onKNW3BGsS9tRxTF22Ad+QMjLf3grWdB8YRsKyVimXJNHdLG0lyp7ld6nJG28LC0g7DLKwxwmK8hI4OGTZGCp8Ha4A1cCDjGYaib79B0kPILkK+LcpWv8FicmfoqAFYP/WruPH9jBswbkBecF+0a3ixAOsbfPONBlhaRENvwGLZs/JeffX1H/HNf/2/ePSVBllmgPXgsy/Ej8WYBgLWJ58+gEnFooJ1m+cubtKLxR5C8WOpihz6r7pFxVJerEuagkW4EsDiWPDKDQVaMha8LWpVC3Ov2lUWlsrE6kKTlofFDCyWPLMyp7apHdX1raiqa0ZFTaMAFiGrnEeLaaiob5W4BqpWDBnlSJCHGViEq6z8EmTllwpcEbB0yMorrUEOy5+LqyTNnXU59F8xvZ2PWUXVUvbMsFGqWBwRnk/PF8BS+Vc0uZ+X8aCMCEPCTYD11vwl+ODwCTG39zK57z+EPe9RwXpfjO679r4PJzPli/U023a+pwGWysFiyfMmGQ+qLkLpI6SCxS1CjgXXJWH91r1Yu3GH8l+t2YRV67di5fptWL56k8rBYkSDKFjLsGjREixYsEjiJJiFZRoRyphQM7szB4vjwVmzTQqWxDRoFTmMaNCrcghYCYlKwWLZM7sIewBL9RFKFpYAVo+CFRkVJ8oVtwhDw6LMACtOFKyQMMYzxEDiGQIjxPQeFMraHC2mITAS0kModTkx8A6MgrtPGBKmz8XsxesQEDkZbj6hcGfYqHcIXLxCJJ6B+Vf0YjGiwcrWFeM4ErT3goNXJGwcfUTdsrH3wDhrZ4y1dpYRoarKoYI1QZncLe0wcswEjBhlixF6mjv9V4SsYWMEohgwysBRGt6pYHFcqDYJlcGdXYQcFRqA9aK9yhvPx7iB/wY38HPCzNOu9+d8To8rWOaApTxYPYBlVvb8xSM8YibWH/4ogMVRIT1YPFSxBLAe0o/1OT598Bk++fQhPmFtjowKtW1CghYB6zbPXXm8fuuO5GARsC5pPiwdsJiBJTlYOnCxPufKTRkJtnZeUWGjGmAxbLRR0t270NDahXpuDTa1obq+RQ7Vq/LqBgEsPpZW1qG0ql4eSyrrJFyUJnf2EZbVNAtkcVTImIbc4kpksxYnpxDp2YVIyy5AWk4hCFesxuHIkGDF/sFcBooWVopiRQWL4aKELMIVU9xTchRgnZaQ0RSJaKAPiyPCw8fPYc78xSbAcvfwltHg/gMfyuO+9w9j3wcfY9/Bo9j7/sd49z21Sbj7vYMYMHCI6fPWb0xSI8Ik1UVI75V5DpaMCDUP1pr1SUh69yAOnUrDnsNnBbRWrduCVeu3YfXGHVi5Tges1TIiXCKQxZDRpViwkP6rRZg7b4GqypEcrPmqj/DNOaagUYlpMFOwGKA6a/YiTJkyTZncJ03BpElTxIclClYCoxqoYiUgNi4BsbEJiIlh4GgCoqLjEBUVJwqWHtPAwmcGjZoDFqtywsJjEBmdgPCoRAGs4LAY+AdGSMBoYGgcAkNjJQuLsQ1McOcokInuDBkNjkxEUBhHhpGIfX0JmNxOBYtbhY5u/mp7UI9pkIJnV0xw8MQE1wDYOBGw3CRsdJyNC3ikj5AZWDIiVBlYFmOdMNLSHiNG2YjJnZuDBCumuY8a7wpdvepPwBoyGn36DVbJ7gPpwxooYGUA1tNeZY2PGzdg3MCPfgM/J8w87Yf7OZ/T9wGWXpPz2IhQ2x5k0Cg3CcV7xagG3eROuGLoqJzPce/BZ7h3/zPcFSXrPm5LbMOnGmApuNKrcq5cvylmd1MP4eVr4sUiXLEip+MSE90JW9fltF+6KmnuVLBaOntULFbn1De1o7axFTUNLaJeVdU2oqK6HuXV9SirqkMZYaq8GsXl1Sgqq0JxeU3PIXRVN0rQaLFW+swtQgJWZm4x0jLzkJqeg7SsfKRlFyK7qELGg4Sr9NwSpOUUIS23ROpxWJHDQ9jiY3p+hUpxzypSClZyBk6cS8Pxs2k4diZFVCwqWYxk0Ed9DBMlLNF/tf/9wzjw4XHs57jwwxM48NFJvHfwGN47eBRzFr1j+pz/+T//l0Q0cERIFUv1ENLkroJGCVrK4J4Elj1zW/DQqVR03vsSyXkVolit3bQTazbvwsp1WxVgrdqAd1asw9J31sgWIYNGF7295DHAoorFmAZlcp8jCe5UsJjkPvN1lYOlm9ynzZwldTmTp0zDipVrwPT3hITJPSqWmYIVG5cInrj4KYiOmWgCLN2DRYjiMQ8aDYuI06py4lTZc0gUQrhZyByswHDJx/IPjlVbhMHR8BUlKxS+/ix5DhRVy0tysILhHRQNZzc/GQkyA8tJ82E5uvqKgsXCZ1bkTHDwgK2jlyp7tnXGODG4O8NqvKPpcDRIyBo9zgljJniLgjVcByzW5GgK1uDBI8E+QuXBGoJ+A4ajb78hWgaWetTrcgwF62mvtMbHjRswbuBHvYGfE2ae9oP9nM/pmQDrD7oHS1ewHuGLL9RRSe49OViShcUtQk25ImBxRKjOZ6JiCWTdI2Tdx80790w9hDS60+TOHCymud/65L6oWJLmLvU4V8GSZ1X4fNUEV23sI+zoRs+IUPUSsujZHLCq6+m5UoBVVlmLUp6KGqVaEbBKCVgKtApLK1FYVo0CfqyiDoVlNSgoU3lY+SXVyM4vE8AiZBGw0nOLlR+LniyO/rIKpAD6YmY+0nJLtVOC9LwyMbqnsSInu1h6CM+m5uJkcrqEjDJolIB1+MQ5lYN1+Dg8vHxMwNS3b38BpgMfHsPBo2ex/9BxvPfBEez/6AQOHD6NTTv34X/987+Yfn9k9ETs2POBVOEcSc7Btl37tA7CHdJHuIlZWAwb3cSanG3YuGM/Cus6cP2zr9F8/R52vn8cqzfuxLqkPaJirVibhHdWrsMy9hEuXwcpel6yQpLcVdAoc7CoYi3E7DkLRb2SDkKtKmfWm7PF5E7A4jEfETKqgYC1ePEy8PdxRCiHRneTgjURqi4nAbHxkxETk6Aqc7hFKB6sWIEr6SL8VlUOTe4SNBoajaCQKEREJyIkPBb+AeEaZNHgHgsf/zD4BvCEw8snWIWMegdJLY6rRwB43DyZ5q4gy4k5WK6+cHD2UeGidgqwbO3dYGOnjlTl2DhjnA1HhE7SQciyZ4ErSzuMsnIQyLIwV7AEsBRk6YBFs7vyYA1Gv/5D8WofdhEOEtDSAeuV1wYaI8KnvdgaHzduwLiBH+8Gfk6YedpP9XM+p2cBrD/8AMCiavXAbDQoxc+aB0sHK6a5M1yUgEXDO0eEAldXr0uquwDW9dsCWSx75iah6iG8Jo9tnd3o6NKULC1olF2EMhZs7ZRyZ6VetaG2sUUpWPXNMKlXOlhV1KCkrAol5TwErEqBrILichQUVyBfTrmAFUErt6gC2fRd5RYhM6dQwCojtwg8HBNm5pUiI68UmfllSM0u7AGsnGIxuadkF4OHcMXKnAuZhTifXoAzF7NFvTp6KllGg2qLkGGj53CInqv3D+N3//4fJmhiRc6U6bNw6OhZGRHu3XcIe/cfQuzEyTCv0+k/YJBKct+1D9t37cPOvQeRJGGju8TkvnkrH1VUAzcI12/chh37P8bFgip03H6IooZObD9wVDxZazfvlhHh8tUb8c7KDVi2fI0oWEuWMgvLDLAY0zBvkXiwli5fiwWLlspo0Lwmx3xEOE2qcpT3SrKwpk6X0SBjGng4IpQ+wvhETJkxGxMTp4nJXalYk2RUqI8II6I4LoxHZGQcImMSBbT4/xZPaGg0oqITxIfFupygkEiEELjCJ0qqu19AGOjFkuLnwHClWPkEw8MrCB6eAfDwCpRaHJY9M56BR8aE7gECVwJYjGpw8YGdg7soWFL0rAGWta2LysKyodHdGWPGOcrRE9xHWdmrwmcrNSIcbmGDoSPGQrYIh1uBEQ2DhoyWkmf6rghXVLD4Nk3tKqqhv+RhsULH8GA97dXW+LhxA8YN/Gg38HPCzNN+qJ/zOT0LYH2tAZaKaVAm914K1mef90py7wEsKlcMG1WHYPXZo6/AR9kklCysO7h287YCq6vXRcHiJiEh6/I1prdfhdTldLOD8Do6uq+CgKWUrMuS4t4icNWJptZONLR0gMpVQ3MH6pvaUFvfjOq6JlTVNqCyuh4VHAtStSJUlVUKYBWXlMvbxWVVAlkErPzicuQVliK/qAz5JZVycovKkZVXjIysPKRn5ooHK7ugXMzuqZl5SM8pNsGVAFZWIVKyCmVUyM1BQpVAFh9zSpCcQbjKwqnz6Th5Lh1HZYswGUdOXRCT+5GTyfjwyGkc/Og41qzbDAaN6uNC/fHll1/Byy///rGPM2B0zdqNkC5Cjgd3vCsbhFu27sKWbe/28mBxk5CjSlnuLwAAIABJREFUR0LWuwePY9u+I9j23mF8cCodxY2XsPfQcaxcvx1rNu+WgFFmYS1bvlYDrBWiYjHJfRGDRgWwFoLZW5ml9VLHw1gGKXx+ax7eeLPH4M4cLHPAkhysKarsedLkaUicNNUEWBMTpiBh0jTETZykjQcnKy9W3CTExE4Cze08UdETQdUuKiZRqnFMgBUWjbCIeIEqbhGGRcYjMCRGegh1BSuAZvfQOFGuaHT38g6Gp3cQPL0C4ebuB0/vYKVcufoIXLl6+Mv4kOntkuLu4gsHV9VBSLiyneACGx47V+XBsnXFeFtXBVi6eqV5sGSLUAzu1srgbmEt24RDJXR0vIwKaXBn2bMOWPojTe5UrwSy+igvlgFYT3u1NT5u3IBxAz/aDSRXNZs2i/QX35/7kc/p5/rv+wCLQaM6YH0lOVgErG+NCM0AiyPCz754JIXPKqbhAdhHSHM7z/3PvsDtu5/i5q27uHHrjihXDBm9xkBRSXDn5qA6V67fkrBRqlf6mJBg1SFjQo4KLwtsNbcRrjpA1aqxpQN1DS1yahuaUSNw1YjKGgVX5ZU1KCuvQml5tVKvyipBwCoqqUBJRa34rwqKylBYUom8wjLk5hcjt6BUAVZhGTKzC5BBU3tGDjJyCmR7kEb3lIw8GQvSi0XvVVZBBXJLapCaU4zk9Fwkp+fhYlYhLmYVCWTR7E7IOknf1ZkUnDibKkXPx05flFEhg0Y//PgkDn18SgDrg4+OY+e7+zF2nPVjMKXDlv7IaIekbbuwc9ceDbD2KJP7tl2qKodBo6ayZ5WBpbYIt0n+1fqkPVizaSc27XwfO/YfkTwsGtzXbtmjughXrOlRsJatwhIqWASst5dhwYLFYnRn2OiS5Wsxb8FiU00OvVdytBws+q8IWNOmvw5dveKI0JSDpSlY9GIpk3uiKFjx8QqyaHKPmzgVsfFTERM3GVEyLlRwFREZB0Yz6P9vs4tQ3yBUhc80uIcjKuF1RMbPABWsgOAoGQ96+4XC2ycY9Fx5+4dBugg9CFhBUuLMDkIPbWTIMaGjs48Alr2jJ+wc3GRMSMCikkXAonplY+eO8Uxzt3EWg7ultTNGj3XobXIfMwEjR9tixBg7DB89ASPG2GOYhY2oWIOHjBYPFuMYWIvDLUKmuxOuqGRRxeIhaPEYgPVzvaIa39e4AeMGjBvQbuBxwGKSO2MavsEf/6iKnp8JsB5yNKgfhow+gIpoeIC79xRc3WFVjkQ03FURDbd74hn0oFEVMnrdFNOgG90JWAStdm08qODqMlo7Loly1dhC1Yqeq1bU1jfJqalvEsCqrm3U1Kta9AYsKliVKC6tRDHVLAJWRQ3yC0tBD5auYuUQsgpLkZmdL6NBGtwzsvNlNJiakYu0rDyk0muVVSBm97RsjgyLkFlQjuS0HJxPzVYnLRfJGfkyGryQWYBzabk4cTYFx06ex1GeU8nivzp6+oKKamAX4ZFTIFxNTJwiIaMHPjiM6TNmwdHRBX369hPYovn9tT594eDogukzZ2HXu/uxa/c+7Ny1F1OnvS7qlcrBYtDoDmwmXElMwzZIDtZmLWw0aTfWbd4pGVg0tq/d8q74rlj0zOiGNZt2SRbWO/RfvbMGS5etBkeES5atxuKlK7Ho7XewwBQ2ugizZ9Pkzh7C+QJZCrC0HKw33pTC52kzZkJysPSgUQIWc7BkRKgrWLoHKxGJU2YifuJkUbHUJmEiYidOU4BF5YojwuiJiIhgwnucCbBCOBIMi5WIBo4GGdMQEBSBmEmzEBYzVXKwfAMiFGD5h0nQKAGL6pW7px9c3Xzg7u4jjy5uPjI2dPfwA1Us8WC5+IJRDYQvHawIWwJYE9xkPMi6HJXk7iweLPFfjXVU3itJcrfByDF2GGnliBGWjgJZQ0aMw9CRNiYFi4A1YOBw9JMsrMECWwQsRja8/Eo/qdDp23ewAVjGK7xxA8YNGDfwc9/AkwGLZc+MaPgTHu8ifMKIsFfZs174rMaDusFdIEsDLOkjZCyDqFh3wWgGprpfvX5TU69uyHiQI0IFWDckcJQbhKbxYOdltNHY3t6l1CsZC7ahrqFZA6xG1NQ1gnDVMx6sRXlVLcoqqlEq40EzwCqtEBWrsKQc+YUlyCsolvEgFSx2ERKwsnTAyilANnOw8kqQnpmHi2lZuMhtQolsUAoWvVgCVimZOHsxQ94+R9BKzxM1i9lXHA+eOHMRR0+ew5HjZ2RESIM7R4Q8NLofPZOCD4+eEZAKj4rDgYMfS00OoxpU2bOe5H4Q7x04LFlYBKydu99DXFwCCF97DhzWgkZ1wGIG1jZNxdoBvTJHip43JGEtA0e3vIs1G7ZLH+GqNRtF0Vq1YTtWbdgBeqs4Ily2aoPA1dIV67B42WpRsQhY8zUVi32Ec+ZyXMgcrHmS4t4zInwL02e+rkaEkoPFsNHpYBbW5Cm6D2sqEhOngDlYrMqJT5isBY4yF2uKxDTExCYiNp6+rMkyHlQjwgSBq94KVhTCIhRg0exOwAoOi4V/UAT8gyIFrOJnLEDctLnw9AnRDO5BIES5uRGsvOHi5g1nV284OXvA2UXrHnTykm5Cz4AY2Nm7wsHJU/xX9k7esHPyFsCydfJVI0JNwSJkjdEqcsbauGqANUE2CEdZ2sNygjcsbNyhtgnHYoSVI4aOtMaQYaOl7JmAxSR3jgSll7AfA0b7q/HhAALYMAOwfu4XVuP7Gzdg3IBxA48Dlp6DpSlYTxwRftl7i5AjQk290sueRcESFeszPPj8kSS5s+xZ6nLMgkYZMCojwhuaD4vlzoStG7cFrghY3QwW1RQsApZAVmc3WglYHA+KetWG+sYW1IlqpcNVA6prG1BVU4/K6lpUVNWivKKqB7BKdcCqQFFxOQqLSlFQWKIBVokJsLJzC8CTlZOPjMwcUbLS6cPKykdqRg5SUjNxMTVTRoRUshgyyvyrC+k5OJ+ShbMX0nH2QgbOpebgfFoOktPzcTYlG6cYzXA2BcdPX8CRE2clxf1kciaOa3ENhKvj5zLw8ckLprHg73737zJSU4DFLkIC1gfYs08FjbLsmUGe/QcMMH3OgcOnxOSuugipYOmAxU3CXTh64iy2bN1tqslZy6ocFj2v3aQdprhvFDWLkLXr/aN4Z9VGLFu5EctWbYIA1tKVeHvJctVHuHAJ5tLoPnehSnMnXM2eK0nub7zxFl6neqXFNIgHa9qMnhEhuwin0H+lNgjNc7A4JpQcrLgExMVNQmxsImL4yBFh/FQ1IhQPVoJsFDL3Sh8RKgUrStsijBLAYoo7D3OvOBJMeGMREl5fCB+OCH1D4OVD/1UAPL0DTIBFuFLA5SMdhazLoYLFTCz6sCbYu8uxdfCAnbMPbOzdMMElUIJGOSIcyy1CGxdYWrvC0sYdluOcMJpbhJZ24AahnLFUr2wlC2vYyLGSg8UsLGZiDRw0UhQsJrgPkNiGYaroWUaEA+RtGRF223b/ZK9u+iX/ZN/Q+EbGDRg3YNzAX8ENPB2wNAXrD8qD9dXXX0N5sMy6CL/4AhLToHmwHjID6wEVLBY9PxCDu9oi5JjwvgZZrMvhyPC+eLBU4fNttUl4kyGjt3D1+i0wzZ0K1qXL18To3nnpiowHdcDiI8eDAlitHWhoUoDF8SCVq9q6RtTUNqC6ph5V1XWorKpBRWW1Aix6sKhglVbIEQ9WcRkKi0pQUFiMfKpXBSXILShGTm4BcnLykZVTgMysPGRm5YoPiyZ3xjOkpmcjJTVDAEtXsnJLa6ToOS232ARY5wlX6Xk4czET59NycTqZxvZUUbCOnUoWFYvq1cnzGTh2JlXysE7w7bNpOHzivAmWdJ8VtwUHDhoMTy9feHr5SJTD0GHD8Q//8JvHfu+27btVkjtzsLbu1ABrq6Zi7cDWHXskpkF6CNdtxtr1W8DAUQEsJriv2YiVLHxmZc767dh98IRKc1+1EcvXbcPSFevVJuHSVViwyEzBmrNAcrD0DUJW5XCDUAHWm9BN7roHS2Iapk6TqAZTkrtsEU42JbnHaRlYskUoXqzJiImfIiPC6LjJ4FEjQia6x/cAVmgkQkKiZETIqAaCVWBwpGwQUsFi4Chrcnx8gwW2/IJjwJGhh5e/fMzN3Qcurl5wdvOBk7MbnJzd1bhQtgkZ0+AHexdfTHBwV5uE4sdyh429O2xdCVgeUvLMkFEC1phxDgqwbD0wxtoNo8Y6yRahSnK3xrARYzHcYhwIWNwk5EahbBEOttBGhKroWc/CooL1ymuMbBgoRdCGB+uv4MXXeIrGDRg38Mu+gacD1pM8WGZdhHoOloSM9uRg9QDWQyl75ohQN7nLNuH9h+LDunX3npnJ/ZapLofKlRoN0od1QzYICVdibOf2oLZB2NZxSQEWR4QtHWhobkMdIxnqCVcNqOEhXNXUoaq6FpWVOmBVK5P7dwFWfiHyeAqKkUv1KjsX2bmFyM4rQkZWjkBWelYucooqBLAupmaAW4QpadlISc+VUSFzsejBSs0pwtnkNDUipJp1MROnzqXKOUn1ir4rAtapZIErKljMwjp+Lh0nkjNx7Fy6jAgPHj4pPYTvM1z04FEcOHhEGxHqXYSHJMl9994PxINF/xXP9h3vYse7ByQLS3URErDowdqKTZuSsHHTVoGrjUm7sG79Fqxbv1k2FnUFi8GjqwhXPGs2yRbh0uXrRMF6Z9UGLGUv4Yr1WPIOR4SagrVgsShYsjk4e74Ejc6WESH9VxpgzZyFmTPfUDlY02fKeFDPwRIPllaVk6DFNOhVOQJYAlZMdZ+EuITp4sFScDXFDLBiHze5h2qApVXlBAZHISg0TkaEVLH8AqPg6xeqIItbhExx9w7ScrACFWC5eMLZxQsuzMBy9oSTiw8cnL3gIBuE/rAjWDl6YgIDRie4YoJLAOw8QrUuQleMtXXDWFtXWI53gqWtB6zsfTDGxl0Aa+RoG0iaO03usj04FiMtxivAGjkeg4dZSjwDR4QDBo4A4xj69Bkoo0IC1u9FxeqPl142qnJ+2a/axk9n3IBxA38VN/C9gKWNCHsUrCd4sHqNCBVYUbnSM7BEvdK2CLlJSKM7NwiVekXF6qZ0E6q4BqpXLHu+rtSr7qvovMTNQcLVJQVYVK/aO9Ha3qU8WC3taCRg0X9F9aq2ATW19ajW4KqqqtZMwSJgVaJU1KtypWCVlqNQFCyOCJWClZdfJICVk5OnAEtTsbhZmJmdp6IasnI19SpdqVkZueLHOn8xHckpmUjJzMcFbhCm5eDMuYs4c16B1alzKSBcnTx7UQOs8zh25iJOX8x+TH3SFasX7ZEeLZrbOR5cwkT3Zavw9pIVYnSfP/9tLWhUmdzfZMmzPiIkYL3eMyJk0CgVLPFfiQdrumwRqk1C1UeoPFha4bOMBxOhlCx6saapEeHEaYiOnSRjwsjIeBkRhpuZ3INFwYpEWPRk8V5xo5CAFRY7XQGWVvbM5HaOCBkwyuPhFwl3vwh4ePrDxcULTk5ucPUMhLtPKJyc3OHo7Ck1Oc6ewRLRQN+VJLgzxZ1VOW5BsHUJgLWjD2xcA2HnGQFbt1ABKwLWGGtXCRlVI0LVRTh8lLUoV1Stho+xE/WKcDVwkAVsnHwxbKS1eK8Y00DFigb31/oOkkejKuev4mXXeJLGDRg38N/hBr4TsMTo/l0jwkc9I0J9g1CqcR7i3qcPcO/T+/iER4tpMHmwWPJ8646CLBkJ3hQfFkeDTHInYF2S/Ksr6OqmeqXD1SW0tXehraNLRoM0uPPIBmFTq2Zw52iwXlQsNR6shQ5Y9F+JB0sHrJJyFJeWo6yiSjKzikrKUVBQLFENNLrn5uQhJzdfxoRZ2bnI1NQrAlZ6ehZS0zKU/yolHRcupiIlPVtGhckX05CcmiVwdf5iBnJKa3E+JRMnzyTjxOlkELCoYtHgfvzUefFA6VuELxpIPe35vLNiPZa+s1ZB1vK1skVIwFooWViLMZcGdxkR0tw+R1Qs04jwW4Cl0txnSlUOTe7iwZrMoFG98Fl1EcbHJ8oG4cSEqYiLn4z4BMLVFDkxcVMkSFS2CKM0wDKLaQgOCUdwSISMCFWieywCA8NlRBgQHA3/oCj4+YfC1y9EAMvHL0w2Apds2Y95a3fJ267uPnCmguXqKSNCJycPODi6wsUrCLGzV0snobWtK8aMdYAtR4OMaXDyha1rEOw8wuTRKWAibFyDYWntBktrF4wZ7yx+LEY2SETDKGspex7OHKyR4zDC0sEEWKzHCZs8F1Y2rujTVyW59+031FT2TNM7VayXX+5jmNz/O7x4Gz+jcQPGDbzYN/B0wDLzYH39B/QoWF/hC/McLL2H0GRyf4j7D6heMVxUAywtaFTUKw2udMBiPAMVrKvX2D+o4Kr7yjUTYJmrVxwLEq4IWS1tHWhuaUdTc6uoVw1NraiXDUIa3BtUTMNjHqwaLaahUnmwSspQXFImihZhTEzu9F9RxeKIMC8fuXmFEjianc3RYA4yMrORmZmNtLQMpKamI5WgRaN7Sjo4KqTZ/fyFNIGt5JQMnEtOFfM7x4RnzqfhXEq2HIIW4erYyXMCWEeOnQFLnp8GNC/ax5exi3C5AiyOBxnT0Auw5i3EnHnaBuFbc5WC9eZsMeC/PustzHz9LdOIUHmwCFhMdFd1OeLBEqO7luQ+cRIIWAmTZmDipOmIm0hfFjcJEyVoNJpbhFETwaJnerBY9mzeRRgUHI6gkAgEBUeoNPewWPFgseBZACswXBsPBsHHLwTevsFw9QrG0ZwaJH14HtwKdPdkmrsPnJ3dBbScXLzh6EgVyxvufpFSixM96XVsee8wrMY7g0Z3mtypYNl7RWrqVQjG2roLWI3REt1HWzlAktyZfUXAosHdYjyGacb2IcOsZDzINPd+A0Zg8PDxmoKl0typYKkkd44LjaDRF/sV13h2xg0YN/Df5gaeDlhmHqxegPUlvvzqa3zxSG0SmkzuBKwHhCs9pkFTsGhu/+RTfMJ6HI4HzQDLNCK8dgNXpYNQAyzW43RfQdely+iUYNFutHd0oZ2A1d4lo0GOCJtb29HU0oZGwlVjC+obm1HXoGVgSUQDvVhNsklID1Ylze419Sgrq0BpGQ3u5SgpKUORZnCnyZ0qFkuf8/IKTf6rrKwcZBGwMrMFsNIzsnoAK5UqVgZS0jKRyriGlHScv5CK88kpOHf+Is6eTcap0+dw+lyK+K9ySqqRV96A4wSsk2dx/OQ5ycE6duqCeK9eNJB62vORLUKOB5mFxRwsbUQoMQ3z35awUSpYzMKSsmeGjM4iYL0FBVjK5C7q1XSlXk2dNhNTtZgGPcld92BxgzAhYQqY6M4cLLVFmCBVOQwZlaBR5mBxizAy/jHACg6JBE9IaDSCQ6KVyT0kRqpxaHKneqWM7eEqZJTjQZ8QJM5ejvDEWXBjB6G7nwAWDe7cJlQKlhscHN3h4OyJ8TZOiJuxALs/OoNxtlSwPFUXoYMX7L0jYesajHF2XgJYNm4hCrK0LUKWPVtI0KiN+K+Gjxwrj1KXM8xSAEs3uQ8cOkbrIxwiOVivvNJfCxxlN+FAvGZ0Ef63ef02flDjBowbeIFv4OmA1ZODJVlYX38NvSpHARbT3M22CDXAeqBtEnI8KCNCAax7uH33ExXRoI8Hb95WHiyqV+wgvHZdJblfuYbuXoDVjQ56r0S56kRrW0dvBaulDQ1NLWhgRENDkwSNNrVdknGhjAjNtgj18WBZWaVKcmddDlWsYkKW8l8RsApZlVOge7BykZ3D7UFlbmdMgzlgEa5SM7hJmImUtCwkJ6cg+WI6LqRl4XxyKs6eu4DTZ5Jx9nwqTp+9iHMXM2V0eOLUOQGsYyfO4BiVrDMXceTEub8iBWstqGItYZK73ke4ZIXaItQASxU+L8Cbb86RwwJnRkiIB2vmLNkiVIClYhrM09wnT6YXaxoIWAJZUvw8DRMTpyI+XgcsPaZBCxqNSUBktOoijIiIQ3h4tGmLMDg4AoxqoIIVHEpzewxEvQqKFAUrMDwBAWHx8PIJhDcPYxp8Q+Hi4i11OCq53VcZ3QlXzh5wdHKDows3C33hExwnuVfTFm9UY0F6sJy8YevoDVsnP1GvrB19Mc7BB2NtPdSx84KljZtENIxidY6lLUaOGgfClcVoG4wYaYUhQ8dg0OCRGDxkFAYNGYWBA4ej/4AhZoXPw+DgEwWOCvv26yl9/lm2CPW4BuNRFWAa92Dcg/F3wPg7YPwdMP4O/NL/DtDkTsjiqFDKnrVNQj0HS1SsgHB4efsLYHl5B8LLN0RKnt2Z5i59hAQsbzg7e8JZhywXb1GwrG0cMGX+KvhHTsYEQhWPgzfs3ILg6B0Jayd/jJ/gjvFOfgJZVmJwd5GIhtFS9GwLi9HjMWLkOFM8AzcKGTA6wT1YTO+DBo2Qsuf+A4ai/4DhqvC5/1BQ0erTb4iMCRnb8JNX5eQ1dZlI9pf+F8n4+YwXS+PvgPF3wPg7YPwdMP4OqL8DabVtL7CG/OM8tZ9UwfpxfgTjqxo3YNyAcQPGDRg3YNyAcQMv1g0YgPVi/XkYz8a4AeMGjBswbsC4AeMGfgE3YADWL+AP0fgRjBswbsC4AeMGjBswbuDFugEDsF6sPw/j2Rg3YNyAcQPGDRg3YNzAL+AGDMD6BfwhGj+CcQPGDRg3YNyAcQPGDbxYN2AA1ov152E8G+MGjBswbsC4AeMGjBv4BdyAAVi/gD9E40cwbsC4AeMGjBswbsC4gRfrBgzAerH+PIxnY9yAcQPGDRg3YNyAcQO/gBswAOsX8Ido/AjGDRg3YNyAcQPGDRg38GLdgAFYL9afh/FsjBswbsC4AeMGjBswbuAXcAMGYP0C/hCNH8G4AeMGjBswbsC4AeMGXqwbMADrxfrzMJ6NcQPGDRg3YNyAcQPGDfwCbsAArF/AH6LxIxg3YNyAcQPGDRg3YNzAi3UDBmC9WH8exrMxbsC4AeMGjBswbsC4gV/ADfyq27b7F/BjGD+CcQPGDRg3YNzAX/MN3HtUi/rrSSi+NFdO/Y0k8GPP+l/t/QfY2NiCmaVVmFFSibX1zSj/5NNn/XTc/7IJDTd2oLhrLgo73vqLTnHXHNRcW487n5d+5/dvaW7GsqVLsWjhAixcMN90+P6SxW/Lx/W3+T7P0sWLkZubg1s3b2LJ4sWm38dfO3b0qHy/3JwcLF2yGOvWrME333wjH9uyZTOWLlmCM2dOy/t//OMfcfijj+T36V+bj/x+C+bPk9PQ0CBfY9mSJejq6pTP+8Mf/oC1q1fL5xUVFuL/b+/Mg6uqsjWertd/vXrcbrueLYQACiIiyiAqzqJlt+ITEQRpwIHJGZwasKzXvka7W1Gx7XZApkCSmxAykITIGAgkIbkZCYEAIWQgICSEDGQm8/fqWyfnci+5CQmYS3dqnaqTc+4+e/ztVJ2v1l57nW1bt8j98i+/wK6oKCxZvMh4Fh8v+SM3b5Y+frBkMfJycyXN1Z/TtbXwPp6Hd22pWGBLxZ/SDmLbT2fQ0NzsKnu7tJr6IhwvDoAt70Psy7m6+duXswjJJ5biZNlWNDbXtmvLVUJhbR18cvLxXmIaFiSkYEF8MtSC5YqUpikBJaAElIBbCJyvzUPU0elYE98H1nQL/PYbJ++ZxmcVtXkd9qWgqhpTouPg4R0Ajw3h8AgIM07erw/EhKgYHCkr77B8TX0hoo/Nxpr4Xzm1b/bjSq/sv3eiBVsyJ6C4Mt1l+wveehMDvfpjgGc/eHVw8pljngH9PfH4Y48iNiYGvDfLDejfT35TDP31L59g0ID+uHHgAHu7t48YjkEDvPD2ggVoaGjA009NkHZZ90CHevr36wvz3BQSImX4fMyokcjOzpb6PPvegEFe/fH3r5bjj++/J/1j2vHjx/HY+EekzOhRIxG2aZP0j+0+P20q6urq7P0xb5paWvBh6gH8yj+kbd4c5s8aghHh2xB+4pSZvd21Fa1IK/gUfsmDjP8dh/+hK507luP8+aRaEJQ2EtlFge3aNRNaWlvxUVoGrvMPde4//w/NTHpVAkpACSgBJeBOAsVV6fBPuQnWAxasjOmDFXucT6bxGfMUV+5v17WDpWXw3BgOj8AIeKyxwmOVr/O52k9E13UbNmFf4dl25c/XHkdg6gj4Z1iwMta57Uv7ciW/f9jbB777LfBJ+i0KSne2a//NN14XAUIrUMGJE8jLy5Xr5ogI3Dz4JiQkJCAjIwOfffo33DRooF34PPn73yEuNtb+O3r3bhFVFFt3jLgNb735htQ7Yvhw0MqUkpKMsXeOEQH26d/+CqvVT+4pimixev21V6Uulv9q+ZfIyckRMZWbm4uhQwajf98b4NWvL0aPvAP74uJwz11jRZyt+P47sU6x3OAbB6Gmuhpni85ixG3D7X3js4cffBA1NTXtxl/b1ITHt+2GR1CkIZAvnT/+9guGhzUUyzMOtyvf0tqA7ZnTEHDIgtXxP//8cc4pkv3SLUjK/aRd+/XNzXhqxx6j/+s2OP/vse/tSmiCElACSkAJKIEeJnChsRTWxGFiJfg+uuOXI5/RkmBNvAV1DSX2XlU0NOKmjWHw8N8Ej5U+7V9u5suaz/xC8N/WEJypvWhBaWqpRWDyWLF6dNb+lQgrxzKsmy/pdQk34HytscxmDuKN118TIUJh4nicPXsWd44ZjWaH5bHk5CQMGzoUXp598dSTT4jQMS1NFDqvvjJfRM994+7BksWLpV4KKAocnub9x0uX4t133haBNeGJ39ubpXhifRRUFGm0WO3etQsjbx8hAstsi0JvyE03Sp2OAotphYVnpL6dO3bIc5Zh/qysLHs7jjezaHmkuDLnqqPr2gB4+Ifix5M/ORbH3qyF2HDI0k6YO/L/Oe4pvv0PWJBVGODU/ryYhM7775RbfygBJaAElIAScAOBfceXIOCgBV0RN8zDvPuyF9t79mFyOjyL6qS7AAAOdUlEQVQ2bu5cXJkvbIqsjZsxPzbBXj6t4Isut3+1L2n2n5a47Ydm2NvnjSmwis86W9f27IkWsXM4M9Mpv9XPsDw5CiwKJy4jcrmQImfHju345z/+IQKHy3/jH37IvmxHofWXTz4W/yrm5zMetC6NGH6rtPnE7x4XsUarVmJiYlv6DXjw/vtFpFE0mWLtUoFVVFQo9X2+bJlYvJiXfdjY5hvmOJg9Z4pE+HrQymjOU2dXv2AMCQzDhTbRebYyRYSrK8vn1c6Xq/LeNgvW7bsR9U0VMoyEomJ4+Aa5tpya43AcsN4rASWgBJSAEuhpAk0tdfCOGyQ+Vq5eZq7S6I/lHTcQLS21aGwGPK3B4mPVpZczX3jeAfivdQEov9AEoBX+tjvAl6artnoibVVsH6yM+TWqLhTY8boSWGmpqbj9tuGg0KEVi8t05kGH9eHDbsFjj453smB99Kf/RUREOE7kG5vW6INFnyxaouiUzuP+++4VEUaBxWVDPqcAmj5tmljEeM+TjvN8ziXIrKNHMWzozSLg/K1WrF+3zska5iiwuETI/sXFxaK/Z1+xeo27+y6pk1YsOvQ7HtN3xxo+S6YY6crVetGKtSfrDfGTWtGJ9fPnnkf6ZWUV+sswXt4bb/j8ddZvxwHrvRJQAkpACSiBniZQWp2JtbY+oI9SV1+CzMsy1bUHkHO+CR7eG9Bl6wdfgrSU+AYjobASzY2nxefLXdYPc4y+aRZknw2243UlsGbNnIGFb70leaZNfQ4fLL5otWMirVcPPfAA9kZHi2CiJSqhbceeWTH9qkwnd3MXIcUWnc3pWM/jk4+XSnk6sIuzfL++YnUyneWZFhwUJFYxOrR/9+03Uo67EWkJo2Xq679/hcWL/mg44ff3FNFHKxqfTZo4EWeLijBm1Cj5PXbMGJSUGEu8jS0tGBwY1j2BzDncEI4PkoydpYFJd7lVIHMO6fwem/WGcLg1KAIePhs7t75JTv2jBJSAElACSsBNBH4q34P1KRas6IbAYl6WKauIQsKZGsP5uavLS6aVwT8U4XkluFCXIctL3RF4pki6mitf0BmnDKFC1K4E1heffy5O4Qx5QD8oX5/1TrPywH33ipM5wzSEhoRg29atOHPmjJO/1qFDB7F16xYwRAJ3DPKIiYmRsAypqSn2+vLz8rApNBQbAwNlx194WBhCQ0PknjsAi4uLsX37NvnNHYLmwTARfH4sKwv709KwISAAe6KjceTIERFlrIfO7jy485BtbAjwx6lTxm7Asvp6/Hp9YMeO7eZ8XXr134Q5MclS7/r4IT3m2N7RHPukWBCVOVXav4EWVIr8S/vo+Fty6h8loASUgBJQAm4iUFiRgPXJVyCwki0or4xBalEdPHyCumfB4ovPGoqtJ0rRcOEo1iZ0z4LW0Uu3O+kUWId+Wmmn7EpgNTY1Ye6c2Rjo5YklixahtbXVnj83J1esTePuudue9t2338py4t13jcXzU59DZYXhI+Tvb8WM6c+DguyFWTORmmIIqyOHD2PqlMnSRmVlpdSTeSgT8+fNFcvZDyu+x7w5s/HKvHmYNWMG5s2ZI3np8F5VVSXhFma//BKW/vn/7H3gDXceMvbWa6/Mx9zZszH9+WmYPOkZaZu/Z7/0kgg+5q1qbMT1fkGXFyiOYoX3AWF4LdYYh1/CMKxJ6LoFtDvz1FFebrbYfWSmjNsrIBQernYOOvbZiZD+UAJKQAkoASXQwwRq6rlEZ3EZmqGjlxuX836I6YP6hpMoqWvFLxmWwVVoBscXnOM9rV3eAcgqr0VrSxVWx1yPVXHue0HTWrYuyYLT5TF2uq4EFh/m5efhtuG3tgtt8PJLL4rAevSRh1FbW4spz04ylvfadgnSh4pWosWLFkm6GV/LvNKvimEWTKf48Y88jKrKSkTt3CnLeHReZ7wq7lRkXQzNwCuXC2lJ81m/3ilmlmkNo/WKeWSp0dPw7WK5S+v459df28d+V9gWwwrpOEeXu98Qjq8OHpU6wtOfMKygl4T26Oj/5+dI50aF5Lw/S/sPRGwznPQ767N9tHqjBJSAElACSsBNBEJSH+rWC5LLg8EpD4qDOrv44ObtsnW/0yUax5efXzCGB0Wguc0iFHlgEugT9XO8eLtSx1qbBb7xtzhFBu9IYHE5btTIO9DQFoX93LlzeOedt+3CZ+LT/4N13t4ilChi6OR+8uRJpKengyESRNh49sPCBW/JbzNu1TMTnxYxxefmTkCmrVq10l4mKmqnxOJ6bvKzUj99vvLz81BWVoZ7x90j+ejLRT+s9997V/5bmIfiik7tNptNyjOuF+ummOOVdZgWMxb6ZP9BYxfoqk5CbDjO3xp//MLbH1nnDQsdl1oZv+x7NwksinuG2+DuRR5fZByGx8aIznexSk79owSUgBJQAkrAjQTyzm2WAI58cV1OoDAPgz2yjHlsO3XaiIHVFSsWrVeBEbAevxgR/sz5OFmm7IkAo67GwzATGae+N7svV1NgnSsudkqnb9TAAV6yPPfaq6/IrkIzlhXFEQULyzJt6M1DnPyvuDRo5qXo4rH8yy9F6DDWFa1QpsDilSed0im4eJ+ebgR0ffnFF0Q0UWjx4BIh671z9Chw9yDzDr/1FhQUFGDsmNGSd9lnn0le88+MP0yXdF4vPYrrLuA6343GUu/lRFZbmI0XouPs1TQ0VcAnYYhYBbsS6sPVnHQ1jfUzDtaPBybb26cf2W/ph8VQDR3FYbPn1hsloASUgBJQAm4ksDdrgQSK7Gw3H58xmOSeo8bOOsfuLYxPMgI9diayKK6CIzFzd6xjUbm35XwkdTOEQk9t9+fSIPu/JWMKWtHi1AdTYNXVOn/vrrSkBAO8+ovFiqKGYoYCyBRBk56ZKLGs+IzWJEZqN4+Q4GARQizDCPE85s+dKwKLFig+5zOWe27K5HZ1M6ApjxdmzhBxxGVIHrNm/MEQdEMGg7sbTQvY6pUr8dSEJyXswwszDf8kKQBIPlq2uOzo6tiUX2Ass9HhvSORQivWhnDcHLQZJW0hJ8y6TpZGiVWJ4TZ6TGRF9xFLpzXpZlRfcA50uqXgJ0Mgcjehq/6bHdWrElACSkAJKAF3E4g7/j64O4vLdav3GX5WtFjxnml0LN53/H3wm3OujveT0oyXdMAmY1ea6ZvFbxMyyrt/KObFJYLfvHN1JOcvlZc0HdDZpunrxT5czUn/LolAn27BrqyX0eTio8G0TnEJjUttq1evwsofVsj17YULnYSPKa5MgfXo+Edk9558wsazH269Zag4qE99bgqSkhJlqY71MoYVl+9YjkKH8bG4hGf6Vh07dkysW6bFi8LLFFgUVCzDK/26vDw9pU+M9M7P+PA7hyz37KRn8O0330helqcgo3O+r6+vOMezDgqyjo6AnDxY+B0/fu6IQovzR1G81l/CanAZbtyPO3GiyjnavVlfbnEErCkDZblwbYLxyaOrmTezLEU3feZoeQxNH4eyasP3y2zXvAbn5oOfYmrXf47BzKRXJaAElIASUALXgsCpsl3YefR5+NgGyTcBuWzH+x1HpoFWissdu04X4tndcbieL+o2gfUbazAmRO1F5CWfV3FV15nz+7A760X4JQ4WUUVxdDUn+78u3gtbD09E7rkwV01K2rJPPxXLj+l0TjEi5yWO4hQu5klRM7nNqsQwDfyUDdO465BXfq6G3y/kJ3P4m/WxLHf+1dfXy1If2+OzA+nGR6gZN4u/eSYm2qRv06dNlaVDWqX4eR3Gy2IwUS5f0sE+LMz4kDPL0HneCG5q9J/WsWXLPsP8uXOkDrO/HYHIqajEm7ZU3BgUgf+gsFrrj/9cH4i7I3fimyPH0OjwySBXdVTWnYQtbwk2po7EqtjrrmruzHlfE3c9QtPvx8HTX6Ohqf13FB37kV9ZhYWJaRgcvBm/bOu/CMT88UbkV8fMeq8ElIASUAJKwN0E6pvKUFqTKSfvu3uUNzTgUNl5HCw7j5L6+u4WR0NzBcprj+Jc1QGUVGdc0cmypdWHUNfo7FflqjOMUZWWlipWJ1qOLnfSOpWSnIzy8nJ7daWlpaBjOoOCMgp8cxMj1QPV1dUipijCMg4YwTmZzrLc/ceTYRfMI33/fkljOR7Zx45JfxjrKjPzEJKTkpyisTN8BJcm2Z+ioiIpw28Ohm0KFUd61sMo9KmpqRILy2ynsys/g3OsogrppWU4VeO8bNpZOfMZP/5ceSH3quePc19db8TsMuvuyrWhpQXZFVXYX1ImY1ALVleoaR4loASUgBJQAkpACXSDgAqsbsDSrEpACSgBJaAElIAS6AoBFVhdoaR5lIASUAJKQAkoASXQDQIqsLoBS7P2LgLZkTZky5DKYIv0hndkJGxGQu8aqI5GCSgBJaAE3E5ABZbbkWuD155Am6DyjhSBVWbzhk38actga0u79n3UHigBJaAElMC/MwEVWP/Os6d9v0ICZaCeyo40BNbFSrIR6W2TZxfT9E4JKAEloASUQPcJqMDqPjMt0UsIOAssWq9MS1YvGaAOQwkoASWgBK4ZARVY1wy9NnytCVwUWLRcRSK7+2F3rvUQtH0loASUgBL4FyWgAutfdGK0Wz1PwBRY2W0O7pGRkYiM1CXCnievLSgBJaAEej8BFVi9f451hEpACSgBJaAElICbCajAcjNwbU4JKAEloASUgBLo/QRUYPX+OdYRKgEloASUgBJQAm4moALLzcC1OSWgBJSAElACSqD3E1CB1fvnWEeoBJSAElACSkAJuJmACiw3A9fmlIASUAJKQAkogd5PQAVW759jHaESUAJKQAkoASXgZgIqsNwMXJtTAkpACSgBJaAEej8BFVi9f451hEpACSgBJaAElICbCajAcjNwbU4JKAEloASUgBLo/QRUYPX+OdYRKgEloASUgBJQAm4moALLzcC1OSWgBJSAElACSqD3E/h/PnrcOR4171YAAAAASUVORK5CYII=">
            <a:extLst>
              <a:ext uri="{FF2B5EF4-FFF2-40B4-BE49-F238E27FC236}">
                <a16:creationId xmlns:a16="http://schemas.microsoft.com/office/drawing/2014/main" id="{E2AC5864-A6EE-49BB-8BCD-3FEDE47EB5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46" name="AutoShape 8" descr="data:image/png;base64,iVBORw0KGgoAAAANSUhEUgAAAlgAAAFSCAYAAAAuFaEnAAAgAElEQVR4Aey9h1fU59r+m7/lt85Z7061JGrsCEjvvffOADP03nsHKTYEsYuKXbH33sAejb33mJiefM66n+8MoDH7l33Wzrt/5z2TtZ4MmslAHsj4Wdd13df9Af8H/TX0wdD/QV+N+Usx34D5Bsw38N9zA7//Dr///ju//vorv/zyCz///DM///wLP/30Mz/++BM//PAj3//wA2++/57v3rzh2+++49tvv+X16295/e13fPP6W15985qXr77hm9far+Xj5y9e8eTJUx4/fsKjR495+PARDx485P79B+rcvXefO3fvcfvOXW7fvsMtde5y9/4jvr5xi6+/vsn1619z7dp1vvrqOle/usaVq9e4fPmqOpcuX+XipSvI46Ur1xg6f4lzQxc4O3ies+fkXOD0mUFOnTqrzsmTZzhx4jTHT5zm2PGTHD16nMNHjnLkyDEOHz7KoUNHOHDwMAcOHGb//oPs23eAffsOsmfPfnbv2ceuXXvZuWsPO3buZmBgJ9u372Tb9h1s27aDLVu3s3nLNjZv3srGTVvYuHEzGzZuZv36jfT3b2DdOjnrWbO2nzVr1rFmTT99fetYvXotq1avYcWKVSxbvpKlS5ezZMkydXp7l7G4dymLFy9hUfdi7SzqYWFXN/MXdLGwaxHz5y9k7rwFzJ07Xz12ds6nvb2D9vZO5sxpHz4trXNoaZlDY2MzDY3N1NU3qlPf0Ex9vfy6mZ6+AVo7e6mpaaG6upmq6hYqq5qprGqiorKRyupmyivqKC2roUROaQ3FJTUUldbRNG8FxRXNFFe2kFdYQ2XDPEprOsgraaC4upOc/BqKqtrJyKkgq7iejNxyUrOKKSyrp6qhg5T0fJJTc0g2ZJOkz0SXkoEuOZ0EXSrxCSnExemIiU0kOjpBOzEJREbFExkZT1h4DOFRiYSHJxAWFktISCzh0clExOoJCo8nJDKJwLA4AsMS8AmKJiG9mCNX7pKUW4V/uA7fkHiCo/V4B0Th4ROKh08Ynn4R+IYb8I/OxNktEGe3YJxcg3B2CcA/IpXMsjac3UMJiDBga+eGnZMX1jbOOLgF4OgZzKxZdljMssXCwhYLKwc8QnTYuwfj5hvJ9Jn2WNj4YOkcxuQZzkye4cLkmW5Mn+3LpGlOeIUYiEmrYsJUFyZMdWLsBBu+mO7ONMdIJln7McU+lEk2wYyf7sGnkxwZM9WdTye78skkRz4cZ80/xlrxj7HWfPDf8/bx1z7LTzd/+mtPND/LfAPmGzDfwP+wG/gd+PXX3/jll1/fBqyffuLHH/8csL797o0CrBHIeq3A6vmLlzx7/nIEsB7/E8Aahqs73Lp1h9t373Hj5m0FWRpgfT0CWFe+4vKVUYB18TJXvrrO9a9vcW7wPOcGL3D23BBnzg5y5uwQ585f4sr1W5w8dVadE6fOcuz4KY6dOMXRYyc4cuSogqxDh49wUODq4CEOHDg0DFh79+5nj5w9+9i9Zz87d+9jx85dowBrpwZYCq62KcjauGkzGzduYcOGTQqw1vdvon/9ZgVZa9cKZGmnTyBrTT+rVvWxfMUqli9foQCrd8lStLNMwZWCrN6lLOrW4GrhwkUKsBYs6GLe/AUaWM2dT0fnXDo756lHE1y1trbROqcNeWxpbaOxqVkdDbCaaGxspampjYaGVprndFHfOJfamlbqalupqmqmpr6TqppWI2Q1UFZeR2l5LaXldRSX1lBUUk1xRSPVzQsVYBWVNVFQUkd2bhk5+dXk5FeRmV1OVk4VmVllZOVWkVVYR1pmMYb0QgrLG6iobSXJkKMAKyU1B31qDkkpGSQNA5aeWCNgCWTFxCQSHZOoACsmVkdklAZWYeHxhApghcYREp5ASIR2wqKS8A+JwT80gYCwROLTS+hYsYWk3Gp8QxMIik0jNr2M8KQ8EnNqCUnIxjdcT2hCHkmFrfhFZuLmHYmrTwwunhHYOPhjbeuFvaM3QVEGrO08SMyuxNEzhPnL+mmYv4wpU2ZhYeWIla07M61dmGFhx/SZdkyZNpuZ1h5Mm+nMVCtPptr4MXmmK1OtvflymgOTptgxdvwsPh03i4lTHPli0mzGT7Rhsm0oX8z05osZHsxwDGOSdQDjZ/rwyec2fDTOmo/G2/Dx57b846Mp/OOjqfzXp7P+zwKs/2Hvl+b/HPMNmG/AfAN/+QYEsH777Td++VUA6xelZP3088/8+NNP/GACrDff8/333ysl67UoWN9+N0rB0lSsF0q5esnz5y94+uw5T54++6cK1l1RsEyAdUsA6zY3b95+D2Bd4+rVa1wRwBpWsK5w8dJlLly6wvkLlxkcusC5c0NvAdYZUbKGLhoB6wwnTp7RAEsULAGso8c4cvS4Uq9MgCWPSsHaf5C3AGv3PqVgDewwAdYOtm3fydZtA2wxqlebNm9lkyhYm7ayYYOmYG3csoPNe4+wrn8Ta9du0ABrTT8CW6JirVxpAixNwRK4EhVrce8Sehb30tu7lO6exSxS6tUiFizsQoOshcwzqlcmsGrv6KStvYO2tg4NrOYIWM2huWUOTc0tNDW30dDYQn19kzrysUCWAFZ9XYtSr2pqmqmuaqaqqomWuUupqWtXClZ5RQOV1U2UVdQrBUsAq7i0luKyOgpL6ygsa6CgpJa8wmpy8yvJKagmO7+aLFGt1KlUsJWeWUpaRpF2BLQyCjGk52NIzyUlLRd9Wi66pDQSdQYSk1KJ1xmIjUtSCpY8JiTqlYoVFZVIZHQiEaJeRSYSphSseCKidASHJxIckUhwWBwBQZEEBEfhHxqPf0g8EXGpeAXGEBiVgl9oAr5hOsJ0uUSllhCdXol/VDo+YamEp5QRYagkPKWCsKQS/KKyCU0qISAmCwf3UGxs3bGyssfRPRA7F1+sbd1w8QohQl+ElY0rFtZOWFi7EKLLw941gClTLZk+fTbTZjgxbaYTUyzcmGLlwwwbH6ZYejJpij0TJsxiwkQrvphow8Sproz93IovZ7gzyyWSL6a6MtHCh88tfJloHcT4GZ58PGYmH42x4MNPZ/DhOCs+HGvNP8bM4r8+mm4GrL/87md+ovkGzDdgvoG/6QbEHvztNzm/KRVLAOvnX35hGLBGWYRiE75580aBlahXJotQFKyXr17z4uUrBVfPnj3n6dPn/1sFSwDrzp27Cqxu3Ra4usXNW3c0wBKL8OsbRotQAOsrBVgCWWIVXrp0hYsXL3Ph4mWGLlzSAGtYwRIVa4jTZ85xWj0OcuLkaXWOnzilWYRKwTpmtAiPcFBZhJqCtW+/2IMH2LffaBHu3seu3fuUhXjw8FG2D1uEGmCJPShgpcGV0SIUBWvDJjZs2saGbbtY17+Rtes2sGbN+mGLcNWqNaxYuVpZhMtXrGTJ0mUKqASyTIAlcNXdvZiurm4FVmINCmSJPfg+wBJ7UCBLKVfD6tUcmptbaW6bR2Nzm4KrpqZWGhtbNLhqENWqmdqaJupqjRZhVZOCLGUTVjYigFVV00J5ZaNmD5bWUFJeR1FZHUUVjZRUz6Gkup38kjoNsPLKycktJ0tOjqhXlWRklZORXU56Zglp6QUYUnPV0aflkKzPNNqEWeiS0hVgCUyJRagUrJhEYmN1Sr2Kik4gKiaJuIRUouMMhEclExahIzQ0FlGywiOTCInQERgcRWBQFIEhMQSZVK1IHb7BMcoa9A2KxScwGr+wJILisglLKiIwJhufkGS8glPwjcjELyqLCEMFPhHphCUX07JiB4kFzfhEpuPsHc7s2Q7MtnXGxsGTWdbOzLB0ZLZLAHbekcyY7UFcRgkegbFK1Zo+w5ZpFi5Ms/Zmykw3pli4M3mmC5Om2vPldEcmTLRmyjR7BVtTZ7rz+SR7JlkGMGmmO19McWTsJHsFWBOsgxk31YNPxtnw8bjZfPiZQNZMPh5vxz/GWPFfH5sB6296uzS/rPkGzDdgvoG/fgMaYP3GrwqwfjWqWD+PZLCMCpaoVyMZrO8wAZYGWd+pDJYCLLEHFWA9GwGs92SwJJclOSylYN26Pfx46849bt25z41bd7g2nMF6G7BExXoLsM5fZHDwgspgnTt3HlGuFGCdPsfZwYvq1xpgncEEWJLDEvVKMlhiER46NGIRaoC1X1OwxB7creWv9h84hADWjp172D6wS2Wwtkr+yqhcKcDaKBbhZmURajbhJvpVBmuDUq0UYK1dr/JXK1f1sWLlKg2wlr8DWIuXKIuwp6f3rfyVgJbA1VuANXc+Kn9lVLDEIhTAamvvVNag5K9EwRrOYTU0K7AS9aq+QRQtDbRqa5uoqW6iutoIV5K9qmqisrJJAVZ1w1wqalqVRVhSVkuRKFiVTRRXtaj8VXFVKwVljeTmC1yVkZNXQVZuBZk55WTlVSu4yi5rIj2rlNS0fA2uDNmkGC1CgawUQxa6ZE3BUvmr+GQFVjExCepRVKzoGLEG44mK1inQCo/UKaiKSs5BLEENsBIJDokmLCJeA63gGAJDYvEPjFSAFRSTSkCkHi//KLwCovENS1a5K7+INDz9E/AM1CnI8gxJwSMwCVf/ePyis0ivWkB19ybSqhbiHZbC7NmO2Lv44egVioW1MzNnuzLLwQ9r1xCs7LyY/OUMpk2fzfSplli5B2PtE8dUC0+m2wYx0z6YL6c5KsCaOMWWCRMsmTBxtrIHJYM1bqIAli+fT3Fm/BQXJtuEqMexkxz4bKIDH4+x4GMFWbZ8NNaKDz+bxT8+mm4GrL/+9md+pvkGzDdgvoG/7wbeVrB+5bfff9cULFPI3WQRGtWr74whd1GtBLK+/e57lcOSYLsp3P5MLMKnz962CB+9HXKX8PuwRXjrtlKxJPB+98Fjbt0VwLrNtWvGkPu16+9YhFdGAOvCJYaGLjAoGaxhi9CkYA1y6rSWv5IclliEJsDSMljHOCyAdUjLYCl78IAp4H7ACFgSct+rgu6Sv1I5rF172b5jtwKsLVu1cLtJwdIgSzJYEnTfxvqNW+nv36QpWJK/WtOvbMLVq9ew0qReLV/JsuUrVPZK7MGlomQZs1g9i5fQtaib7u4eFi1azAKVwVrI/AUjCpYWcl9IR8dcpV7NadMAS0BLLEL5tShYjU0CUhJ0b6GpaQ4NDUYFq74FgSsNsBq1kLsE3CsbhkPuFZVN1DYvpLyqRdmEZRV1KoMlClZJVYtSsIoqW8gXwCqoIie3hOz8CrILasjOr1H5K1GvMnNryMyvJy2j2KhgSe4qV4FVcnI6KYZMUvSZJKVoKlZcfNIwYKmgu4BWXDJxunQVcg8PjyUyMpGICB0KsES9Ck0gODSO4OBogkKiCQiKwl8+Do1VdqFvUDQhcRkEx2XgF6rDLywZ78A4vIIS8ApKUoDl5huLV5AOV68IXDzDCNUVkpDXhG90JrrCZlLKO3D2jsB6tiO2Tj44+kbjEZpCTE4dKWXt+MRkMd3ClpkzbZgxczbTp1liMVvsvnAsnMKYYunN5FneKuQ+caojX0535osJlkyabMdUaz8+n+zIFGs/pjtGMH6qO59P91C/N2bcTD4bZ6nB1RgLPvrMgo/G2fDRGCs+/GQG//hwKv/14RSzRfj3vWWaX9l8A+YbMN/AX7uBYQXLOEWoTRLKNKFksX5VVuH332tThG/efM93AlUqgyWA9T2vjUF3DbA0m1AB1j/JYN27f1/B1buAdVMyWLfvKotQ7MG3pgiNFqGWwRLAuqxZhO8FLC3krqYIz5zj1OlznDylZbDUFOGxE8aQu0nBOspBUbAk4C6ANZy/2mcMuBtVrJ272CEZrB2731awTBahKFlqknArGyTovnEr6zdspr9/owq5a1OEMknYz1uAtWIly5atYOmy5ZpN+I5FuGhRt4IsASzJX0nAfTRgSQarUwXd5w0DlknFUhkssQdbxBIU5apZwVVTS6cCLJkiFNCSRwVYNU1UVzVQVamdSqOKJYAldmFZRROlAlUSci+upLCkmpLqFsrqOiiubqWwopmiqlZyC6tV2F3lsETFyi4jI6uUzGwJujeRnl1Jalohqam56A1ZSMA9RaYIk9NJSklTU4Qqg5WQPBxylynC2NhE4nQZZJU1ExOXTFh4LOHh8UTGGEjOKCc0NJ7Q0ARCZDowJJbAoGhlEQYEx+IXEIl/SBxBUXoCogz4hqUQEpdNYFQG3kFJ+Ibo8Qkx4B2kw8svBs+ABDz843DzjSbCUEa4oQzP0BR8otJx8AxTYGVj74G9Zyi+sdkE6ooINZShK5lDqKGcmbMcmDnLnpkzbZk61ZJp0+yZ5RjGLKdwptkEMNXan8kzPZk2y4PJszyZNFVTs76c7srYiY64hmair+rmcws/ZReOmzCbMZ9b8emYmXwyzpqPx8zio09m8PF4ez4aO5sPP7HgH59Y8F8fTjMD1l97+zM/y3wD5hsw38DfdwPvApbUNAhkSQbLlMsaAaw3GmAZ81emKUJTTcOwRagULGPI/cnTt2sajFUNd+/d4+5draJBbMLbd+6NymDdeaemYcQiHA65mzJY7wKWTBCeOacmCYcBa3iK8BzHT2qThEePGS3Co6aaBoGsIwqyJH+lBdxHAGvXrj3slIqGHTsZGNj1FmBJyF3ASlmFw1UNI0F3Aay1UtGgznptenB1H5pFuJrlRgVLlKslRuVKMlgqf6UsQlGveuiSo2oaFmo5rAULmTt3gcpoSRjeFHIXxWqOWIRtnbTOaVdwNaxgNTarYHtL+yKamjupq2tC8lgCWDWiYtXJBGED1dWNVFc1KhWrtraV8opGBLLKq1opq2ykVCzC4iryiyoorZlDbVsPVS1dlDfOp6xhPgXlzUrBysouJTOnjMysUjIyS8jIkixWJRm5Ncoy1BtySNFnoU8vVIAlNqHUNOQWlFJeWUdMnM4IWFpFg+SyYhP0RKlpwgREwZITm5iFIbeWsPBEQsN0SsUKElswKIawmDRCRbESsArXERiZQnBMGuG6AiJSSknObyY+sxb/6FwCovPw9I/HwycKd/94AmNzCYjNwSMkGWffGDxD9bgFxGHj4IWtgw92LsF4hOnxCNVj7xGOpYMv0y1dsPOMxNreSylYFlYu2LgEM2u2N9NmujPNypsZtoFMtwthmk0QU618mTTdiUlTHJgw2ZGJMzyYNMuHybODmOoQyRSbYDVdOP4LKz4bO1MDrDGz+PizmXw8xoqPx9ny0aeWfPjxLD6d6MZHY23NgPX3vWWaX9l8A+YbMN/AX7uB9wGWqFcCWD+pmoaf3urBUgrWd9/9sQfr5Sst5K4qGowW4ZNnPBbAevxE68F6+JD7Dx5w756mYEnAXcHV7TvcUYB1eyTkfuMW169rIXexCqUL64qxouHyZem/Mk4Rvg+wzg6qLqwzZ89rXVgmBUtswtODHD8zyNGjUtNgVLAOSQbrqAqxKwVLAGufsZ5h916VwRoGrAEBLK0Ha2DnXrYN7GLzFk25GgGsrWzcqKlY69eLPajlr1TIXU0PSv9Vn6pokAyWAqxlK4bVKxNkyRSh1DPIkSyWBNyVgrWwS6lYppC79GfJ66gJwvYOZQlKNcMcmSZsbVNThAqwGo3qVfNcmlvn0dwy11jVMIe6umZqagSs6jUFq6pRhdxra1sQFauiooHy8noFViWldaoDq7iklgqZMqzvpF4mDtt6qJ+7nOq2Xgor55CdV05WdjFZ2SUIaGVklSBThOmZFaRnVZGaWYbBkEtKSiYGQ7aqaJAJwqTkNNIyc8nKLiBegEpNESYQHZOgpgkjo+KIiIghIjIWCbyHh8epgHtIsITckwiLSCEkLIng4DiCwnSExmYSGpdFcKR0Y+nUNGFwTCYxqWVEJJdQ0rqChf0HCIwrIjA2H8+ARHxDDfiGp+ITmoJ3mEBVAk5e4Th5ReLsHY2zTzTe4WkE6YrIrl+Mb0w2du5hWM12xdLaCY+wVKxsfZhp4cCkLy1JL22lYs4yJk51ZpqVD9OtfZVNOFVsQgtPLIMSmDTDhS8k2G7hzVTbECZY+DDBwhcLpyjGjrdizHgrPhszk0/HWvHpOBs+GWPNJ2Nt+XiMLR9/ZsvHY0XJcuDDz+zMgPXX3v7MzzLfgPkGzDfw993A24Cl1TSIivWTKYM1eopQLMI33/OtVDS8WzSqAOslL94CrKcaYL0Tcn8fYA3XNdy5pwLuUjYqgPXVV9eMmaw7CFiZjmYRXuLCu4Clclha2agCrLNDmkVozF8pi/DkmT8ClnRhGW3CYQVLsle796DgatdudkoHllKwdioFS6YJt24dUP1XmzZvGRV236YB1gbpwJKy0Y3GKcKNxglCrWBUOrBkitCkYMkUoals1FQyqoXcNeVK4EodNUnYrXqwVNmoFI2KRfhOBkuC7qaaBgm4NzfPobGplabmdpoaW2lu7tCmCJU92EhtbSO1dRJwr1cqlqZkSci9kfJy6cESwKqjpKSG4uJqCouqWLB8I1VN8ymvn0dX33baFvdT07aEktq5ZOdXkpVTSmZWEZlZJWRklJCeUUxGpihYtaRlV2Mw5KHXZyvIEtBKEsBKMqg6hoTEFPWoZa8k1B6HZLIEsAS2BLAiIjQFS4OsBAVYoaGJhIQkEiyPUQaCo9IJjs0iLD6b4Og0AiJS8A9LITA8hcDIDAKjcwlLLMErQKfyV96hqfhHZeEbkY67fwyuXmE4eYbh6BasVC1nn1i8QlNJLO0kuWmpCr87+8ZiaeeNpQIsZ1wCdFg7BCjAmjHDhtn2fti5RjFNAu5SGGrhzZRZXkye4caX092YauvPpGnOSsGabBXALJcYPp/iwudT3Bg/yYlxX9gyZvxsPhs7i0/HWPLpWBsNrgSsxtjxyThHPh7ryEef2fPhZ/ZmwPr73jLNr2y+AfMNmG/gr93A24ClZa+UgmVUr0Y3uY9ksN4BLAm4C2C90Dqw1BShKYP1rkV4X1OwBLJMCpb0X2nnznAGS2tyv8FX165zTYGWpmCJciVw9WeAJYWj0uJ+dvCCsaphiFNnhrSi0ROnOC5Fo0dPaIA1aorQZA9KDksBlihYeyV7pQGWBN21/JVJwdqBTBCqkLspg7VpK1u37WTT5u3DZaMCVxpgbXqrpuGtDJZYhKJgScBdcljSg7V4iVKteqSmoWexymBpCpZW0bBgwSLmSZO7miCUDJZWMiodWKaQu9iDAlgCV9ppo0kgS3VfScBdwu5tKpNVW6fBlahYCrAq66moqDOeegVYAlmlpbUKsEqlJLSqicLiGmR6sLCyhbU7DrFw9XZK6uYqBSunsEYBVpZkr8QezCgeVrAycmpJy6rCkJqPXp+jIEtC7gJYyRJwN1Y0JCZqGSwBqujoeKKi4ogU5SpK2twTCI+QkLuUjYqKJRBmIDRUR0iIjtDwFILDUwiJyVInLLFAZa6CotIJCDcQEGbAL1CHb1AKnr4JePnG4yPTg4EJaqLQwz8WF49QnD3CcHINwM03Bo+QdNwCDfhE5RCUWIJ3RAazHf3UsfMIx9oxgFnWnvjFFWLvFsHMmU5YWHoyw9KbqdOdmWHlzbRZXkwVlcran+l2wUyxDuDLGZ7ao6Uvkyz9mTDNk8mzg/limhfjJzoxdrwN4yc4qI/HfO7IZ+PsFGCNnejOZ5+78tkETz793I2Pxjjw4admwPpr737mZ5lvwHwD5hv4G2/gj4Alq3JGKVijahr+FLBkVc6/CFimDqy3axpMgKWtyhmpaTCuyrlylStXv+L6jVvvhNzPa1OECq6GVC3D2aFLRsCSSUIJuZ/VVuUIYEnI3QhXsi5Hrco5cly1uWshd60HSwOsvcMKlmpx3yHqlazIGWDrtu0aZBmLRsUi3LZjD5u3bB8uGh0GrHViE2pFo31r1rG6by1aD5ZW02AKuUuWSvJXixf3KsASuBIVy9SDZQq4q6oGY9hdKxqdpzJYak2OmiLUJgmlwV0dqWpQ3VcSdpdyUWPhaJ1WOlpX10hNbQPVNfVUVddTWVlHZWU9lRX12iRhRQNlZXUaYJXWUVLWYFyVU0tReSMFxTXkC2xVt5Ff1kBucZ0xg1Wi1CuBrKysMtIz5ZSTllGmjsGQT0pKFikp2SQnZyCQlaiT/qtkEhKSiU9MRpSsuHipZhDlKl49ijUYERmvTmSEAFY8YWFSOCp9WImEhOoIjUgjKCSZkKh0dQLC9PiHJOEfZiAgIgP/EAGsJPxCUxVk+Yam4+WfgLefBNs1uHJxCcDZJRBHJ188fGPxDErD1S9ZPXqEZGLjFIK1nSe2zoE4ByTh5BOHlZ0/tu6x2HokYDnbHwtLL2bMdGf6DDcs7IKZbu3PNMlX2YQwwymSWW6xTLMPV7+e7hDOZLswptpHMNkmnC+meTNhijvjJ4iK5cS4CW6MneDOmM9d+XScE1Ps4hj3pS+ffe7BJ2Nd+XiME59NDTIrWH/je6b5pc03YL4B8w38pRv4c8CSNTmjmtxVD5ZpilBa3GUf4Wu++eY1r96nYElNw7u7CB8+4v6Dh9y7/0B1YMkuQlU0eltTsNQUoSoaFcDSpggleyU2oRzJYAlgaUWjMkX4fotQOrDULkJVMioW4eAIYKldhKeGAUvtIlRdWJLBGrUmZ1jB0gBLlCwJuatdhDt2vQewtFU5mzaZ7EHjLsJhi9CkYMkewrVa0L1v7XAHlgKspcuH6xl6lyxTTe7KIjSG20dPEMo+QqVgzVugJggVZHXMpXNBt+q/0opG21UGq7W1nZYWUapkNY6AVpuCLNWDVd+EwJWE3aur69QRBUvBVVW96sSqb2ynsXnuiEUogFVSi2SwysobKC6rV43u+YUV5OaXkVdYRU5BBdm5pWqSUMGVVDRI0WiWwFUpaenFpKZJVUMRAll6AS2lZGWikwb3hGSSkrVdhIlJ6SQkGpQ9GBufQmRkHFFqF6FAljS5JxMekUJ4lF49inIVGmEgPDqDILECQ5KUHSiAFRiWQmhcHsExuQQIYAWl4OOnw9svCd/gVLwDU/DwjjpQmZcAACAASURBVMPVMxxXjxBcZAehawhObmG4uofj4BSCk3ssDs4ROLrFYe8aiZ1bBLYe0biFpOPkE4+1XRBWdqHYuidgZRvIzJkuWNkEYG0foizCGTbBTLOVE8YUuzDco3KZ7a1j7YYB9f/U119/zbMXz/nm9TdILYr89f2b7/l8sifjJ3kwbqIH4770ZuxELz77wpPPvvDis/HufDrOnc+mBDLOOs4MWH/p3c/8JPMNmG/AfAN/4w38EbC0hc8q4G7aRfj9D8aVOT8aaxrEInz91wFLdhGO6sF6F7BMKpYA1o2bt7QMlnHZs1iEAldak7vsIRxtEV4eyWAZV+WoLqyzWg+WZLDOnLswYhFKDuv4aY4dk2XPsirnOEeOnuDwkRMcOnxM20c4ahfhsIK1W4Msk4I1IArW9h1KwRKLUK3K2SKPUjq6nU2mVTlqH6FxF2H/Zk3BUoue144Ujao9hFoPlqmmYYmAlnFVjihYpglC1eIuqpUUjRoftWXPC1TRaEeHqFjzVLjdtI9wzhwJugtgSRdWG83KEpT9gy00NkkmS/qwZIKwgZqaeqprGqmqblAKloCW2ITNrfOZv3CZyl9pFmEtpWWSx6qnsLCSouJqtTansLiavPwycvOkZFSOhNy1gLusyxHAysypIiOzjLS0YtLSSzCkCmQVo9fnkZqaR5IuDZ0ulcREg7YuJ1GPLiWTZH2GAqy4BL3W5h6TTGR0EhHRKURES5u7gbBIPWEResJjMomMzyM4PJWwqDQCQ3QEBCUQHJlKUEQ6wVHZBITq8Q3U4eMXj19gCv6hmfiFpBIYmUtARCbunqF4eIXj7hmJs2sYrh5xODpH4ugcgZuPHkfnaBycorFzjMbVL5WyznV4RxQw2z6C2Y5R2LgmYO0Yia1zNJY2AVjZBTPbOZqZNkHYeCczwy6UGY6RTHeIZIZzNLM8kjh8/ByF5Y18Pt2b5LQCSsprmGHlz8DAbvUOMMkqnM+n+DF+si/jpwUxbnIAYyf6MOYLH8Z9Gch4i1jGWyUwzjrRDFh/43um+aXNN2C+AfMN/KUb+CNgvd8i/EGpWT9p5aJG9UpTsL4xKlhawF32EA43ub9vF+F7Faw7qFU5Alg3bhp3Ed40ThHKBOFowDJBlnFVjoTcz18wrsqR/JUGV2dVo/sFTssk4bkLnDw9aLQITyrAkqXPAlfDCpaxbPTAAeMuwn0HVAZrBLL2qEXPO0whdwEsYwZLAEvgaosE3iV/tUk6sDarVTnrlYIlkLVFBd1l2bOyCFdrFqGUjWrLnkc1uYtNKBkssQkX92qrchZ1qylCtSZHWYPShaWpWPPmaXUNCrDUqpxONMDqQAOsDlpbOmhu1iBLW/CslY7KXkJRrwSwauXUNQ8DVmVlrVHJ0lblqB4slcGqpUxUq+Iaioqq1RHLUELvuXmlGmBJ0ajAVVax6sCSpc9S0yBThDm5VaSnl5KeIYBViMFQSHJyLsnJ2SQnZSrA0iVlkJCYSmxcInHGqgbJYMXGak3uUdFJRMcKbKUQHq4jPEKmB3WERUiTewqhkakEh+sJEvUqOIHAkEQCghMJDDMQGJqCX0ACvkHJ+Prr8AuW+oYsvP0S8QlIJjg2D1c3Ua9CcHEJwdk5BCeXCJxdY3F0ilBw5eQcg4NzNLPtIohMquLEzRcUt6zG0j4GO89kbF0Tme0QjuXsQGZZ+zPT0o+ZVgFY2Edg4RzLTOdYZjhFM90ugukOUVi6J3LwyGkyC+qZ7hRH57weNm3ZjoVNKFMsA3n5zTdMmh3NhFkRfDEjlC9mhDF+ShDjJvgx7stgxs9KYLp3ATaRtUx0yTQD1l969zM/yXwD5hsw38DfeAP/FLCMy54l6P5GykbVFKHsINTswRHAesXLl38ELNlH+PjJk5EerIdam/u7CpYp5C67CBVg3TBZhG/vIrx8RVuRo1blXL5q3EVobHIXBcuYwVIh9yFtRY5SsM6e1wBLKVgaYJ06e34EsA4b29ylqkEBljGDtWcfe/buZ5fYg7vEHjQWjaqahh1qJ+EWgSyVwTIpWGIRak3usotQahpUDmv9Ztb2bzIue9YWPa9SkDUySSgThKYGd8liaYC1BJko1HJYPcaaBq1sVCzC+fO7mDevS/VhyRRhe/tc1X8lYGU6ra2iYglgiU0o9qCWxxLLUOxBFXCvbTTmr8Qm1OoaKqRstFrqGhqQjyukC6tCmygsLq6lpLSBoqIaCgurKCysJj+/nMLCCvLzy8jJKSJbKhqySsjMLFYh92xlExrVK7EHDQUY9PnqMSUlT8FWclI2SUlZJCamqRMfn6KgSvqvZAF0tOq/SkKWPUdHSy5L4EpW5ugJD5fsleSyUpSSJQF3UbWCguMIDIonICgO/wBZlyNQlYyfAFaADr8gvQIrL+8YPL2i8fSKwNU1GBcXOQJaYbi6ReHinqiOk7OoWQJYMdi7xBOqq2b+ukOkVXQz2ykBO1cdsx1jsLYJxdI6mFlybIKZZR+BpXM8Fk6xWLjpsHRLYIZjLDOcE5jhHMfBw6fIKWrAwjmOVX1r2bRpgLjkMiZZRnDj69tMso5l0ux4vrTRMckqni9mRPLFzBi+sE3iS9d0pvgWMCuyBuvERjNg/Y3vmeaXNt+A+QbMN/CXbuCPgGWyCH9WGSyVw1KAJYueTRmsdwHrPVOE72awHj3mwZ9lsIxThCbAkvyVgJY8XnuPRTjcgyXLnpWCdfEtBUsmCLUMlmYRioo1vItQhdyNFuGRY8omPDwasA5qCpb0YJm6sHbJLsKdWk2DmiQc2MH27TvZsXv/OyF3WfosHVijFSxRr6QLSzJYG1mjgu4b6FN9WP2s7lvHqr71SsUSwFI1DUuXG5c9S9mototwVV8/S5auGG5yl7C7nIULuxGbUDW5d8xTwLVzYLeahJSJyJUr+6isrKG1tZOe7qVs37pT2YUNDdqy52HAqpMlzuUsX76CI8eOsn/ffpYuXUFZWQVlZTVUlNepkLsoV6XSgyWBduMR9UqUrPz8CvLyK1TDu1iF+QXlZOcYVSxRrnLK1CSh2IPp6cWki02YWoQ+RYLuYhEWkpCQTmNDO6tXS9v9OpYt6WPZ0j4ERuXXzY1tCq5iYpKIjNQREZFITKxkr2Ths2SxZFVOPCGhiQSH6aipaVEAKCqWn18EAcFJBIalKwXLXylYcfj4JeDtG4enAJZnFN7eUbi7h+HuLqAVjotLGK6ukbh7JpCQUklpaSsOjhE4uSXi5J6MnWMcdp4GnAKysHdPxt5TrxQsa9twrGaHYmkbgaVtOLPso5jlEIulqw4LtyQsPZLVo4WLjpmuSRw8coaCslamOSVT19DJ0qUrmWwRSlBUpir/neygZ4pTGpPt9Eyy0jHZOZPpgaVMCyjGIrwKi8g6pviXY6VrMQPWX3r3Mz/JfAPmGzDfwN94A38ELJNFqIXcTYD19rLndwFLFCypaXjBWxahKeQuRaOjAOu+saph9CShKYelwMoIV9qqnHctQmMX1hWjgmXqwRpWsEw1DaJgaRbhqTPGkLvqwjozksEaBqyjqmhUdhGqdTmyKkcAS2oa9hinCEcBlkwRqrN9h6pp0BQsrWzUtPBZ20W4RdtFuGEL65SCtZk16zaxZt1G+tas1+Bqlewk7FNdWEtV2aixpsFkE/bINOESepcsp6dnqWpz1+BqEfMXyBEFawFzO2Xh8wKWLVupflquX7vGmdNnePL0CdeuX1OTgVu2DKh/1t4+T2WwJIclgFXf0KxW77x4+ZJnT58yODTEpStXefrsGffu3yMxMYXy8lrKy6W2oQEpGlUh96JqlcEqrWihuKSe/LxyCou0HFZOTjGmk5lZpNU0pBsfVQarhLS0ElIlg2UoJCVZA6zIyBQ6OjsZGhxSX798wb/+8iunT51maGgIUfaionRERYmKlUxEZJJmEYpqFS5ThImqriFYVuIEx3L1yiW279qnVub4+UfhHxiPf2ACfv7x+AbE4+Mbg39gogZYXjEKrDw9I3B3D8XNLRw3twicJNjuFI6zSzSdnct59foVto4RuHgZcHRPxtElAQc3Hc4BOTj5ZuLok4mtcyLWthHMdojDxi0ZS5sIZtmEY2kfjbW7Hiu3ZGa56ZkpcOWsY4ZLMgePnCUtr5bpTilEJhbR07uMorIWHj16pL5v092zmeKUwWTbVGb4FGId34itvh2blHYsohuwS5qDV3EPVkntZsBSN2b+m/kGzDdgvoH/4A38OWBpCtYPwzUNYhHKqpzvtF2EKuT+rXGKUAMsgaz/HWA9MK7KGe7BGtXmLlahCrmb1Kvrsuz5/YB16ZK28PnCxcsMnTcpWFr/lShY585fQqoaTqui0UFOnj7HiVNnOX5CAEumCI35q8PGmobDRzl48MjILsJ3pghNFuFw0agx5K5yWKNqGiR/JQrWRgm6bzIue964lXUbtrK2f7NmEa7dQF+fKDSmqgYthyVwJB1YyibsXao+Fmuwu1s7i7qXsLCrW6lWolxJF5aqbZi/iHkLupVNuGz5KvXTNG9+F42NLdTU1qkWfal96Fu9Fvl+t7XPVcF2U/6qob5Z/Ttbt2wnP7/IWDRaT0lJJfKctLRsKirrFGBpVQ3yz6QPq5ZiYwarsKiGgvwKpRaJkiXLnrOyisjLK0cDrCKlXslEofRhSfdVVHTKSMg9pYAkXS41bSvJKxWVSqzBNE7JmqOTZxRUSR2DLHaOjk4eASyVuRLlShSsJGNNQzwhRsAaHDyn7j0wOFZVN/j6x+LnH4evAJZfHN6+8ut4PL2jjPZgNG4eUbi6RyrAUhkspxBcXSJxcomhdU4vN2/fws4hChfvNBzdknBxT8bZw4BzQC5O/jk4eKZj66zDRuDKWYetmx4r22gs7aKxdkvByt2AjXc6lp7pWLrpsfTMwMItjdPnrrJm/S5SctuZM08D5dFvDdNds5nhno9laLUCK1tDJ3bp83DI7cIueyEhzWtJ7h1gVvwcM2CNvjjzx+YbMN+A+Qb+EzfwR8AaZREaM1jf//ADomD9EbCkpkFC7v8EsETFevKUh4+e8ODhY+4/ePROTcO94XU5w1OEKoOlhdxNKpaqZxhelSNBdy2PJRbh+QuXGDx/kXMCVmIPyhm6xLnzV7QpwtPntElCWZOjAMtkEZpW5cgeQg2wTEWjw23ue6Vw9MCwRTiwfcfwqhzVhTWcwTLuIty0hU2bt7Fx84C27HnjFvoFsNaP1DSsWaNlsASw5JiC7lqLuyhYMkUoQXfJXi0xAtYSBLC6uqTVfYmCLAEsyWDNF7iav0hNEi43ApZMIopS1dQ4hyuXLqmc2KpVa/ntt99pbxsBLKlmOH78uFqsXVRUrlblaDUN0oMlp5aKilqaW9qorKpVqplkyyoqBbLqVAYrJ7dMZYZOnjnDou7FZKTnU1paw5YtO8jMKsRUNLp2zWbq6ttU39XQ0CCHjxxj27bd6A2iXhWRll5KUfVCCivnk5RUiE6Xp608OjNEfFwacXGpxMTo1dez/8AhNmzaSkxcqrGeIVnBlwwX7Nt/gPLKWoJCYjl39gybtwzQMb+Lgd17SdFnExiUiK9fDLIGKC4xld4lK2hu6cTJyR9Pz0jcPSLQJeWowYV9+w5SXtaAnV0oLq7xtLUv59adWyp75eyeQkBIBqv7tnLo8GkWLFqNrVsCDp5p2LvqcXHXkVfYQH5xE1m51YREZdKyoB/vkGxme2dj5Z1FXdtKkvPbsfTOo7all0uXb3Du3CXODV7hzNnLnD4nP9vX2LP/OBYBFdjEteCQNg/7tLk45nThlNeDU34vzoVLsUtfhENOL74N/WbA+k+8mZo/p/kGzDdgvoHRN/B+wNJ2Ef44CrDeqB6s0QqWqQfLNEX4Jxah2kX4lKfPXiqb0NSDde/+Q+4/fMzd+w+5ffsut27fQfVg3dRULNWD9WcZLCNoXZQM1sXLnD9/UalYEnLXAOuiAixNwTqvFY1KF5YCrFE1DUe0Rc+yn/DM0CVlD5oswmHA2iNt7ntVyH3Xrr3sO3j0LcAarmnYvI3Nm7UM1qYtA0bA2sL6DZu1JndVNLreGHLvH2UR9imLcMWKPpV5ErhSgCVKlhGyuo2QtWiRVDb0KriSj02AZZoinDt3IcuNFuHe/fvp37ie06dPK9WqsaGV9es3DwOWKFNyCvJLeP3NN6xdt44aCbpXy5oc7WhThFqb+949e9W/u3plH1LO+uz5MxVmLyis4tDhozy4/5BFXYt58PCB6vaS7NW9u3eVIpioy2RN3zr1Y5eVWciiRcvUa926eYdr126Qos8lRV+AIbUEvb4YfWoFSclFCrDOSafZ2fPEx0u7e5bamfjdm+/oWdSrvi/nz19Q63EiInVqmOLwkSMK9vbv24enZyjHj59ALOnK6nr61m1Q1SLh0ekEBMSqr+fo8eMsXbaSF89fsGzFKtzcwigqqkR+3vv61rN48XJef/sdvb2rcHZNoLl1CTdv3cLVI5Ww6GIeP37Mjp176Ojs5tr164gdbe2iIyGlGumz2r5jL99++5oTJ08SHlfIxYtX2bptD7a+BQTFFKuvISG1AZuAMqy8C7D0LmSWewHTHbJxSWzAr3ghM9xycU5qxTljAY5ZC7E3zMM2ZT62+vk45fbiVr4Kp4JluBatIKh5E6Fzd5gBa/SbnPlj8w2Yb8B8A/+JG/hTwDLtIjRahH8OWO8vGpWqhieqpkFb9vzosahYJgXrIU+fv+Lpi2+49+Axt+/cU4B165ZA1h1uDE8Rfq1W5Wg1DddUyagoV2qaUC17vqJC7qJgiU14bugCg+cvcW7ootEi1HJYKoMlNQ2nzqF2EUoP1rGTxoD7UVXjMHT5OqKKaIClrcuRioY9JsDauVspWScGrzCwYzfblUU4YAy5b1cqiapp2DKgVuWIumKqauhfv9kYct+AqFdKwVozYhFKBmvFitWoDJYCLLEJRwBLU7EErmRljrS6i4rV8zZgGasali9frX6MZKrz0cPHnDp5irnzFtLaOk8F8zUFq1PBVVNzG4VFJXz35g1r1qyhtraJarUqp44qUa+qGtQRterg/kOcOnOa8ooGRLF6+uwpy5atprCgnJ9/+pm09GylIFVUVPPDjz+gN2RhMOQo8JJ7Ffu4tETqGYrJzCrl/v37FBeVD08R6iWHlVKIXl9CckoRSUkFJCbmcfbMEOcGLxIfl0FsjIErl6+qCgsnJy9s7V1VAWdxSQ3Ll63ixtdfExAYS3BwAm7eUfiFGjg/NMS6/i1qF6FPSLKadi2vbsPbN5Jff/uNjMwCvH2iKC6t5MnjJ3h4hHLrxk3aOrrw8tXj5haLLjGf3/kdP78Uqmu6lEXo4pXBzl2HOHL0JM5eGTi7Z2Dnmsirly/JLmhh46adbNyyB3uXVHRJBZw6eRZ733xik8sV8Nr6pLN54BAHjxzH0iMHu6BK7AMrsfYrxz6sEefYDhzjmnFPa2eaQzZJ8/oJqFmFfeoCdRwyurHL7MarZi36vmOkrT5KSNt2Yrr2Edy5gw9uWNz4T7yfmD+n+QbMN2C+AfMNGG/g/YD1x1U5fwSsf140+kyWPr94qSDr0R8swoc8ef6Sb777nnsPHnH77n0jZN01AtZNrhub3EemCKXJ/St1tJqGK1y8dFVTsC5IDkvASgOswfOXOXf+MmeNR/VgnTJmsEZPERrLRg8Z6xkkgzW6B2uv2IMCWHv2aetypMl9x24GBnYpwNIswgFUVcO2nWzZvpvN23Ypi3CDmiQ0KlgScF+3UZsilElCZREaJwhNIfcVq0YpWMu0LJaqZzBZhL0aYHV1Gx97WNDVo9U0DFc1dLF8ZZ/6zi5bvpKOjgV0dCxkzhwBrLnq61aA1T5f5bOktkFsPzWVeeWKAizZRWhSsSqrGpEjFQ0H9x3iwKHDlCnAKuHrGzdYtqyP3NwCvn/zhk2SQ9u6nT279in7Nr9AWt0rleIkX9C6devJUCH3UhITMxVgSR2E1uIuYFVEamoZekOpsgeTdPkY0qsYHBS77BIJ8ZkEBERy++5tjhw+gtzv+o1bufLVDQqLKjl58rSaMpQ1OaHRmazfd4alWw4xeO4s/RsHCEnIxzs0mQePHlBZ1YqXXzQ//fwzSSmZeHlHkpNTwv17D4mMTFMZw8hoPe7ucbi6ROPoGMmtW7dISMyjsrqLm7du4uhhUOuaGluX4xdTh7NHFu4hZRw8dJyeJWtoaO5lcOgKYRE5bN9+UKl+Dj6F2LhkcvrcRfYdOMyz58+JSq7C1r8Sh7AG7AJrsfGvxTO1m5CyNVgF1WHhVY51QA3WwXVYhTQyO7oVp+zFuJWuxFVO2SoCW7eS3necou3nSeg9TEC7WcEyv8Gbb8B8A+Yb+I/fwJ8D1vtW5Yy2CAWwTCH3d2oanr/g6bPn6jx5+hwFWI/fzmCJPfjmp194+OQZt+8+4M7dB9y6c0/ZhKMVLNlHKOtyrl7VAEspWMb81cVLVxRgjQ65i3o1eOGKAiyBrMGLVzkzeHEk5D4MWCc5ckTLYKldhIe0ScIDEnTfLwrWQTTA2q+sqF27jKtyduwatgilqmHrVtlJuEPB1dYde98GLGMP1gbJY23Zwdq1ol71q9PXt84YcpcMlkwRrlIK1rLlq9Ga3E0Ln6WqQYMspWB1aeH24ZD7wsXMn9/NvHmLmDtvESYFa8XKfgVX7e0CWPNVTcP27buUNSfFok3NHcZ9hM20Ns9RP4dz581X04ICPtJ/VVZeR2FhmVp/c/jgEQ4ePkJpeb3quBLIWL5ijcpY/fLrL1TXtVBQKBOElaSnF1JQWENaehF3bt/jxKmTylKsqm5SAffExAxlrZWVVasJQoNamVOKwSCnnJSUMqKjc5nTtYGvrt/i9OkLxMflqGnBGzdu0Ne3keiYdAVDYREGgoISOH7iFIeOHFP1DLEZdVy494KLD18zeP48G7ftIzghD78IPQ8fPaSiqhWfwHjEAtenFeMXkKgqJR4+fIy3d4yanKypbcXDIx43V9lxmMlvv/1GQFAq1bU93Lx9EzffXA4cPMmO3Ydw8ynA1TsfOxe9AsfmthXYuemVujV49hxbt+3Fyz8VJ98yPMIbCE8oU/ct9SCzvYqwD2nEIbIF+9Bm7MNasItqxS6yHYeEediEt2Cf0IlVUAO2sXOZHddJWMNmvAtXY6PrwiFjMQ45y/CqXU/ZrgvE9x4iYtF+s0X4H39nNX8B5hsw38D/72/g/YD1Cz+ZLMIffuR7U8nod6MBSzJYowDr1SteyBShKFcKsF4gcKVsQmMOS3qw5Dx89BTJYD17+ZpHT55z595D7t5/xK0791WLu6kDSwu4y6ocI2BdvabUEVPA/eIlLYMlgCUK1vmLVxi8cFkB1tDFqxpoXbjCmcFLnDojXVhn316VowDrOKoHS1blSJu7Uc16F7B2797Hzl17RilYO5XlpgHWTrYO7GHbzn1s3rZTC7kbLUIpGd226yAD+44Z7UEBLAm596tlz9LvpABrxSq0fYQrlJLV2ysWoewjXKpC7po9KEWj3SxYuEg7C7pZsGgJ8xf0KMDq7FxI37ot6md6dd96OjoX0d7RpQCrrW2eUrDkH548dZojx45x7MQJZO1PRkY2sqha/jpz9oxWQTGwg7Nnz6rMUlxcMsePn+TA/oOUV7WQnVPMN69fs3HTdgoKKjl27LgqlJUJRlHqZAl2TIyOr65f5/TpM6QYcumav0i9fkNjB+mZJWqvpADuwoU95OYWkaIvUupVclIJuYXtzFm0GUN6HVeuCFjfIDGxWFmGTU2d6nX61mxgQddSjp84SW6uZLby+PX33xjYtpO2jm7WbNxKRFIeX311le27DxOqK8I/JpOff/mF6po2tSpHXighMRe/4DRKimvVIIevbyI11U38+MOPdHZ0U1rZrDJc2wd24+aVwdz563n93bd4B5ei09fzww8/sHrtFhVmlzVMN2/cws0zCzdvAw8fPCA9vRwru0ScPQtw8i7DNagO14BCfvvlVzJLunAOb8M1YR5OcZ04xszFMX4+jnGduKUvxlnfjUPcfByTFmCvW4ijvgfHjCU4ZSzDwbAUm4RFzI5byOz4LuwMvXhVriemez8LT940A5b6KTH/zXwD5hsw38B/8Ab+CFimHixjTcNowHqrpuEdwJIeLAVYr94BLIGs55gyWI+fveDZq2958Ogpj54+VzksUbBU2P3ug2GL0LTsedgiVMuevxoBLGlyHwVYAleXvrrB0IUrDF36ivOXrhmVrCucu3BV5axOqCb3UyM9WKqqwQhYhwSwZOGzVDXI0udD7Nt/iD17NAVLAGvX7n1vAZbsI9wm6pXYgwN72LpDAEssQlmXsxXpwlJN7hu20C81DUZ7UOWw1m6gf+N2Vq3SQu6yLmckg2WaJFxOz2KTetWjOrAEsGTps/YoOaxuo4LVTWfHQlat3cbg0CUWdS+nY263Cl+3tS2grX2hUpxOnTrD4OB5dYaGLig4kl2EdXUttDS3c+jgEa5du8bVr66qPFp9Qyu5BeWsXN1P79LVlFU2IcF2mcxbsLCXotI6lbUSkJSi2LNnztHS2kFBQTlHjp5S63Gyc8pJTSuiv38Ly5euVSpWfmG5gq9Tp0+TniXLnkvQG8pI0ZdRUDaPtu4t6JJK6ekRRW8jyfpq4uPziY7Opqa+HQm3C2hv2rabmLgsouNylZp27NgJFTYX+HN1C6drcR/17UsJ1ZUQlFTIyjVbSE0vx9c/gbXrthMWlYVfcAZJaRUsX7kFH68U3NwSKSlp5tiJUwwOXaR97lKcXZLw8iskO3cePUu34e5fhE9oFTHJ1ezae5jLV66zrn83Hl6ZOLjmMH/BCu7fu6dg9vyF86zr34lbQAWuwc10L9+q1kDZBzXiHtuFu2EJbqmLcUnuxkXfg4uhG7e85bikLcE5rRen1MU4ZSzFJX8lTtkrcExfjm1SL7a6xdjqsBBHfwAAIABJREFUl2Cb0qse7TJW4Fu1kXVDD8yA9R98TzV/avMNmG/AfAPqBv4IWKNqGmT/oAmw/lDT8A5gvfpmBLBGqVhPn79UgXYBrCfPXqjc1bOX3yjAevD4KS+/fcP9R0+5c/+hUrBu3r6n7SI0LnvWAOsdi1BW5kjI3ThFKFUN8gfh0EUjXF2+hlKwlIp1lfNXvjYC1llkB+HwsucjsvD5xCgFywRYh9l/8Aj7Dh1jz54DKLjaJYWj+9ihcliSwdqp4ErswYFd+9m28wDbduwfAayNRsBSU4SbWGfKYBlD7tLovm79FqViDVuES1eoCUJpUJeQu7YiRwBrZOFzl+rBEiVL4Eo7mkUoNmE3He0L6Zy3mI65PXR09jB/0XLmtHfR1bOKjnk9NDW1q9PYKGtzZNFzC/X1UjjaQm1tMzU1zVTXtFBZ1URldRPVDZ1U1rRSUTuH8qpmBVhiExaX1lJcWkdRSQ1FxTUUFtdQIG3uBbKPsJKcXO3k5deQm19DZmYZuVJZUN5BWkapqmRIyyjDkFaCIb0MQ3qFUrD0hnKSkkqUYqXTlZCSUkpSchk6Xbn6vfjEEpJTq4mJzSEiIo3ImFyi4/OJisogPCqLiJgcIuILCY3IIjKxlOisFmJy5xCdXkuYoZygmAICglPxC9TjH5SGX2A6fkFZ+Afn4heUR0hSOf5hRfj65+Hjn4d/YBG+AUX4BVfgG1CBt38pvqF1+IY24BfRgG9EI95B9Xj6VOLhU4m7VznJhkb1/5a7by4eIY1K+ZLfyCntximgmh9+eENVUx9uMQvx0PXikbEc96xluGUuxT1nOR4Fq/As6cM9bxVuuatwy5HH1biXrMUlvw/n3D4c01dgr1+KnRzDMuzTV2CXsRL/ms30nb9vBizz+7v5Bsw3YL6B//QN/L8DrO+UPfi2RTgCWJpNKCH3V+oIWD168oynL17x/U+/IIB1/+ETNUH46tvvefTsJXfuSQbrPjdv3+XGrTt8feOWcdnzKIvwyigF65KE3EetylEW4VWu3brHxas3lHp1/vJ1hi5dUxks2T0oU4RyBLJU0agKuUsW6wSHxCI8OAJYmkV4QFOw9sg+QgGsvWokX8byRwPWoRND7Nx3lK0De9m8dYemYCnAGgm5D6/KMU0RmixCo4K1QoXcNeVKAVbvO4DV3cOiRdr0oKZeSRarR6lIGmAZbcK5i+havZHOrmW0d3TTsXAZ7Z09zGlbQHvHQpqbO2hq6kAAS9blNNS3Ul8vOwk1wKqubqKprYvahg4NsgS2auZQIae2nfLqOZSWN1Aiy55L69SC58LCStXgLhms/MIa8vKryMmVkHs12bmVZGaVk5VTRVZONZk51WTk1JCeVUl6VjVZhc1GwConxVBCil5OGSmGSlL0FaSkCHCVoddXkpBYSlx8EbFx+cTE5hEVlUVMbC6RUdlExeURHV9Ecm4rUUmVROlrSCyeT8emo5R2byU6s5HorDrCkioJDMslIDiTgOAs/AOz8JMTkE1AaDGROe0EJ9ThF1CEf0g5foGl+AVWEBDWgF9wDb5B1fhHtOAfOQe/iBb8IlvxCWnCy7caT99qPHyrCAqvUYMDA7uOML97I+s27FFt+gHx7XQv3cmzZ89wDGrCVdSrlKV4567Bp3gtXvmrcc9ZhU/lBvzqNuBRvA73grV4l23Av2ozrvlr8Shbj1vROlzy+3HMWIld6jLs01Zin74Ku/SVhLfuoP3w1//DAOtaM1M+mELztf/02+W/8Pm3xvDBBzFozvu/8O/9f+2p17ay1fR9+avfp3efN/o1/tv++6/RPOUDPvjgz84/+d797d/bf/K1xfwbf6Le/T78t939v/qJ/sl9vPW+oD1vyl94o7jWPOWd7/3f8/7yR8ASi/CPGay3i0bfA1gvX/Hym9e8+uZbnr/8hhevvuGl8WMBrMdiBz5/xfNX3yprUCxCCbo/evpCnbsPHnPrwBK69wtg3eXrvYWM/2A8ebveCbmrDiytxV0pWKqi4RJDFy5z/vI17j5+zuXrt5SCJXClykYHLyKAdfLMEKfOXhgFWFLVcJLDJsBS+SuxCA+zb98h9i5L5uMPPiFhyT529yaqj+MXG3NYew4guZxt23aybcc+BvasIvajD/hHTA+qB0sAa+NW1os92G/cRSh7CFXIXctgaU3uph6s1WrNjcCVVjQqIXdT0ehio4olFQ2LlXqlPfYqyJpfHsD/+uD/wqd8MXPnL2Fez0o65/Uqe7BzbjftHYuY0zaf1jlz1TRhY2M7Tc1zFWg11JsUrFZVvFlZ2cDc7lU0t3dTUdVEVe0cKmuNgFXTRnltB6UVzcj+QaVgFVVRXFyNanIvqtEAq6CWnLxqcnKryc6rJSunkhx5zKsjM7uajGwBrGoycuvUoyGtFH1qCYbUUlLEJkytJFlfQXpWA3pDFUn6anTJVSQklBIfX0JcXBFxcQVEx+QRE1tAdFwhMboyohNLSc5tI7d+OdlNq9GVdtG2/ghlXVsIT64lPKOeyLRGQqJLCQ7OIzA4F//ATPz8MggKLyU0qYXgmAaC41sIiWshNLaZgNAaAkJqCQhrJDC8kaDoOQTFzSUwpgP/qHb85IS34R3YgHdAA14BjXgFNeMX2kRL53q2DZylY+56/EJq8I7rYdGKoxRUi3q1CNfExXimr8SneD1+FRvwzOvDu3Q9IW0DBDZtxbN0Pd4VG3Ev6MclczVuAljlm/Cs2IRrwQbcCtfjmr8Ol7x1OGb1YZe5mqCGAWp3XDYD1r/6Fv5vf/7f/ofwv/0r/tdf8N/xB/S/4zX+9a8c+Ot/GP/h5f/27+2ffW1G0JjSjIlp//C1/Y/8jT+7D9BAyQTDf/68kWt5/x2agOvfya/yOd8PWCM1DVrZ6E+qePHtJvd3LEIjYH375ge+/f5HBVcCWMMq1vOXqppBMlgCVQ+fPOeeNLs/eqIUrEfHK5nwwUQKD97XAEsULCkavX5jJOT+roJlKhoVyBLAuvSVyl8NXriq5bAuX9OqGmRlzrmLCrBOnBrk2IkzHD1+WsHVkWOnOHz05B8UrP37D7PPCFiJS/eza7EA1sfEL96r5bB2iIq1SwHW1m272LpjOTECWLGL2bRlpwqAb9i4zQhYxh4sNUW47u2Q+7CCJYA1UtUgAfdhwFJThGIVLjEWjUof1lIWdi1lwcIlzK8I5H998H/jU97LvPm9dHb2qIB259zFyBlWr1o6aW7u1BQspWK1KxVLswhbqakVFUvswUYqq5sVXFWJglXdSkV1q6poKK9pp6ymnWIFWPWaPVhUpezBwuJa8gvEEqwmN6+a3Pw6snOryMr9f9h70+fGrjPNE39Ff+8J21UxUd1RdlU5ypqY6Gl39cx0dJdtSblnMveFmSSTmdz3DQRBEgAJkiCJjVgIrgABkCABEtz3LcncNyklWbJkWZLL2jcvHb+Jcy7ABJHMZEpWdUme/HDi7ueeey547sPnfc7zaiXQKigxkF/SkACwDFIPJcKDl7M1XM7ScCmrhktZtWRKYKXlYqYAW3VkCEYqXcOFNA0X0sVMwxouXKjgzLlyLlyq43RqJafPC5BVw5mMespNQYoavBy/3MSpHCMnLuo4nWfkdH4Lx9P0HDtZxZEjJRw+XMTx83UcSzNy7HwTx1ONnMho48QlO8fOt3P0bCtHTjZx+HgTKadMnMrvIeV8B0fO2TmS2sHh8w4OnbWzP8XE/iMt7EtpYd8JK/tPOzhwysahU2b2pbSxJ8XM3vOd7E3z8MJpBy+c72Rfvpe9xX4O1UU4VBtmT1mAQ4YIp+zTHNRH2K8fYZ9grvIHlFIU4IUqAbBGeF49zIuVYV6sFMxWkH8u9vPf8n0c1I1R5L/2DGA9HFD/jdb+1T/C/0bPlXjbbwIcfRN1JLbpqdef5mP8mMr+1d/tk9oW4axKxTcNBB7zpN+S3U/bH086T3mUyFkVqscAVAmyHnPs63bErgArpsMSPlg7ASzhcv3hRx/Hkj1/yO8++JCPPvmMT7/4kvc//AShwRIhwd99+DHvf/wpAmC9+9v3EforIWyXIOs37/HrVTV/r/oHyubfUkKEv/wVr7z2Og9efZ2XX3ntoU3D/Ze5K2wapNFozMld+GCJEps5KGwahNBdlOu370uQtSmtGgS42mRNzCa8ck0BWILBkgBrTYYIFxZXJYMlRe5xgOWZY6oznf9dACzXVMxoVNFgCQYrMjZFJNqlAKyzboZHojGAFWOwpNHoCP4kBkvMIFRE7l5pNKrkIowL3JVZhHGQpZiNCpAlEj534XD20uHoocPZi11zRAFYahftZlHctLV20NbmwGSK2zRYJbgyxpgrwWKJYjC0oNcpInedvkWCLKHBEsBK12hGK/RXNQ1yKbRY1XUm1NpmqrQtVFQ3SO1VmQBYZVokwCqrlxqsomKtZLEkwCrQkJevkSHC/CIdeYV6cvLryMmtJTu/nuy8OrJytFzO1nIpu5ZLWVouZdWRealOitszMsVSR/rFOjIydaRn6riQVkNaTh1phQ2cO1/N6bPlnMuo50xqNafPaUjNauJ8fhtnc02czmniVFYTZwpbOV3UzulcM6cvGEhJqeRkhpFzuRZOZ7ZzPLWF42eMnEgzczLTyamcTk6kd3A83cnRCw6OnrFxNM1NygUXKeddpFxwk5Lu4fCFTg4etXDgqJX9J6wcPOfm4LlO9h+zsfdwG3sOtrH3iIW9qZ3svdjLnlQ3L6SL0GCA/RVDHKob5VDtKAe0YY63T3LSNs1hY5SDDWPsrRrmFwV+ni8K8vMCAbBGeFET5gVNmOcrRtijHmVf3Rg/Kw7y3/J8HNKNk+5Y/jYCLGXwexiSif/XKciEWAgwIpYPQzZbH5H4caMIu+1wXIx+8pyHx8R5W6GC+PWPq1+Onknt27p5fGhNOv5I+E/58Cntew6jbGvCM8areWSZVO9u9008vttz7XZ8p+d+5Lke076k/pZ9Hb/fA+Warf6PPfMW2xA/L+l9iPPlBzDxGeWrfQ5V0r5HuvEr79i5jTtXs9u7TTounyvx3Sf14SN9nHzXJ7dN9uO2/nhc/TvX88h72KLDkurZdg/RxqTjuz7HDtck1il/B2cxboXrEvsssU92fg7ljETA+aTzxNmJ5ybW/7TrSc+f+CyyikePbwGs+w38RPUTDCEDP0kYw04NKTYNn9+q5x9V/0hdoI4fJxw/EfxcAVhS5H4VzT8kjnEn8H38qQRbAmC99y9XqUo8fqRbgqw3l6r4u4Q6f1Q2z6sz5UqIcOqXvDxVyg9FuLCjjB8mnLfX+hJ37r0s7Rlu3bGyZ+vYD8kzF/G3qv203nlZemFJs9FYiPDOgze4cvUWS0trLHuz+Jut65S2/01Gv/TB2mKwPHNMdqbHGCzFaDQanWJ8YoZRAa4kg9WthAjPeRSAFRplaCgs09M8DBG2c+KvEvvnv1LoDdDXb+LoD1R8P6Vpy2xUMFi6w99HpfovZLt7cLkaOfS9xGt/ymXBYtm7sFYnAKx2Jx11Z/iHf/fvtn2L/o9UBWA1NVuU8KCxnYZG4YXVsiVyF3kChf+TAFi19SbJXAmxu1ZrpE6ECqUWy0RVTTPq+nYqa5qpqIppsSrqKS2vp6SsnmLBYpXWU15lRK1pJj9fJH+upaBAS2FVM0VqE7n5IjyolHJ1O1m59VzOqSWnQE9Jeass2TkGLuUIxquZ9Ew9F9IFk2UgLaOWzMw6MnIbyCho4nxGPZk5jZxLryM1Q6+UrCbyqlycEyCr0ExqkYVsjYtL2i4ytF5Ssy2cvGji1CULpzPMnMlycCa9jczLHVy45ORiUR8ZVUFO5/ZyLKuH04UDnMzq41SBn/TSIGeyezma3kVa4QBnsvtIvdjNyfNuDp11cSjVw4HTTval2Nh31MaeIxZeTLFxoniQgzk+9qZ382JmP/vEds0Ih3VjEmQdM01yumOWE9YZDhrGOaiP8mJ5iBdKhni+IMgvCuMAK8IL6jDPV0V4XrBYVREZMny+fJgU/QQHtaPfNoAVG3gSBqRt/y3GP9YJ/z1ufQTEwLXb8R0Gzq92fXL7kgfi5OOx0MRWe5XzHwIKZXt3DVZyvbvdN+n83fplt+PxD+bj3ssjx5PaJ+tP0K4kbG97vwkfn+1ALP5uE+p4hB1SnjmhiU/7NdzlPKXeh+/scafv9m53O570zuKAceu3s9N9d2mb6KOt659c/1O/h93e9SPHk/8GHv8cD8FxUlvjv89dX+7j+0MC8i2g9/jzZOsSfp87tfbJ+5La/siYk3w8vh2WJop/kgBLheonBu7GNFh39P+ISnWKwS++4DMJsFSoflzPjU8UDda12h+jUp3AJ/RWH16jRoCnY17+RbBW73/AVe2PUf2kkTt//BO/ff8qlX+vQpXSy9vvvMevf9PLYZWKw563eeNXv+aNhQp+pPo7yubelEL3V2fF9o8onnqNlycFwFKh+lEFU6+/ya/efo/x4h+hUh3E8tKr3LprY69Kxd/mR7kukzzHwdY+TLfubYnchQ5r4/ptOaNQpMpZXTfxC5WKnxmusLi8jmCvei/+DSrVz6ibW2SmK2NLg7UNYEk3dwG0phgV/lfjs4xO9D7UYEmbhtEEDVaIQMCsgKv/WkLcZLTp2F+h+sEJmvp8NB79AarvH8fQJewa+unqa+HI91V8/3AT7s4mBVz95zxcbsFceag9+H1U3zuCxtaJVXOE76l+wD61m56Wy8xOztMZGGM0Oo5O30hrxX7+vfiHPtWMsUkUCw2N7QijTyFwV0TuzdTrW6jXmRSAVdeMtrZZhgprtEbJYOnqm+juGUCtbaG+yUnfQJDyKj1lFXoqNc2UVzZSUqajpKIBtbaVtY1r0q6iobkNh7ubhmY3BeVN9PuC1OrsFJfVydyMfn+Izq4+6dzu80eYmlrA3N5J5uVypmYWSU2tpLTaQSg6S5WmjX5vhKrqViyWTs6l1WOxdiNCl6kZBi5kmyiuaqW3P8BAcByt3sTh81U0t3XgHRqjxx+iwe7jgrqTxZVrXMy1cC7bgdEcpErdgsXqY/PaXcan1imu7aTUOExodI5zZUOcLu6jzeGlPzCBzeXjyPE0bM5Brl67T3h0keyCFo6kdUkG68AJJ4dOODl4soN9J+wcTO3kYO4Ah/IDcrknZ4CD6jCHtKMcqh/laNMEp+2znHLMcrx1mgP1UY6aZthXPcrzRYP8PNfPz/MDSliwIswLlWEJrn5eOsw/Fwyyr2aMw7oJ9qgj/Lxk6FsGsB75aIqhLOFjHRtot42ziYPhrscfPKpJ+UrXxxi0rf/kk4ba3dq/w/FtAC+puq3NxDZu7UxY2aFeEvft2i8KI/jYfk2sa+u2ye8lAfxsnRNbSW5/4nbiujg9cftx67LahPtvXfc4ZiPWjq+1iH0Ak/67jjOkW8Brhz7a9m6/xvFtv/0d2660basNyeck3jNxfeu8hD5M7GtxPHH7cetb9SSs7HafhFO3Vne6JnGfvP/ThDuf9K4Sfxu79Ju8X+L5Wy3dfSWxr3Y6O/G54sdj+8L/838SB1inQ8KmIZbs+a5eslb1t79AYbBUnAh8yicxgPXxNcFm/Rjt1Y/4wHccleo4/e9/EDMb/YAPPw5wRqXi9PCf+O1GDX+v+nsqlt7h12+/I1PkCP3VW9Jg9C1en1MAVumsSPb8Bq/FtosFgxUDWAc63uClV34py/0JhdUqnHyN29YDqFT7abvzkhS6i9BgKO+HqFT7aL5xh83rt6TIXQjc1zauS2uG1bVNNobH8EqRuxImXFhaY77vEn+j+hvSe5eZ7c2UACtNhAg9GUqI0D29FSIci04zMbNEdGqBscne7SHCkbEYwBLJnocJlPw/qFT/N0U+Pz5RvMLJvYR/Uqn4pwIvvY3H+L7qBxwx9CoAq/G43D6s68WV9VNUqp+S5VRChA6Hhw5HHv9JpeL/zHDRbzrHf1T9HfuqPQQd5Rhr2khtttJudhAMBmlpttHQ0ExDYzN6gwmjsYUqtZZ6vYFafSN1dQ2IxM6XMnNoajbRYGyRwnWRi1BX30i52oCusZW+fi+hwQhVmma0DR2S5TO121BrGyguq5azBSur6iipMKLVW5maX0Jda8LldtPp6cHpHqS6pp2JyVksHQMIYFVS1sSly7V0OLy0md34fGEcHQOUlDaTkVnB0sqyTLicV2ZmdGoRrdbK+PgSaWk6WpqdBIcjtFrdpF8WTFYjOcVWBociXCqzkl7h5lxhK5U1OlptXZwrd5Ja04HH66etJ8Lk5Dx9/QOcz3PS5himpq6Hcxdd+IcmKK4Z5FSxH5O9j/nFFc7m2TG5RjC5whwtGuBkfi+HLrSRcrGbUGSRC9mdHD7fyaHzHg6edSMA1oGTTvadcLDvlIMD5zs5KMBVfpD9+X72lwxJgHVQIwDWGGfsc5xyzHHSPsch3QSHDJMcqBtnT1VYAqxf5Ab4eZ6fF0pDvFgR5kV1hOfLw/yiXIQKw5xqn2d/zRj7a6LsqQx/uwCW8kFKpF8frj/CaMQHp8QBLXF9p+PxfXJAe1i3Kj7DaLfrdxoc43XGGYcnfIgfZQniH7JdBvNd7ivB1BZTEWtQ4rMkrsfbm7gvcX2H47u+l93al1z/tu3tH7ttfZR4XuL61iM+DAnK67YhxPiD/LnL7e17XG3b2h0/SbZZebdPdfwJv514lduXu7RNvJfY70Le/4n1b69rW3sT+36Xd737fbY/gdxKaOfW0cR7Jq5vnbDTyvZn2OkMZd8u5z31/Xa4wy7987i/VREWbHw5DrB+guHuH6XbtcjT9mUCwBIM1o9FiPDmZ3zy6WeKTUMcYF37WGGrHvOef1x/m/f6jqFSHcMjwdVvJMAS4ErYM8hchPMxBmv2DV597ZexWYR/hwRYEyVKiHD6de699IpSxpV9hROvEin8IaofFhOOGYxKk9HRIv6jah+mm7EZhJs3uLJ5g7UrV5VZhDLZs0j6vMGS4flt4TSVAFg9D2cRpnXNJwAsocGaZnxyThpMCnuGsUnhgdUVCxF2Eo7OEJIAS4jcFYDVevKvk+7x8Dvwg2Mt9PQ2KYzVEREm9GI4IhitY9S7u6k/JEKFD89PXP/f9utx1h/nB6q/Zl91F4FghG5T6db5Bpcff2AI38AA3V0eWpvbGRwcoriojKGhEL19XqwdHRibWmgztWGzOvD2+6moUNPb14enq4tWsx2H3U27xUEwMCLZqboGO9GJKVra7RIQWq0uuWyzOCmpFFotK3fu3JcgSjBVPf0BZmcW8Xj62bx6g25fVBqX6ixDlGgc5BXpaTA209s3yNT0AsaWDi5mltHU2olBb5difofDR22tndGxBTKzTeTl6WU6Jk2dg4wsM2mZrZRWOfEODJNe0MmlGh+Z+gGMLW3k61xcbPBRYB+gzuYhNL2C0eKlpNpN70AES8cgdYYgZzK7CQzNklMTJr1EgKtV+gajuLqH6PAMkm0IcUYd4Zx2TC5PFg8yNLrC5YogKdkDpGT2cfCUAq6EDuvAGRf7zrnYm9HN4ZIQh4qH2J/nZ29+IAayIhxvniK1a5kT1jlOmudIaZ4mpXVWAqy9VRH2lIV4Pj/Iz3IG+Fl+gH3VYxysm+SkeZFzjlVy/dcoDd1iv3aM/dWj/KLoW8ZgbRvUdxi7tv1XHT+eOBgmru90PMaGbQEqcU7iNYnrO12/y+C5W/t3PC7v+R0AWMkALt4/YrlLv2zr4+Q+j18v60/68CW+j8T1+L23+k657sn4SmFrEgfF7euPewdJbYrfO2m527v9WseT7vHo5pPblqhT2/H+yRVuAZ2kehP7fpd3/VT3eex9Ew4k3jNxPeGUR1eT2v3oCbE9u52XwOztWIc4/hjGdpf++WYBVsymIRlg/YOWDeF9JcxFhaloTOwuRO6/7VcYri4xc/Dtd6QP1ptviRyESqLnN+IAa+4NZKqc6VIlRDj9Oi9PKmCqaPI17ol0OaLEAFZB9AHhgh+i+tsiRu68FLNneJlb0WKpwTKJGYTComHzhvTAEuJ2wV6JEOHySpMMEapU/4FM7xW2MVjdIkQYt2mIa7D+BmHTMDGzyMziFclejU8vyRBhZKzz4SzCyDghkX9Q6LCGRwkOjiAB1l+dpkXYNIjZhMERvMILS6TK6fchfLC68/4pFiaMga3DjXImYZ0AWN87TJ2YRdghZhIqInenq0/OJLRrUmIid7d0S19eXqa7S8xKtFJ1Po0XXnwBl6ubMp2B8+fT6ez00NvjIxAcxOXpJTg4hKZGR7vZilajJxIZp7JKjcfTJZmvak0t7WYber2JwUAYdU0L9UYnkeiEZJ083T5KKmvZvHqN4vJGSipb0BldjEYnKa5so6i8hcHQKK3mPorKTAyHxzE2i1mQHuxuHyZrAO/AIFqdmcGhcRwOP+Xl7eQX1uHuDnI5uwVTSwevvvIqGrWV8YkVygwuadKaXWKkp9tLTZOfzNIuLpa6cDo8OHqj1NqGKahppsxgZ2g0Sot/FLN3kJ5+H1pXAO9glPPlAfIrTLz/u/fRtQxzNsdLKDJPQf0ordY+eocWMfs3CUam0NYZ6A1GqbJMojEPcaHCyRnNKNHZDfJ0YY7mBUjJ8ioM1rlODl7oYv85N/vOeziQ7eNEbVRhsPIC7L3kZV9+kEOaMc45FznVschJ6zxpPWsUDN8gO3CNg7XjCmNVHOKfs3wSYP1ChAOrx9hfO86xtnnOOlbJ8V3jvGuVQw1T7FWP8t9zAt8uBkv5UD9m4BID3U4DbeK+xPX4wJi4b+sDEj8YBwexeyaeGz8lcV/ievx44lIOrk9o/06D7077EusU61/nvon17nR94r7E9fi9E/ft9lyJ58avT1wmH0/elsD3OYzJou/E8xLXt+pWPpRnjSLE+TiAtHXy11zZ7WMcqzaxv+N3StyXuP7Y40/47cSv2bZ8UtuSQMJu71DWGwMOX/k9JDTqqe6TcL5lMPQlAAAgAElEQVRY3emaxP7a8d0n1SE3n9Qfiefvft6TgKI89rjf225tfcKzPgwRxhisHUKEigYrxmDtECL8cOAEKtWPqbkqzEUVgPXBx5/w8WdfSP+r325olRDhshIiFCBLAVhv8cYbb7IFsESI8LXXeXU65oO1pcH6EUUTMfZKAqxiyWrlR1/iZvs+GQ4UIUKZJufeA27JsOFBTLfvs3H1pmLRsHldYbDWYwCr8QVU/yGLfuHmLjRYS2ss6AWbJRispS0frLSuBaZ7Lik+WJ3zTM4uMzm3ytj4DBHhgyXS5Ix5tgBWWKTLCY/LmYSDoYgEWIHS/xeV6q85YRrCHxxW0ub4hySw6O8XIMtPd08RPxVhwtyjfF/1X8jp7MPt7o6FCL/Pobou3O5ebFY3wfAswfAMZrMLawLA6ujoJhyOMjQ4hKezm6YmM6aWSxSkpFDU0IlarcXt9mBsaqWhsQW3pwubtYOWdis1dfVUaYSmyUVBQTlNLRY6nF3UNdrQN7bhcfdianVQVdOGus6CqdVGd6+XWr2VekOrZJnKqkyUqdup1lppbHZQprFRVG5Cp7egrXdQWNKC3mCjSmMlN9+A3dZLT2+QCnUTecVmGps8+HyjODq8ZGXVUFHZRlZuOxcvNWM0esjLb0WjdVJUoievoo1cbZC8agfaph4uVQcUhqmgnZaOPnqGo2jbnZR0hjAFRvGOjtM1NEJjcAxtcJpaez/pLcOk1w5T0+ihSBcgvW4EjclPZqWPIrWNE/k+zlaGKTQOclnnIV/fhcMbxewOkq7u43RVhBp7mHR9hBMlIQ4LDdZZN4czejiU1s3B9B4OZvRyMNvHcW2UlLJh9mf52JPWy968ICebpjjnWeZUxwJnOpa45Nsko+cKl/s2yO3d5IRxhucLh3ixIMgLhYO8WD4iQ4QHa6PUjt6jLHSLktBtjprmSXWuctQ4zX8vCH7LAFZcIJvIliQOSDsNXon7Etfj42nivsS6xHF5TFC+Twmw4u3bokqUgfoRce7j2h9n0LauVz6CX13k/pj7btWbdDyxD3bql92Ox5/7sc+VdL/4+VvtSfrY73A/RYSs2j4LcNt5SXXEnkP52CVdF3/Gb2SpPNtjdU5b94i9y6RnfvhuleMP64mdv/WhjvXhY/t460YJK49r2w51xd/JLvXv/h5idW8952O2d7lPwkOIP0TFzPVxdW77HWy/cvuWUs/DPt5+9OHW05wXa1Pic8ghQzEe3Wrqw0pja7s8y2OfNVHkngCwRLLnWIhQJzVYOmUWoQgR7gCwpMj9xypU/6BlPQaw3vcJ0PWPVK+/z7vvrW+J3KUG69fLVPydCtVhjwKw3ujkkErFQWccYMUYLGE0GmewJl7l3n2FwborGaofkj/2Erfv2RWRe+GEZLBu3bPHZhSKWYQvbYnc1wXAWr8qrRoEg7UiAJbqP5LpFU7uayz0X47NKNweIrzQtcBsX5YCsDwLTEzNE50URqPTjAovLDGTMM5gnXXEchGOxgBWWAFYQasicv+r05gCQ4THJpnQ/kyCrmNNfvr9Q3T39pPz01go8Kd5eDx9dHb24nbHZhB+L4V6Vw92uwdXzn9FpfoB+zXd2GIAa7+mB9vlf0Kl+k+kCRf3dhdtbU5aKw7y71Xf4/kSc8wHyyxF7g2NZnQ6A/39fQx4A2hqW9AZ2jE0WKlrFMWGtr6dhvZeGs191NSbqa41U2/qplpnl0Crqqad0soWnO4uKjQmyqstlGsslNc5Ka91UaqxU1zRTnGFmeKyNoorLBSWtlNQIhiqVgqK2sgvbCev0ExBsY38QgG8zOQVWsnJs5BTYCcn3052XgfZOWLpIjuvk6wcF9lFPeRqh8jRh8mtD5OjHyGvdZSshgg5rVGKuyfQh5cwji5ROzRH5cAU6sAMhvAirZPr6MPLZDnGyaiLcOayl9Q8H2mVITKM41xsmSS9cZzzNRHOlg+TWhXmonmB800zpNaNKyHCqghn6yZIbZrhdO24BFhHMvs5nN7NofNdpGR7OSLE7Je9Utx+pHyEg3lB9l32sjfHz8HSYc45ljjtXOaUY4kzHcuc7ljmYtcVSgI3yHCscd6+xGnTDM0Tt9lXOsz/yPLx84IgB2qiNM08QBO9R2b3BkeaZyWjdaRlnp+Xfcs0WMoIFRugtmLdCf/V7zTQJu5LXI8PfEn7tj4gsn5Rd8KHO+lcWcUj+5La98hIm3Q8Dt7i7YmDrPj9/1faNCSK8xOfK3E93s5H9u32XEnHk/plq9/F/kfqjrMYSULmpPO21bGtnUnXxY99I8uk59r6Xca1GAm/z13fbRxUxUD9I+8++V6Jde/0MMnnx9uUYD2y7bLk83eoX/4TktSfSe9hCxDF+yLpXT9y/JG/gW2Nim0ktS2xzkfuv9P1Yp9Sx9MCrO0hYqXvkq/d+s3Fn/XPfRbZ9Eef9RGbBqHBis0ijAOshyL3xzNYH8RnEgqQtdXmH1Nz7RPp4i5yEb7z7poCsuLHBbj61Vux8ibOQ7FrDzp5NR4inHyFlycEW/VDisYfcE+Yjd5/wN2osGFQAJZI9HzzdnzmoKjjR+QV7JfCdwGwbtwVhqP3pdBdzGwTXlhKiHAdw/OJ7f0PZPQ18M8qFf+jfuEhg9W78hBgueeITswQHZ9hVMwiHJuULFZ41M3Zv06s6+H6X522EwiG8PtjMwnjz6/6ESfaRiR71dvrpacnFiZUqfhpTrcCsNwCYPXicjUk2TT8gAMCXNm7ESHC70mj0S4s1i7a0/9zwjsQ7fgeeyocNDVZED5YRqMFY7OdRqOVRqMNY2snDU1OdA029EYHhmYXdQ1WOVNQhPpqdFa0Bge1jS5qjZ00WAZiAMtMVa2Nar2LqjoHlTU2yqutlGvslGs6KK9xUiaWtR5Kq+yUVNgoLrNQVGqmqNRKUYlFJk8WCZTzBcAqtFJY6qKo1EVuvo1yXZAywxDF1QPk5ol9HvKKesgr6iMnv4fsoj5y1UMUmibJN01SYJkg3zZOcecMGu8sxvFVmsdXqQ8vUT20QPXgPJWBOWpHlmme3KB9/ho1oVXSasKcLw2RWjpEalGQ81WCkZrgYusMed0rZDoWuGido6R/HbV/k/ONU6TWjnOuNsoF0xznW+c5UzfOybJhjpcMcbwkRErRECn5QQ7n+Dmc6yelfISUyjAH8wIcyPVLLZZ1/i7pXaucsC1wxr3C+c5VMrrXqZ2+g27uDuqJG5SGr1MSuskJwxQvlITYWxlmb9Uo+2snuNh5hYtd6xxrXeCgfgYBrg63zrOnbuLbxmA9buB8tv9ZDzymB+TH918rPPiYe35TuwWYSWJIvqmqn9Xz3eqBLYD1pz/xxz8qiZ63AJYwGf3ySz7/4gs+//yLmNFoAoP18Sd8JNLjCHD1wYdbyZ5/975Y/0imzBFGo+/99ncIgPWbd97j7d+8y1u/fps33/o1v3rzLanBelPMJHzjV/zydTGD8HVFg/Xqa7zyyqsoyZ4f8NJLL3NfgisBsBSz0Tv3XuL23fvcuntfSfQcCxHevPOyEiL8YQmR+68q+Qhv3uPqzXtcu/0Sa5s3Yk7uCcmeF1ekVcPi8hWkyejsAjPCqmF+hZn5VaZEWHBmUc6Ai05MS5A1s7guQZbwwQpHJgiHxxkJjzE8MkooFGYoJHIRCgYrluw5OIxI8jwQCDE0PEZ4bJoB/zD9/QFFg9XdJ32wuoRVQ1d/jMHqx+0SPlii9OJ09uBwdONwCv2VYLO6sdmEo3s3FosHs3Bvb3fLpWSv2hwyVY5Il9PUJLywLDQJcNUkAJadBqOdRlMnDS1u9AJkNXZQp7dSZ7BT1+ikrtFFfYNDLuuauqg39aAxuNHoOqiu70Bd70Rj6ERt6KKqXgAtF1X1bso1DsqrnZRrnFTUdVOmdlJS0UFZlZOSUmHR0EFRsZUCCawsFBTaKCx2UFjspKisi/wSD+6x21jDtyjTh8kr6CGvsJeC8gHySwbIzusnvzoktVKFzROUuGcp65mjtHcO/fg19IOzVPvnqeyfp9gzQ3HXrFwWemYo7Z2n3LdAdWgF5+odLhomSK+JkKEJk1Ed4ULFMOl1UdJ0k5yvn6DAtUjbyn0qg5uU914h3bLIBcMUaa3zpFmWSGtf5EzdBCcrw5ysinBCHeFE9SgnqiISZB285OVg4SBHxbYIIxYNcbAkRH7nMhecy1z2bVARvUHF+A3KJ65RM3uDouGrFPqvcdG9Tn7/NdJsK6TUT3BEP8kx0xyHG2Y4a1vhaNOcBFf7ddMcNs1zpG2eA02zzwDWd2sYftba5B4QIcJk1iH5nG/FdnJ4+pFQ0beilc8a8W/UA18dYCXYNCQDrJhFw/sffizBVVzsLvIQCoAlwNWv3/5NDGAJgbsAWG8piZ53AFgPXnmVlx+IZM9xgPUS9+699BBg3b3PbcFeSQ3WD8mL3Of6rbtcvxUl729VqPbauH77pS0nd+mBdeOutGpYWY+lyhEJn1eVVDmLS+ssXbnO/NIas3OLzC2uMbd8hdnFNenHNDk9z8TUHOOTs9KqQbJYgsGKmY2GIwJgRbdChCIXoQBSQuQeCIQQCZ8lwBIgyz+Ezx/C6xtCaLAEgyWc3EUuwq4usfTi6RQhwn46PV7c7r4YwOpG6KwcDuGHpRSrVWGuBHtlNndugSzh5C4TPre7pHbK2GyjucWBsdlBY6OVxqYOGowOGk0eugZnaTR1oWt0UC80VUYXdUY39U0edM1d1Atw1dJLXUsfdS391Lb0om3uQ9PQhcbgQWcdQtPUj8EWor1vRvpWlde4KK9xU1btorxaLDspU3dSVqWU4lIHxSUOikocFBaJpZuiEg9FpT0UV/sxdK1QZ58nv8RHQbGPwooghWUBcvO8VJkGKTNPUNg2Q1HrDOWeBbShNdSBVYo65yjumqfAOUeec5Y8xwy5HTPk2KdlEfvyu+cp8S9T2LVElmmWTMMkFxsmyWmZ5nLTFBkNk2Q2z5JjWSTftUSBfZHzDTOca5gmvW2ejLY5LrTMkda6IEGWCBWeLB/hlABXlWGOl49IkHWqZoyTVWEK7POc0o1zUjfOudY5ztqXyAlskjN8TZaS6A3yhq9SMXaTstBNzpqXOGVa4Gz7ItndGzJkeNo0x4HqMfZpopxonedS3ybHTPMcMMxwwDjDUfMiJxzL7G2cfgaw/o3G02e3/XN7QDJXj09n8udW/69x/ZZeLB6aSAyD/Wvc8Fmd35ke2BlgPcxF+MUXCoOlpMr5nE8/TWKwPv4kwcldGI5+zIcff4pgsUTSZzGbULJX7yrs1UOApTBYb/zqTV5//Q3eSAJYMg/hg1eSGKw4wIqnylEA1q3b9xgRMwnjv2+x3GNGSZnzQIIs4eQuAJZI+Lx6JZaLMGbVIBI+Ly6tKqlylteZX74iy8LqVeaXN5hZWI0BrAWFwRqfURI9j4l0OTsALCFwFzYNQyMMDg7Hkj2LEOFgzFhTgCthnTBIvzeIV7i59/m2chEKkNXd7ZWWBp0CZHm8uATA6uzH6ezFIVLkxMCVYLDs9l5s9j5puGk2e2QuwrY2l9RgtbYp4KrF5KCpRRQXxiYHDY0WGpudNLa4aWhyYWzvpaHZg6G5E12jC31LF7qWbgms9KY+DGY/9S196Np86NsD6M1Bapv60Ri6qNZ30ewZp7Y1QLXRh6bJT2VdF5W13VTUdFFeI9Z7qKzto7ymlwptPyVlbkqreigp7aS41ENxiYeSsh6KS3spLvNSohmioCpAYaUCqgpK/BTXjFBQNUxRwzjVnhmKmibIa5xC3bWGNniNUs8SFf0CYC1Q5FqkwLZAvn2Bws4F8hwCaAnANU++e4HCviXUoQ0KOhbJbp/jkmGSjHqhxxqXwCq7Y5mSvg1caw/I96yS3jLHJesSac2znDdMkWFZ4qJlkYv2FdLMi5ypGeNU6TCnqiKcrhnjbP04qSKUaJrlkmuZtvn7XHAsc6FzlfPOFc7Zl8kNbnLZd4X0njU61h+Q6VimwHud7O5NLndtcLxplpSGaU40z3GmdZ5D2ijHGqY43jzH+Y4Vcvqvcs65QpbvKmc610nt2+CEc5W9hplnAOs7MwI/a+izHnjWA3+xPbAzwPojvxci99//XhYBsp4EsD4STNYnn8oikj0LewaRk1AkelbCg+/xm3fe5e3fvMOvRf7BhBChBFhv/OqREKGS6Pkhg3X/JREaFADrvmSxRD7COzEGS2iwbsk8hPdiDNY96eh+7dY9bt17hRt3Xpbu7cLJfX3zhmLTsLaBSPQswNXSygYiNChtGpbWWVy9ytL6DRZWNpldXGd6dkkCrKkZAbDmGBchwujU9mTPUug+HQsPRggJ9koArJgPlqLBGpKJnkVOQt9ADGD1C3AlGKwBenq9MfZKMFh9MYDVL93b3ZLJ8iGsGQR75XD0SZAlwoM9vghD0RXazSJEqCR7FgBL5CRUAJaLFpOT5hYXTSY3TaZOGo0dNDYJgNUpmauGli4JrgzNHvQCaLX2oWvpxdDaT6M1iKlzFH3rAPp2PwbLIPWmAWoM3Wgbe6lt8qJp6KOmoZ9qQz9qgxe1ro+q+j4JqipqetEYh6iq91Ou6aPaGKK8up/S8m7KynsksCop91IqSsUApdoQ5bVhStVDlNQMU6INU6yLUtw4SXHzNBXdS5R0zFNomqFAP0Fx2wyl1gUKjNOo+9YpcS+T3z5PYccShbZF8q0L5DsXKehckqWoe4Vi7yplfetkt82T0z7HRQGuaqNk1ETJbJymYuAq1qXXqPBdI9uxTI5rhSznKlmuVTLtS2Q7V8nt3SCn+wppLbOkNU+T1jJDhmWBDNsi6QKM2ZZJty+RaprjuH6KEw3THKuJcqQ8zJGyYU6Z5jgmQFTtBBdaZjjfukBe7zXyujaoidzlnGWJow3TnGtf5HDtBMcaZjjZNEuGe42a6H3yB66TNXCd6om7FIRukjdygwz/JinmBVSv/V+v/cUOWs8e7FkPPOuBZz3wXeiBxwKsP/wBYTb6+z/8kS9//wepw/r0s8/49FMRIvxEMRoVwCrGYCkA6zM+/vRzRIhQFGHX8N5v/4V33n2P3/zmHd7+zW8SQoQJDNYOAOvVV19DhghFePDll4kDLJHkWYCsu/de5s7dmAbrjpLs+YYID968I5mr67EUOVdv3OH6LZHw+T4b1+8kGI1uSB3Wytomy2tXWZLlOktr15Syfp355U1mF9YUgDW7yOT0gvTAmpia3Q6wxqYQ1gxCh6WECJUZhEouwhiDFYgxWAOCxVLCgj7pgxWMhQh99PQIobsIFcY1WGLpRYArl1sUwWT5cDj7cbi8dHT0YLP3YO/op8PpkwJ3qcGK6bAE4GptEyCrk9b2LppbPbIYm10YWzoxNrsxmroxtvfR2NpDQ0s3jW39NLT2Y2j1ojf102gJ0uwM0+walaxVvcknwVVdk49aYz+1TT60Df1odD1o9b3U6PqoaQpSbRigujGIWuenUttHrSmCxjiMui5AhdZPebWPimof5Wo/5VWiBCmrClKuC1OmDVOmGaG0fpQy4xRlbbOUWxcoa5+n0rNEZe8SpR0LFLfPUdw+T4F+nOySIPn1UfJ1UQrN8xRYFymwLlDoXCHfviRLQecKBZ41SvuvUNS9Sq51kZy2BbKbZ8gyTJJeMkRm7RjZ5nmK3Gu0Tz+gpHuDzLYFLjbNcLF9gYv2ZfIDVymL3KRq7BbdV1+juH+TS+5VzjfNktowzVnDFGf0k1L4fqomygn1KKd0ExzTjHGoaJDDBYNS8H7OJgDUDEc0UQ7rp8hwrlE6cIPyWMmwLnOkboJj+in2q0dJqZ+S6/n9V2lbeZ38wHVS3WukeTbI6N6gNHKLrKHrHLcsPmOwvguD77M2PuuBZz3wl90DjwIsReiugCvBYj0sn33+BZ9IgBUzGo2BK+Hs/sXv/8hnX3zJx59+JgXuH3z0iWSw3n3vX3jnnXcVgPX20wOseIhwm/7q/kvcvXtPFmE2evf+A27ffQkRIrx5W2iv7nD95m2u3bjNtZt3uHbzrrRoEOHBOy//kpv3XpHhwdW1DVZW1llZE6HCq5LBWlq9yvK6ArAEcyVCgwJcCYH79JwQuC9IgDUpLBomlBDhmLBoED5YAmBFxqX/1MjIGKJsMVgyRChyESoaLMle+QaZnFuR5ptC4K4wWMJsVAFZ3Vsi935kiFAArE4Brrw4XV4c7gEcbr9ksuwdvUqI0NYlc/Ntidwt3ZLREuCqzdxDa1sXLa1dmMx9NLd202Tqoqm1WwFYbQrAarIM0GwfpNkeksDKaB2irWucVs84za4xDNYQOpMIFQ5Q1zQgAZUAVVpDH9oGH7WNA2h0XjQ6H9V1Xqp1ftR1ftT1Aap1Q1Trh9E0hKmqHaJSGys1ISqqQ5SrQ1TUhynXjVKmH6O8ZZrytjkqLAuU2xcp71ikyrNMVf8KlT3LlDuXKLEuUNw6S0F9lLyaCNnFAS7nD5BbPUKRbZFCxwpF7lUJsgrtyxSL7a51Sn2bFAkWqmmGXAGwGqfIbZ7mkm6cS7oJMvUT5JjmuGya45JxhsvNs5wpCaH2LFM/eot87ya5PVfIbJ8nx7YoRe5CmyUc3s9qx2SI8JR6lDO145ysiXJSWDhUj3JcEyWlMiJnFJ7UT3KqZZbDVRGOaMc5YZonq2eTkoEbnBOzAQXTpYlyqHqM53P90sl9T+kwh2onqBi6hWHuAScsixxqnOWkdZkzjhVOWJc51DzLHv3UM4D1lz1sP3u6Zz3wrAe+Cz2wM8BSchGKMKFgsET54svf8/kXX/LpZ58/9MFKYK8+++L3iPCgAFZyBmHM0f3d9377EGCJEOGWyP3JDNaOAOvefe6//Ar3BbgSLFYMYN28dZcbt+4QZ7CuXr+lAKyERM/vvP8Rb777O1aFk3vMpmFldZPVKzdY3bjJsmCuVq+yuLIpQ4MCZIkiwNXMgiJyFwJ3kUdvPAlgCbNRMYNQziIcGWN4ODaLcCiizCIMPmSxFJF7iEh0RubM83qDWyHCvr4BenpEShuvTKos0sp4PF4pdHe5+nGK4vbh8gRxegYlm9XRIWYT9mO19WCxdGGWpQeLzUu7tY+2ti5a2zy0tvdgau+l1eqjpb2PJlM3TW29CsBq7cXY7qPZPkSbJ4q5e4LWziit7ihW7xztPdO0uKI02EbQtw2iNwWpb/ajre+l1uCl1uCj1jCAVuejVjeAptaHpj6Api6AukYkh/ajrh1EYwijaRxFbRhFY4yi1o9SXjNMhWaYSmOUqpYpKkwzVJrnqLTMU9E2R6V1kUrXClWeFTQDa6j716jqXafcuUJxyzRFDZOUts5SJFisogDZhX6yivwScBXZligS57nXyLcskmdeoCAGugSoyjZOk9s2T65phiLHMlm6cdJKh8isGeOyflKGDS9qo1woH+ZsfgC9/woVXauSpbpkWSRVG5Wi9zTLMultC6TqJjhdPcppTZRT1WNS7C5mEh4XuQLrJjjTNMNx7TgpxSFpOHpMzApUj3FUP0WqY1X6WZ1tXSSlJsqBijCHNFH2V4R5PsfPzzK9/CLHzzHDFMWDN6kYu0tKy4IUuJ+wLklH9xero/yicowDhmcA67sw9j5r47MeeNYDf+E9sCvASmCwJMj68vcPcxEK3VUsTCiYqw8/joOrDxQ3998Jg9EYwBIarKdksEQuwkctGhT9lQBX0qbh7r2YBuseEmDdvC3Zq+s3bnP1+k2uXb8l2SsRIty8cYe3/+Ujfvnrd6VFw9qV6zGbhiusX73F2uYtBWCtXWNB2DQsXZFs1zu/+4ipuWUJsqZmlqTBqJxFODErRe6SwRLaK8FeRcalH9bIyGgMYAkNVoTBwViy57h7+4CiwxJpcoRFg883KAGWYLF6eoTQfYDe/kEJtDydCsCKhwjdnX4FXAn2yjWAqzOA0zWALQauLFYBrPqw2Pox271Y7F7a2gV71U2rpY9Wcz8mi5cWs1JM1gGazT6a2n2YHMO0ucdo757A6p3FPrCAtX8Oq3cec+8cLe5JGizD6FsH0RkHqNP1UacX4GqAWr2PWr2f2npRAtTUBajRhdA2RtDUh1DXBNHqh6mpH6a6boRqXQS1YQx1QxR18wTqtkmqrbNUmucVcGVeoNK6oAAsxxJVXato/RtoBzfR+K9Q3btOiWmWkqYpSlqmKWmYoLB2TIKq3MphGS7MKRsktzpMvnGa/NY5CmxLFNiWybctk1sf5XJ1hGzdBHlCq+VYJt80R6ZmVIYJMypHSFdHyFBHSKsc4XzJEJcNk1zuWCateY503QTnykKkNUyRYV7gom2Jix0rpNZPcEY9Kt3dTwsDUuMMJyojHBfWDYLJqp/gWPWYtGk4VBBEAixNVOqwUl2rUrh+pnWBo9pxDlRGFIBVNiIZrH++5OXFokFOCQ1WxypZ3mucsi1L76sLXRucsiyxRz3GSfMC+4zPRO5/4cP2s8d71gPPeuC70ANPAljSD0tqsIQflsJgxZeffPo5H3/yWQxgfSrXP/joY+mF9S+/ez8GsD5AhgjffU/qsJ4KYIlEz08AWPEQoVjeuXuP20J/JdgrAbBu3OKaKNdvSpAlmKyr12+zKcHWXQm0rlwVQncxk/C6FLmvbYj1GyyubEjt1ermLWnPcPPeq1y/+0AJEc6vKLMIp+a3GCyR8FkALOHoLn2wJIMV5SHAEiyWSPYclrMIgwJg+YUOSwFYImQY12KJmYR9fUH6B4bp7Q1I9qqry7clcne7hQ5LFAGwBnF2BreWHU4/dns/dnsfVluvBFfWDh9mmwBYPtot/QrIsvRL9qrVFkAUAa5a7UHaHCFaO4ax9k5h981h7p2mI7CE3b9Ih18sl2nvmcXUOY2hLYS+OYjOGETXGKRelkHqG0QZoq4hhLZ+UCmGEbQNo9ToRqiuDaE1jFKtHUZdE0KtHaZKN0ZlyyRd83dp9K5QaZ6l2jZPlXmOKrWaDB0AACAASURBVOuCBFtqxyKa/jVq/RvoQlepC12lJrBJhW1RMlzqjkUK6scoqBsjv3aU3Kph8tUj5JQEySoKkFXgJ6dqhNy6KIWtc5LBymudJ7MoyOXyEHktM+S1zZNtnCFLPykZrAtFQdJKBslUR7hYPUp6dYS02nFy7ItkO1a4UBMlVT3KudIQaYZJMgW4si2RZl3mpHqMM1URCazOGmfIFP5YQoOlGeOYsG3QjMnw4MFcP0dKQhytjXJEALCmWU62zHGsflKGCw+Vj7CvOCRDj8drx3k+z8/PsgfYXxnmWMM0B2vGOdO+xKn2RY62zHPatsJ+3RQpDVNc6lrnRcMzm4bvwtj7rI3PeuBZD/yF98ATAdYflVBhHFQJs1ERJhRaK6G7EkUwWIK9EmBLAVgf8Tvhh/XBRzENVkKIMJHBejM5RPgGv3ySyaiYRSjCgjENlgKwhE1DEsASYOraTa5eu8GmWN4QAOs2VzavyxmEcYC1tnFDgqyVK9dliFCECYXAXWwLRuvuK29IJktosKRNw+wSkzNKEeBK6rDGRaqcKcXJfUuDlcBghWIhwsEwgcCwtGUYGBiUeiwhcPcNCIF7gP7+IH39gwxFZuntC9LT40cBWMKqQXhgeenxRnB3ieTMsfBgVwhX1zAdriAdrgB2h08CLKvdi9Xuw2xVAJbF6qOtvQ+zPUB7xyBtHUMxgOWnzTFMuzNMq30Ya88UrtAqXeErdASWcQRXcA9fwT4gANYczY4JDKZhmm1R2rvm0DUOoWsaRtc0gs44TL1cjlBrGKZWP0KtLoy2fgRNXQRN7QhanWCzIlQ3jlPdNoPGNofGOY/OvYDWvkBV+yxq8xwa2wJq6wJVtgU0PWvU+q6gC23SMHod/cgNNL1XZEiweeAKJv8G+ZpRCjRh8qpC5FUNk1sxRE7ZkNRiZeb4uJTrI78uSkHjFAVN01wqD5GlHqHAMEG2eoTLNaMSYF3WTUgNVmblCBnlw2Rqo2RUj5FpnOZi0yxFPetcNExxtnCQ85UjpBmmuFA/wXndpPTCynGuou5dk67ul3uuctowLU1HhfHosbJhjhYPcaxkiBRhOFoRlnkJxczCFO04J03zHNVNsK9wSBaRo3BfwSB7iwZ5MT/Ii4VDHNSMcrpljqO6KfaK8GH9JAdqJ9mrHuPFygj7asfZUzvBL9Tj7P1WAqxYqo5tXiqJvioqFc899xxnjRESM7+I8Xebz9DX8hh6QMR4lueee5heQbRD3i/y4JH7fevHfJEGyBj5Gs38DvTD1362r9IdialtvgNu8U/xt5P4d/XUBq2J9X6tv6uv0udPeW5im5LGB+UZn+O5585ijCSPEk9Z/5992lf77TwKsP4gU+UI9uoPEmA9nEUoRO6fffa5osMSAOuzzyW4+vTzL+RS2DOIWYQSaIlZhL8TDFYSwIrbNEiA9ab0vxIu7sIL64kAK2bREAdYgr26c+cet2/f5eat29y4eYvrN0RoUAFXYrl57caWyP3K1Rtc2bzB+tWbksESbu6CxVpZv8bK+nUZIlxYWmdufplrdx5I/ZUAVsJkVICsqbkVJcmzCBVOLxKdnGNMAKxYwmcpchdGo7EQodBhKbMIRxgMRQkMhpld3pTCdhEWVKwaBhUvLAGw+gIyPCjAVXesdHUP0NXtx905QHd/GHfXEJ3dQ7g8sdI9glOWMHaHH6vNi7VjQDJXZpsPi20AS0eAdpsfq2sYi1uAqSFZ2uwhBVzZQrQ5wli6J7F753GH1rENLOMYXMM9somlf5EW5xTG9ggNLcO0dExics1gaBlB3zwSA1hiGUFnjFDXEKG2cZRafYSaulEaLGPoWkepMc1Qa1ugxrZArWOB+u5lNB0LqNtmUbfPUd0+h7p9nirTDGrzPNWdq9T0bdAQvi6Zq1r/VdSda1TaFilrmqaoPoq2Yxl12xx5lQq4yhdAq3KYvIqQPJ5VGCAz18flwgC5ugly68fJKh7kcskgFwsCZIplySBZtVFyG6fJMU5zWVg1VIbJ0Ea51DzLpdZ5cqyLZFsWuFAzxnl1hHMlQ5zXRkkzzXOhcZoLzXNyhmFt9DYXnauktsxxoW2BM7pJCa5SxKzBHD8p+QEO5wUli3XWNEeqZYkTxlnO2Jeltmp/0RB7CwfZVzTEvoIhyWLtLRyiwL3G+fZ5TjbNcFQ3yf7KUQ5oxtlTEZHlSOM0+7TjPF8W5nl1lBfqJr+FIvddB84E8JOUZuTPAVgPImd5bseBOvF+ZzH+W43XX2nAFwBJSUr7MBH101Xw7e+Hr/9sT9cDiWd9tY9k4pX/Jutf5W9H/OPwtD/mxHq/MwDr4d/tc2cf/WfsX//9fLXfzmMBlkybI0DWnxSRu2CuBLiKMVeSwfrscz77/Es+//IPElhJJuvTz6XRqDAb3Rlgvc1bb/2aN4WD+6/elKlyhMno62/EAdbrCIuGx2mwtgDWnbvcuXNXAVg3HwVYQoclmKzNa7ekTcOGBFYKiyW9sDaubzFYAmQtrW4iANb84ipzAlgtrEpG6/aDN5hZWGc6DrBEypzZFcanFhkT+Qil/1XMpiEsQoRxkbvQYIWlDisoGKzgCCOjU3IpQoPBoHBxD0oNVpzB6ukN0NsfwheM4ukakKXTM4Db46ezK4inO4RbgqsQLk8IV0+ETu8Ezq4R7I4Ato4BbAJoiWL3Y+0YxOocwtIxiNkxhNkdoXtwEUffNO3OCG0dYRkebLWL5ShtnVNYvYvY/CvY/KtYfCu09SxIQGVsH6PRFKGhdRRDS5jG9iiG1ij6VrEcR2+eRNc2gcE8TV37DHXmGXTOOVoCczT2zaLrXKa2Y5Fa1xL13SvUC9G6ZR6NBFYCXCkgS2NdoNq5gqb7CobQNXRD19B0r1PZHtNktc9R3jxDeescxfVRCqvDFGlHya+JkC80VzUR8gRDVTNKXnWYy8VBLuZ4KWucoL5ziYwcHxlZ/Qh2K+1yP+l5A2SWD5MntFrmRXJaZqUW61LTjARXl1rnyLEscNE4Q7owDy0fluFBAbAud4g8hauc109K36vLvqvSG0s4vYvUOdKuoX6ClLwAIl2OyEl4OC/AkeIQZ1vnOde2wGnh1u5c4VTLHIcqIxxWj0mR++GqUU4ZpkltXaBi4LqsXzi5pwimqyLMnvIR9pSHOVg3zpGGaam/EgDrZ0Uh9mjGvuMAK+kj8bUBVuIHZDeQpfqOMRlf5YP4XeiHxDZ+lWf7Wl/Ur/aR/Fq3+CYvSuybXX/H//8BWJKFflow+Y29j6/223kiwIqBqy9FTsIYwNqyafjkUxki/PyL3/P5l7/no48/5cOPhKv7J3ImoZhN+Fspco/ZNMRF7lsMlkiT86YEWV+LwUoEWJLBimmw4vorAa6u3mDj6g0FYAmT0Y3riGTPawJcbQNY1yXAWlpXRO7zIkXO4jrzS1ekP5aYRTgdy0c4NbfG9MJ6DGDNbg8RSgYrAWBJs9EIAmAFgyOKBiugaLEEyBJmo94BocUaYSAYpad3EG9gjODIDJ4uP56uAJ1dfjo9fjw9IanBcnsG8fSP4fIM09k/jmdgCqdnBLszKIvNEcAqwVYAa0cQqzOExTGExSnCgSO4fLPYuydod45idkexDYxj7pnC3DOLuXuO9t4FLAPL2ILrWAPrmL2rtHYt0mSdoskyQZNtCqNlikbrFI2OGQz2aQwd0xjcc+g75qi3z2LsWcLoW6LBv4SuZ5m6ziWMgTUafCvohabKJcDVAgJMCZBVbVmgyryA1rFETdcaGs8a9f6r6ILXqO5co8qyKI+rbYuohW1D6xwV5gVKDBMUasIyRFggQJYEWqMU1I5KkJUvQJYIAZaHyCkfIr8yRHpWPxfzBsjI8pJ+uY+L+X4ulQ9zSR2Rtg057QtkNc1w2TTPJdMcWS0zZLXNcVE/SWplmLTKMOdrxrggZhm2L5LWNEtW9zrZvRukmhbIcKxKT6xU/SSnNWMyfU5Krp+Dmf0cyh4gpWhQziA80zLL6eY5aSYq3NhPNc9KE9KTIrTYMM0p/RTnTPOcNc1zWAjmBRgT4K9jmXON0/yicJDD+kkO1k/yQlmYF6tGJbDaUzPOLyoi33KAlcRQybFPhIYSQ3gJ53w9gJU4EIrUK2eJPEigqR48IHI2xgbFPlpP/Z//NzZYf8WKEj+0Tw1CviP98LWe7Sv239bpiX3yHQPWCX8XW4/zdVf+l/b5UzZylzY9SB4nVM99q9nnHQGWYK+SwJVI+Czc3BNT5Qihu2CvRIhQpMgR9gzSpiEWHhQu7g9DhElO7t9IiDDGYAmAdWN7iFAwWArAui5BlkiRIwHWlausrl+Vdg0r61el5kroroTR6EpMhzW/uM7c0roMDwrmStFhrW8lfJ6cWWZ8eomxibkEgBWVMwml0ai0aYggchEOCnAlchEKgCXMRqW4PSRDg/7gCL6BEP3eEAOD45K96vUO09M3RFe3ELsH6e4bptMTlAyWy9mPuzOIp28Md08Ej3dCgizBYHW4Q3S4Qtgcg1gdQQmubM4QVkcIq3MYi2MYizMsgVWbfYRWc4gO7zz24DK20DKOyDqO8Dq2oTVsoVVsg1do61ulrWcFk2eRZuccze55mpzzGF3zGD2LNPUt0eBZQO+cp6FzgcaueRr75zEOLNIwsESjfwVDj1I6xjdpDq3TMnwFfe8aWtsCWgGyLPPoPGuYR25T61mj2rZIjXuF+oGraDrXqLYvo7YvUSnCh+Z5xcahfV5hsOrGKKgYoqAyRL4QuAsGqzpMgdBciWPaUXIFyNKOklU5zKXSIS7m+rhU4OeyEMGLEGFhgIx8P2n5A2SUDZHdOk+2bUl6YGU1TZMjwFXTDGl141yoHJEgS4YHG6dJrZvgon2J3IFr5Hg3SW2ckTYNIhl0mmVRrh/LD0oG69Clfg5m9EoNlkj4fMo4zSnTPKesi5yxL3FcN8lx4dZeP8nh6jGOaiekH9bJxinOCWG+Y41z7QuktS9wqm6cFytGJHO1v3acF9Vj7Ksbl0L3F6qjvPCtZ7Ae95GI56GTgOfhh+/rAKxt1zzufjF9V1zTkQC/tum+BJaRIbYEAPjcc0Z2loHEdE4JTEO8/m2fmG3PqmIbXkr8yMQ+IJGzD0MjiXob1ROeTdzvz+2HrTY/iGBMBqRnd+6DxHs+Td89+dkeYNzqdwGSjQlAPCm0+9Rt/DMAlvzAbwfmKtVzPPe4voiI9iad/xit4VZfJ68k/h52ed/Jlyrbyb/J5zgrfryJ9W77AYqrvolrhM7xK+qlntim+NMlvr+dGLvktu/cjsTf6c4h98T7xIFc4r6HY1S8ZQ8eed8/4SdnGhm+/yf+KMOCf4gtRbqcuwzpT/OPCWPFj398krrADT7+5BOpwRLgSmixhO7qgw8/kgzW+x+KHIS/ky7uDwGWcHKP+2D9mjffShK5f0UNlhS5x0OEjwAsJTwoQoQbm9fY2Lyu6K8EgxX3wYqlyhGC9pUrN6Sb++LyBgvLG8wLLZYAWYvritmoMBwVXlhzq0zOLBKdmGN8auFhiHBUhAiFF1ZSiDBR5B4M4xfsVUAkfB6WiZ4H4smefcN4/RF6+4fp6R+mu3dQaq+6uoN0dQ/J0GBnZ0CCq86uEJ09YTx9UQmuXF1hGSJ0uIXgfQi7AFkxYGV3h7G7I1gdI1g6hjE7wlg9k1hc47Q7olj75rH6lrGHVugIr+Mc38Q1scng2g0coxtYhtawBNdpH1ij1bdGm3+DVt8VmntWMXnXcEZv8v+x9x5McWTZtvD8qa9jpuN7L+59b2Jm2soBEgIhgZD33gFCQiC8d8IjnKCgqKK8995iCu+NJOS61b575nvri32yCrIwaqnnzb135qKIE5lVleacnck5S3uvvXZlnxsVAieqhDaU9xG4sqCEwJXQiRKBCwXtDhQ/caJY4EaZyIdSkQ+FQh+KhT7kt9iQVa5HXoMVlf2DyK63Mq9WfrcXD9vdeNBgQ3aLEzktTmTVWdnnu2V6FiLMKNWz0ODNDDFuZg7gRuYA42LdylEw/tXNfDUTIGWldMqNuEHiodlyXCReFoEpCg3e7MPZawKcudaDM9d7cT5jAKfvSlElH8KDNgfOPlThaq0FFC48m6vC6UwpzuSqcPKhEqceqnGm0oRrAj8uPnaxgs9n6h1IJZmGLDlSC7U4XqTFkTtixr9KvMp5sRKJg5U+gNQyA1LJQ9VkZyArKVeNpGwlDmRIEXd7AAk5aiTla3Gqxsq8V+TBOl1jwYFMKQ48UODAQxUSinU4WKLH/kId4gp0OFCsx96HasQU/lfnYG23SESBjvXJ69cnwsj0FtnyF+UN4CVyyK9s+fckMnwUqFmbENf7yF0u+r4bz9noIePfYx0oRV8jcs67Qch2g4m+1qY1dLvTNn7PX/TWxh4BfLRYR5/AH9f72O7dY+OPgQjOkftuKAj9QX189yIZPRrep6j3k9ePNZtEvw98O2x8F9jn7f4OeLdku/yxve85a9fg2y+6z1HPZsND3O6ZbH/O9vehsUbe47VubbfDH+uGPvFPibJtlE0+pB+/8h5s2Zftz4nq09o7EbH5MUjCAIvI7b/8MobC30d+27z9KG+I08P6lrIJiXdFocFIoWfKIqRiz19jlSQaSMk9UouQLzS6GCa5zy+8B8l9iyxCPsBiMg0Rkjsn08A8WASwvAF4vAG4PQG4yHtFQqOk5k5eqzDRnThY0QCLCxMabR4YbV4YrB7GvaJMQk3EgxXhYDGAxam5r3uwlJwHi2QaiIMlkkPYL0MvgSyRHL39Mua96hOr0C8zoluoxJNeGbp6FcyT1dEhRHunGO2dErR1SvG4XYzWx2K0tg2gtUOGx11KtHVr0NKpAIEraq3dWrQ+0aLxsRyNbUo0dWjQSLpWzTLUNcnxqEWJ+g4j6jtMaOh1oFHoRGO/Gw0SFxoVbrTqghA4RiDxDqPbEkC7wY9mjYcBr2Z1AE2qQTwa8KP8iQsVAjfq5H40a/1oVLnxSGJHtciOCqENZX1OlIu8KBF4UPTEhaIeN4qFXhR2eVDS60OBwIf8bg9yHzuQ22xj3iwKGT6oMSO/3Y28Tg+yG2wMUD2otyGnwcZChPerjcgo0TIvFvGw7uQqcfOuGNczxLh+l4pDS3ArV8F5sAhgFWpws1CLW6V6XCe193w1rtyT4uLtflxME+HinX7Wzt3sA2UPXsxR4mK+BvdaHayI9Pk8NS5VGBkv62yOCqez5IzkTqHCCzUWXGr34GydnZXPIcL7yXIj40wlZ0hw+JYIqXlqVjLn0JVeHLzQjfhLPYx/dYgkGwh8kRfrkRVHyo1IuCdHLGUMXulF7G0x4u/JkVJiwLV2L/NeJRfpcLhAjUMFWiQQmMrVIKnahMM1ZiSWG3GwzID9RTrsy9P8cwKsTa5/3qQZNXG9Y9Jdn4D5k2Dkf57rv77PXtQ9+QsEeVB4kye/O1HnRAi45FVZAwUb+xK9GNAiFHUNng1Yn7ec8N81mr/fDogCFR+vZW/R/9TXkweixxU1hve03fbelGgbkbeIo91MYSoS8v3gPvLtEg2Ktrcmvx+RPtDR/O/5QIJ3j6jnOIVSnjfyvYAH/7nz3r0tQdsGLmH0syAPIDdC8shGnc9/kaN+450TSbCI9IF3TtR93uvd38bS/Hvzrr/paP5xvDF/aD/4QDL6dtHPdf033nPl3Tfq/aXvI3Yu+cO6nVMl+OUXLotwtJD3/VExhimDcEiEvI8iYOsj5A2GdbC+/Y4DWF+TF4uyB98wgvsayZ1qEW4FsJaW17MI10juc1uT3MPFnpmC+xhXLmczyT2sgUXZgxEOFvNgEcDyw+3xweX2sRAh1SAkcjvVIbQTuHJ4mBYWFXpmpXJsJDjqhdUVhMnuY80fmmZeLI3BwYUIIwCLlcrh1Nw5gEWlchQ8gCVnAKuPebFkEElU6Jeo0StSQmcLwuAKoU+iR7dQhSd9KnT2SJkXq6NzAO1PZGjrknEgq0OKti4F2nq0rLULdMyT1dohR9NjGVq6NGjuUKG5U8uBqzYVGtvVaGzXov6xBg1dJjQJ7GgUutA04EWrzI8WWQCNci/zXAkcIYi94xC5RyDyjKDPMQShi/uOfutxjKLTPIwGhRu9zhG0GwNoUHoYOKuXuvBI6kKV2IEyoQtVUh/KxT7mtSoRelEq9jGAVdjmQnG3F3mtThR0eVAoDKKwz4/8dhdqRX7ktzkZoCKAld1oQ1atBferTaxllutxt0zHgFd6sY4DWOS9CvOrKIvwVp6KhQkpm/BWoQa3irS4nqvEDcoipGxByiTMHMDFtH6mh0UhwktZcqaDdYkAVZ6aeawuFOtwqVTPCj9foMxCUnTPUTKS+5kyA652+XC2xoLTZUacrrIw7auTJONQoEVqgQYp92VIvi3GsSIdUh4qWXjwwLkuBrAS70pwuECD5HIjK5GTlKdB3HUh9p3rZiAr9vYA9mdIcazMhCtUZ7DeiaMUfqwyMUmHxGIDDpYYkFRjweFqCw6WGhBXqENMrhZxRXrWfrdpQvrP/iJqQoxMIttv+QvPxknz14eyzST46yeuHRF1z6gFkiIr6/1e7+c77skHAOszNXcv/m+RhYtt+Yt4uFt8G268zlrP+Tvv6BP/sHfsbz1W7oQoG/H6E/X9e9kO7whXRS90W4VyPryPf79d+Cbjj3ftfeA/123DyfyrvGOf/9yj3pH193AdLPEBY7TteI+I3Yxvt3W7/pZz3mFPvh02dmCrIfPH+q7j+cetAZ3f0A/+dfj34/d77frU4a3vwbcl/zL/5/9MoeQPkef0BxSNkvdKgtS153gUojD/imURDuXjo8hvycK1Ys8UHlwvkfMGL1++Wg8RbgBYS8tPN4cIFxbfKdMwEdHBihR75ss0UBYhcbCYgjuBK675/EEuREgeLI8fbjcBLO86wGLgyssAlo0Alt0DBrDsPkZwJ3BFzUCEd4cfBLDIk7UOsExQqE2s7A0VemalcmQaDMjUEA/IWCOhUZFYgX6xAkKRAn39cgjFKohkBgilOigMbqjMfubF6hFp0U1NqEaXQIHOJ1J0dCvQ/kSOti452p8o0CHQorPPiI4+Izr7DGjvNaC1S82AVUsnZRSq0dSuRXOnAU0dBLT0aCJg9cSCxi4LmoVudGgG0a4ZQrt2BO26YXQYh9HnHoPIOw5pYArywSmIvKMQukNQj85DPboAVWgemrEFSIOTEHlDELpH0K4nrxYXVmxSudEg96BG4sEjhR/1Kj8qBrwoH/CjrN+Pom4vinr8yG91oqjDjVJRAGXyQVQph1EmGUSlagR9wVnkEw+r1oLsehse1FmRVWXC/Uoj7teYkVmmQ2a5gWUUphdpcIcERjPEHMDKkoLCg8TBoizCa+TVypIxLxaFBwlg3aow4ibVH8xT4QKFCtNEuEperWIdLuercZ70r3IULGuQyO5UDJp0sE7fleEMCYimDTCh0avtHlyss+EUZRZWm5mi+wkq7pyrwtF7MqSSonuZASlZciSnSXCU+FX3pIzonnhbjMQMCY4UaZFM4qJlRiRkKRBzWYB9lwTYd7UPsXcGEJchZZmFx2osSC414FitBScabUyp/Ui1GYmlBiSU6JFYZkRcgZbxrvZkK5kHa1+e+r84yT0ygWyzpfRr/j/+Ara+EPCP2Li/9SS48ah3fX7XPbf8jT8hbwAVUZPypt+iAVtkoVxbqPmd3G4x4B8Ttf/32oF//haAjz9m3iK0pX3C/dr2t23HFr3gb7bLb+kj/xw+IIky3rs/UJIE8W028tLWstr49+AW2A/mI0V6wLfNNn8zkffmd7znEPXeRX0fvjD/umt/c/x+b37mWz4//nuw6f3mXW/Tb5EB8rZb9on3e2SXf1xkbL+pH/z3a/1d4I8z+p3jjSdy3yjQFW2zdZL7/4e//vVvnAbWaNE67+r3hRj58SdEREZ/+nkAKZFn/FEeAuF6hBGA9earr5n3KoqDxQNYz1Zf4OWbr0Ega5FJNSyz/YXFJczNL2CWlNy3lGmgEGG42HNYcHRNB2sTwApyQqMbAVbEg0XeK+bB8jMvls3p5bIInT7YXEFYHP4wwArAREWfrZ4wsOIkGghgUVNpLVBqrZCrjCCAJZWpIZGpodCZIZGqwiR3KfrFcgaw+oRSBq76JVoGsPplBvRJdMx71ScxQDCgR49IB8GAAU/6NOjsUaCjW4lOgRrt3Uq0CzTo6NOjQ6BHV78ZnUIzusQ2tHbr0NqlRVuvGY97LXgssKCl24zmJyY0PzGjqdOEZoEdTT1OtEj96LOOQmCdQLdlAgLHJMSBGQagZIOzUAzPMiClGJnFQGAKmrFFuJZewrH4Ara5Z9CPL0A5Mg2BfRhPrENoN3GNuFsNSh/qFD606IOolvpR2h9AmSiIom4fSgTEuwqgoN3NPtdoRlGpHEa5fAhVyhFUqUdRZ5xEiWgQD5vszIuVRcCqXI/75QbcrzDgbpEGmbQt1SO9UIO0AjUHsIiHlSVlRPebRHInjxWTaZCzcjm3inW4VWbA7RoLrhfrcL1Qw3SxrhZpmf7V5XwNCw+ey5Tg4kMlrjfacK3RjsuPrDhfrMOZBwqcyZLjbJ4a56stOFthwqlcNU4SR4q8VtkqHCNgdU+Oo1lyHM1W4ihxsCqNOHpfDtLBouLOydkKpoOVlEWK7FqkVJtZHcL4dAnnuSJx0VsiHLgvx8EsOeLuynCi0oQHkkHcEQ8yrlZimR5J5UYcIoBVZkBCqR4xOSrsuS/Dl+kD2JU+gC/TBv4ZAdb2AoL8ye7DAVb0hBeZn39ty79n9AS7gTgeWZiiJvzI/1i32q5P4ut94E/aG7hF6we9w8vDP4i/z7/ub7ED//xf6/f67x9sO+oy334Rm7Kh8BfArfh0v6WPv3YO34b8fS7zdD00uvn58t8Vvh3WAVAYbFEYjZ9Vwb/Nxn2+bd4HpKyd/yvj5F93zea/4Rz+dSLgYMvtgbDFdQAAIABJREFU+juy1sWNO/xrrfVp40Eb3pcI0OGfu+X9I88ruh/858Tdkm+DjX83/N8i19nqO67PWwIsSep62PCd/UxBL/GuwgR3IrcT74pCg1sCrKfP8Xz1JVN4X1ohLxYHsghckVRDlNDozCympqYxOTkF8l5RGx+f4Io8h9XcuRBhCEMRHSzyYAUGw42yCCMeLD88Ht+6BysCsBgHK8A8WMTFsrsDoFI5ds8QLE4/81pRXUICWHpGcLcxsVHiYFFTkRaWxgy5Ug+ZQgu1wQ6JVA2bewhKrQViMZXK4WQaiINF3qs+kRLCAQ36xGr0S/XoG+AAllBqQu8AgSyudffr0S0y4IlQh64+HTp7yXOlR5fIjK5+C2vdEgcEcjc6hFYGrjpEdnRJ3GgXudDW78LjfhdahS609DrR3OvCY3kQbaohtCqGILBNodcxDZF/DurxZRhmnsM0+xyG6acYWf0K3uWXMEwtw738CuOvv4V7aRX6CfJizUM2OIVeZwj9vnHm+RI4xtBjH0GvexT1Ch9qZH6UCP0oFQVR0hdAcY8PJb1+lPQGUDYwiBLJMMqVoyCQ9Ug/igrFCCoUIdQbJlClHEVep5eBLCK9P6DwIHmuSnXIKFTjbokWGUVqpBeqkUY6WPckHMmdMgmzpKzo8+1SHYjkTh6sa/eluP5QiVuVJtysoGbEjXIjbtbZWCMBUsa9ypLjwgM5Ex293eZkAOtGox2XiOCep8a5UgPOlBpwrtKEi0Q4f6jC8ftyHMuQIPl6H5JvCHGUijpnKZBChZ6Jf1VuwPEKIyhr8NAtMY4W65Cco8ChTCnjXx0u1bOMQfJgHcyUYX/aAA7clSEhR8VaTLoUNwVe1LqmkaUK4UilEQdy1difrUJclgJxDxSIpyzCe1J8cVOIT6/04rNrffjkau9/cYD1QYvENoBmizl3/atfW5TXj9xujz/p8hdNOp7/2xrg+42TO7s//3/ebMLdOKmHe8m/x7sWn7VB/b122H7h4G6x9e98+7yX7ehi247t18awdR/WTBDlXfj1BXH9vI170f1YzxyM5s1tGi/LKoss7Bu3mxMENt6Vfebb5oP+dn7FNvzrrr1Pv+Ec/nXeCRgi9t9ylNyX/Gut9Wnz8fx3bC1BhH/uh/SD//dH9+RfZ5O9t7LPVt9xfV4HWJRF+Dem3v7LewOsZA5gsexBrg4hlckhDtaWAItlET7H8lOuEcBaWFxm4IoBrLAHa35+kdUjnJqeweTkNCYmJzEe4WCNUrkcrmROFMCKhAgJYDHJhhEewAqT3CMhQkZw97FahHaXD04vl0VIRHe7ZxA29yAszgADWcTDohChjgmM2qFlgqPkwQoDLK2F82ApdAxUSeVaDEhUXJOqIRpQol9EIUIVhGI1A1dCiRYDagtEchNEcjP6ZSb0y8wMYPVJzehX2CAYMKFbZER3vwFPWDOiq9+EJwM21rpEVggUHgi1QXRSiRuhDZ0SN7oVAbSLPWgXe9Eh9aNDFkSbJIDHsiA6dSF0aEfxxDQOoWsG8pElaCefQh5agnZiBd6V1xhc/QpL3/yIyTffYGj1K4Refo3Qy7ewLzyHdmKBA1hDM+hzj6PXPY5+7wS6baMQ2EPotofQoAqgWhZg4KpcFERZbwDFAj9KBH6Uy4aY16pMNoIqFQGrEGq0Y6hUj6JCNYoa7TiqNGMokoSQ2+FBTmOE6G5lHqzMIg0yCtRIy1UgPV/FPFgEsG7cHcDN+1LcylfhTrEWd8oMzItFQqPXKFxI8g3ExaLMwyozbhO4qrexOoTXyvQMVJEOFvGvKER4u9WBG60uXKsxczysChPO19lwtliH86TuXmrAiQcKHH+gwNEbQhy53I3DF7txmIEsKdO/orqDBKiOE2+qUAsWGkyXILlAg6OlFB7U40i5npXIScxVcdmDaRLE5yhxMCwmmlpvwQWBFydanTjRZMexOgviH6qw72Y/dl3tw5fXhNhzZwB770qwK02Mz6734dOrvfjkyn97gLUBBG2aJNcnbDZRUyr5hhI9/Al806LJJ/tGFgH+pBz5bv0279jbuHCHF+Gt+vwb7sEfx9pCtEVvtrYDf+HYAvTxF6aIF2EDAH0v21F/th1btH02m/a39JF/znss+tQ//lg3PBu+jTeOd93UU6DEAJK6iPKAbbjW+vG8Pb5t3uf4tVP549zi+fGvu2bYd5/DH+uW/7lYu85aJz5sZ8s+bbwEv4+8xIL3Onfjtegz7x37mJ7ROhDe/Dz59468O/zvou28CWBRiRw+wDoqZiKjER0sxsP6/gd8S2VxvvkWb8mD9fVbJtFA4cF1gPUGL1684nSweCHCp89WsfLsOfNeLS2tYGnl2SaAxYGuJRDAinixogEWn+Qe9mDxAJbfv0WIkEjuBLBcXjgZwPLC7vBwjYUG/UwLi+oRWl0BmB0+VouQPFicRAOvVI7BxgmNasyMg6WgEKHSAJlCBwJYEuJhMZClhliiXgdYAxrmtRIrzJAZ3BhQ2yDROCDTuRHxYPVKTBCrnBAqHHgi1LPWLTLhiYi8VmYQsOoS2yGQe9CvG8SAMQSpeRSdEg8DVz3KIXRI/Ggf8KNdGkSHYggd6hF0aEbQrh1Fl3Ec/Z5ZKEMrMM+/YJ4r48wq816NvfoGqz/8jJXvfsT8N99j7u33mH/7A+h79/JL6CeXoJtcgjI0jz73BHpd45AEZyBwjOOxfhjN2kG06IdQoxhEhWQQpcIgyoScF6tCMoRqCgUSqKLwoGoUZXICWaOo1oyhQjmKcgWBrAmUSEPI7x9Cbpub8bByGu14WG9loUICWHceyhnQyijhiO53chW4lSPHrVwlA1kEtK5TkWdqBK7yuVqE10v0uFFlxq16O25UW3CdZBYqTbhSosfFbAUDWJco67DViZvtblwqN4DI7ldbnLhcb8PZMiPOFGpx6oGCSTWkpomRQt6r6304fLkHSVcEOHxbjCO3xUhKH8DRXBVSi3VIJTJ7sQ6H7smQlKXApS4nzrbbkFShxyFSYs9V4SDJLhRocbBIg4N5KiQUapBSb8HhMgMS87VIKtYhqUjHjknI12Bf+gC+uNaHz6/24sBDBRLy1fjLJQH+cqlnB2BxUyh/0ttGaJQPlOh/vLzFgb+QbJxk+b+tn8O/X2TiDU/m75j4o6718XGexhNv4YisCe+4TuSQzVt+vz7cDnzy7vvZIRrcvu85vx1gETbbfkGMsu/a8+XbZMOz2mxA7pt32P5d99/6ch94f/69Pwhg8YDD7zaHV/n9Xn+P33VO9G/r57xjPPy+r9l/a6uwb3/t+KisXHrufEDzd/SDf98179dW78bW9+Dbkj9MAliyY+vvZ+rAViR3joPFhEb7U9bDh0Ry3xZg8XSw1gAWiY2uYnnl2RrAWlxaWQdY4WLPs3PzWFx+iumZOebBojDh+DgXIqSCz5Giz9t5sBjA8gfh85MGFsk0REKE3nWA5SSA5WYAy2Z3w2p3M4BFJHdqEYBltLphMHNK7lqjndUhVGvNTAuLlcpRGSBXGyFXmyBT6CGVaVmYkACWeEDFebDESubBopCgSGGCVGOHTOeCVOfCgMYBkcqGfrkFfTILBANGCOV29Cuc6CFgJTSiS2jEk34zBDInBDIXuiVu9KkDEBtDrEkt4+iS+dElDaCLQBU1+RC6lMPoVIfQpR9DhzYEgWWShQYHgguwzL2Afuo59FPPMPj8awy/+BqLb3/AN7/8DV/99FcGtJa/+5F5r3zPXjMOlnFmBZqJJUgH5yD2z0Dkm8ZAYBoC5wRajSG0GIbRoBlCtWIIFQODKBMPoVI2gh73HGo1o6jTjqFON8YAVZlsFNXaSQaqyKNVqR1ngKtWP4lSyQjye4MoFg8jp9nJ9LGoRiGR3TNLdEgvUONusQ4ZFQam5k6hwtt5ShYevJUbziLMlrMwIck0kDwD8a5uVptZu15uxPUqM/NgUf3BK6TcTtysKjNTcSfu1fVWJ+NfXaw24xKps1ebmQfrXImB1SE8lilFyk0hFx68KWT7SZcFOHyrH4fviHGEpBoypDhyX47UEh2OVZtwtMqAQ8TnarHhhsSHM4+tSCzS4HCZDgdzlIzYHpchwcECFZLKDEguNyA+W4mDOQTA1Ego0DCAxYUIlYjJkiPmnoTzguWr8cllAZIKNf/iIcK1yW990uLzW/iTW9Si/SvnRU/Uvw0k8CdZWnwYxSZKeZq/GGzwikQWCr6nJPJdZD3iLwIfstDyz/tAO0R5bqg/4fzz95Vp+E0AK2ps0Yt61PON2GWjzX61j1svkpHLbbndeI9IGv4GkL42Xr7NN2QRTpXyJBKixrrlnaO9e7/6/DZw+Pj9IC9jpN9R30f/5yL674Z3zoaxrgOsaJD7Xu/+NkONvvfWf+P8v/c1e4ev98F/g2v94L8T4ftu+bLxj+MBsKj3g2czWQn+sPbMUjHAZBp+gTiVN7ajIk6mYViElDVtrI+QG3iHB+vlZoBFUg0rFB4MAywCVxH+VYSDxXhY8wssdDg7t7AGsLgsQiK5j6/xsKJkGtY8WEGsAyzyZHFio263F9RYFiFxsCIAiwjujjDAYuDKx2QaiOjO+FdUJsfk4ErlmBzQ6Ml7ZYFKa4ZSbYSCNVPYg6WHVK4LAyzyXmkgluoglukhlhshUVsh1TqgNHqg0Hsg13swoHFCrLJDKLegV0bNin6VC/1KF4RyJ3rEFvSIrRBIHeiWOBmw6tMOolczCKFuGH2aYXQrguiU+NBJXisxhQUH0aUaQY9uHL2WKfQ5pvHEMgHz5CrUoRXIRpZgW3gJ69wLaCZWoJ96isk33+LlDz/ju1/+hm9++Su++vmvePPTL/A/ew3n0gu4V17BurAKy/xzKEILEHoJYM2g3zuFPu8UOm0TaDOPoUYxjIqBIVRIhlEpHUGtegyPrVNoNE2gxTyBWs0YKsPeqlrjFKp0EyjsH0KZLMR5tDTjKJWFUCAIIF8QQJ4gyAjvDyoMjIeVWaZHJgGtR1bce2RFRrEWt3PkuJktZxINtwvUTJ7hdrEWN4ncXqzFjQI1415RaPDWIytuVJpAIOtauQFXSziAdbnMyDSv7jZbca3eiquNNlx6ZMHFehvTvDpbElZzp5I5xL/KlOJo2gCOpQ8g5XY/jlCokNotESvwnHxfDgoTphRqkFqux/FaE1JqjDjfZEW9cwzXBry41OtCcrke8Q8VHLk9U4JDpRocyFchqUSLQ7kqxN2TMWHR/UR8z1WxEGFspgy7b4mxK12C1FozCx3uuivBFzcoZCjGXy52/wtzsNYmK94Exftu45z4XkWONwKZ3xrm4ocaeH2KLAjRi0E0cOD/FuV1iVqA+ZN7ZPy8SX5tsdi881vtQFeK6s+mcW3mEfGP549r07WiHtZ2Y4u2U9QpvGHy7xmx9/p2Yx/593o/+0WFkTbZIPIsooHKxlJM6/2JHL8BcPPGE7W7EQy96/70W9Q7swH88M7dXjR0+3OOH+eBw6iHEf2cNo5143sQNT7+hw8Y69bFnn97P6LA2RYeP66b2787734H/4BUCXmvSAfrF6bi/k6h0dzBrUOEpIH16vU2Mg0RgBUt00DFnqkRuKJMwrn5RRC4Ik/WZJjovhYipAzCtSxCXrFnBrA4gjsXIiQPFteY0CgjuW/0YLmiPFhWBym5e1gGodnuZTpYBpMDOoMFOoMNOgawrCw8qNZboSSQxcskZNmECgMkBLJkOgzIDZAoTJCoLJBqbJDrXFCZvNDZh6A0eiHRkAfLiQENgSkrA1dSYwBqRwj9Kg+ESjcDVn0KNwYMQxDIveiRedGrHoTIOIp+A9eE+lE8kQ+iSz7EvFddyhE8UY2izzIFkXsWvfZpCGzTkA8twbX0AtrJFVjnX8C19JqBLNv8KgLP3uD59z/h6zCwIrA1+/V38D9/A/+zNwg8fwPP09ewLb6AbvoZBgYX0OuegcA9DVFgFr3uaTw2T6CKCOx9QQauHmnH0GicQKN5Eq22aTQZCWCNo5q4VtoJlCvHWSuRjKCoL4gy6QiqdZOoUI+jSDiIvG4fCmjb6WUcLMoqvFdtxv06Gx60OJHd5mYlc9Ioo5CAVqEGt4u0uEmAijxWBRrcIMHRcgNulOpxs8qEm+S5qjCy7EGSZ7hSqse1CiMuU6iw1owW2zjuPnbiWpsTt3u8uNRow8UGG85VW3CxwY4zFUacqTLhdKkex3PVOEGSDBQKJM5VtgIpuUqklulwss6MEzVGpFbpceyREaebzTjeaMLpFgsKjMO4KvLgRJsVJ5rMOFqmQ0K2DInFGhwsULOQX0yaGHspo5A8W5lSxGZKsT9LjgPZCsTdlyM2S47YB3LsL9QgsdyAxAoD9uXI8cUtET699q/MweItEBsncfocNeevTdzh0hlrgp/cAkcLDJUM2SqZiz9Zblwc+L/x/xfP3W6Le4Xvs9adjaBlw4K4cTGPuj8JnfLHwWos8q/8rv0t+kZCoO+ww9rVwmVo+PyhbcvD8DwdUX3fOO6ND2vLsUUvmBtPWesf7bx3H7dfJKOut+nDxvqVVCKHPJX8PkYDts2lU+jd2760zqZb0hcfADrY38QW75O89DiP+/UxjpOcBP+6mwy7IWMyUvLm186h+0S9n9zf2Jbj2upL/vW3/Fvnso2j6opuus4W7/kWf4ObTytdt9EmG0aOfve7s9Xz/sOGUjkcwPoZP/00ClHhUfx+zWv1O/zu979HsnCIgas1DtZbHgfrnQArUionGmCR94oBLCK5z80zgvs0ZRGucbCm17II+eFBfohwaCiEoZExlkHI92BxIUKeDhZxsJweOFh4kEKEbthsTlhtLgauOIBFZXJcoPCg3mSH3miDzmAFp+JuY14sjdHBZRFqLVBorFCoSbLBxvZlKjNkaivXNHZIVFYMKMwsNMgAlmMYaksAEi0HsIhzJVa7GO9Kbh6E3jOJfq0PvQo3+jV+iLUB9Ejd6FUF0C31oEcZgMQ6AYl1EgPWSYgtk+jTj+OJcgQd0iE8UY9CYJqE2DOHPuc0emxTUAwvQTf1FJrxZegnn8I2/wK+p28YsBp68TXjWT397ic8/e5HLH37A1788DOmvvoWIy+/xsiLr9mWCPCW+RfQTj2DeuIpxIOLaHfMQBSYgzg4jybDOCr6B1Ep4TxXzeZJtDlm0GSZwiPdBOoME6jTT7D9WsMEKjXjqFBPoEI1jmLREIqFpIc1hjL1OEoGhpH7hMrqDCK/N4DsVhcTG82iws+PrHjQ7MCDNjfu1dtwr96Oe412pJcbcZs4VCTfQFINlGVYbmAA61aVGTdJpoG0sKjeYIEGV/JUuEQ6WCU6XCrS4Eq5HlfqLLhcY8bVVgdr5ytNOFOowekCLc4U6UBFnE8V63CySIvTpQacLNbhWKEGx0v1OFamY2AptUKPYzV6nKg14Fi1HsllWhyvNSC1VoeTj63IUAZwR+7HsRYzkuoNyNMO4lyTmQGm+Fwl4u5LsO+2CLF3pYi9K0FM+gD2pYsRkyHBgRw59ucocKRUh+RyHRLKSNHdgP3FKuzOkWFfnhJ7sqT/BT1YkflpZ7tjgR0L/NNagP+fi43g+Z92UP/AjkeT3PkeLAJYP3ME9x9+ZDpY3//wI74jgvt3HMF9HWB9g6+++hpv3nyF13yAtYnkzhV8XmYSDdG1CAlgzYcBVkQLixHceVINTKZhdAwTkzOYmJzGyEiINU6mYQSDwyEEAkPw+wMbdLD84VI5fkZwXwNYdvJguWGzRwCWe70WocUJg9mxDrCMNmj1VmioVI7RAY3JCbXeDoXGDJXODrXBCaWOvvewpjZ6oDH7oLcFobX4YXaPQKK2QWX2QecYgcoUgEzngcIUwIDGDZHSCSE1lRtClQdiwyD6VH6I9EOs9cg86NcPQaAaRL9pHOrAAtTBRWiCS1D6FiCyzaBHO44uZQgC8ySEzlmWKSjyEqF9CYbp52wrH16AafopXEuvGO+KMgVnv/6eca4IXFEj7xV5slZ/+IkjvL/9HuOvv8HE62/hXXkDx+IrWOZfQjf1HNLQCgTeeeimn6LDMolyyQjqdBNoMU2hxTKNFts0A1aP9JOoN02h0TyNeuMUHhknUW+ZQaVuCpXqCZRKQijqG0SpeBjl6nGUykdZ6JAyCvO6/XjY6UVup5cpu5MX60GrCw8FQWS1exjQetDuQXq1CXeohE65AWmVJtypNuNWmR43inW4XWXC9WItruapcY30r4q0DGRdfCBjRZ4vPlQw/avLdVZcbXEwUvvVxw6cLtDgbKEW5wq0OPlAgWP35TiaIcGxLDlOkveqQIPUPBVOlGhxokyH1GI1TlbokVJE2YIaHK/SI6Vch+RKLU42GnGm04a76iAy1UGkNBqRXKfHiUYjDhWrcahEg8RiNfali7D3dj8DVXvTRNiXJmaNANbeDDGOFGkYCT82R47rT9w4Xm/B7gdS7M6SYO9DOfZmy3cA1j9wzty59I4F/qUtEBUqI/5YZLRRBPP3DG9Gzv1vun03wPppDWARwX0tg3AjwKIswgjAIpmGSIjwxUuuFmGY5M6Vy4mQ3KMB1ppMQ5joTmKj2wGsqZl5UIsCWGEOVnBwBIGhEONh+cJ1CDmSO5XK8cPjG+KyCB0u2BnAcsFqc8Bqc8IS9mKZrU4YzY4wwLJBRx4sox06owM6kws6sws6iwcGmx8aowtKnQ16qw++kWlozF4Gquz+cXhDczC5QzC5QvCOzLKwoNEVgtE9BqXBB6nWA5nBD5kpCKkhgH61ByKtDwO6ICTmEQashLpB9BtHIDSMQO6ehEAzDLV/AdaJVSiDizBOPIN18jmElmn0GieZ56rPPoN+NwmFzkM9vsLAlXl2FbrJFebBoi0Jh469eovpr77Fs+9/YsT21z/+wrZvf/4rXv/0C9d+/IUBLsospKzCwdWvEXz+FVzLr2GafQnD7AuIh5chH11Gh3UajaZJPHHPods9j1bbLANV9aZpNJin0WidQatjDg3WWTwyTqPBNos6ywyqdFMoU4yjTBpCiYikHMbwyDyDUsUYCxESsCJvVm7fIHI6PMgiIVICXaJhPOwbxP0WJ+42OpBea0FahRH3mxzI6fTiOpXHyVGwdpUU2vPVuFqkwdVCDS7nKHDxvhTnMgbY9mq5Htcfu3C1wYbL9VbGvbraYseZfDXOPFTiXJEWJ/PUOFOkxYk8NU4WaHCq3IgTpXqk5qqQnCbG4Zv9OHS9D4du9XPaVw9kOJyvwLFyHc4/tuDUYzMu97txWx5Atn4QKfV6nGgwIaVaz4BVUqmWEdz3P5Ah5u4AA1V70vuxN0OEmLsSxN4ngCViHq7USgP25yqRWKLG/gIldmdJsZs8X7kKBrL+65XK+W86we4Me8cC/3QW+NUwXTTX7J9ufP+BHX5fgPXDhwAs0sGiUjkEsF68xHNW8DlSj/D9ABYLETLv1brYKHmw1kOEY+CU3CMyDSMIBofBANbwVgCLq0Po8Q2yeoQsREgAy+6C2z+8TnR3+WGyOBjAMpqdXHjQaIfe4mJ1CKlUjtHuh8Hmg97qhdbkhkrvgM7ihWtwCjqrn9UXdAQmEBhfgME5DJXRC7nODQJXtsAUzMEpaJwhKIx+qBwhqByjUNpHMWAMQuWcgM4/C4VzEiLDMITaIfQbQ4x31S0PoFs+COvYcwSWvoLcvwDV4BLk3gUIrdPot81C5JqDlDxbE0+hm3zK5BfIW0UaV7S1zHGSDMFnX2H27ffMQ7X6/U+IgCviYRHgevnjz4yT9fLHX1i4cP7t9xh99Q1CL7/B8OpbmOdewjr/im1lo89gnluFceYZOpxz6PYuoC+4hE73Atpd82h3z6PdOYce/xI6PAto9yygxTmPNvcCmh3zqLPMos48gzLVOMpVEwxY1RqnUa2fRr5wEAW9QRSIhlEkHUWZegL5omHkCIIMXGV3+3G3xoy0cgOI4J5eqkdajQW3SVi0RMf0r1ipnGItrhaocTlLhgsZYly4K2YFns+TenuukhHbr5EcA4UHm0kHy4HzVUacL9Uzz9WpQi2oBuH5KhPOlOlxPF/NQoVnKkxgxZ0JXF3pxaHbIiQ/kCOBPmdKcTBTwnhclbZJHK3V4XyXFRee2NDin0BqtRZHa/VIrtQgoViFhCIVDuaSgKgUcTlyxGXLEHNvAPsyB7DvrpgBrF23+rAnTYiDBUrEPZRjX44UMbly5r368q4I+4tUONli2/Fg/QfOoTu32rHAv54FWPbrBs0uHl/vX2/A/5gRvS/A4jxY3+O7777Ht99+F83BCnuwXr95w4o9kxbWWi1CKo3z8jVTd2caWCyLcDMHa2sPFic0GlFzjyi5r4MsPsl9BMHBcLFnf7gWYbjQ85oHiwo9Oz1wOt1hDhaFCF1wegLMg+X2DcEdDMEYAVgWFwxmJ1N0N9q8TMVda3QycEXeKwJVWrOHNb0tAJtvDCbnEHTWAIYnFxngUlHGoM4FjSUAq28CjuAMLIMz0PkmGJld55uC3j8NQ3AGCuc4NL4ZOCefwzO9CrmDOFbjTIqhW0wE9yAEqhBkzjnoRlZgGH0G49hzqIdWIPUsQBN6CuXoUxhnV2FfeMl4VuSpIjV21/IrOJdewr74gu2HXrzF0rdcSJA4VzNffceERYOrbzDx5hs8/f4n5rFa/OYHTLz+Bp6VN3Avv4Fl7iXUE6vQTK7C//QruFfeQBJ6iiduAlXLEPiX0OlZwBP/Irr9S+gbXEbv4BKe+JbQP7QC8fAKRCMrEIdWIB17ir6hZQiCSzDOPWfndXoW0WyfRa1hGu2eeVSTLpZyHKWqcRRKRzl9LAJYnT48IPJ7qwuZ5Lkq1eNOmR7pBLZqLEirMeNOrQW3ay1MxZ0U2y/dl+LC3QFczpbjEgGtTCkukNp7rRnXyHvV7MDlCgPzYJEXi4RFz5bpGffqbIUR56vMjIN1IkfBFNwpVEilcFIzpcyDlXxXgjvtHqQ73Xl4AAAgAElEQVQ+kOPglR4cvNqDw/clSMocQHKeAolZUhwpVuJQsQxnHumQVKpEcrUGiaVKnK43IKVMg7gHMgak4rKkiMuVYX+eHDFZA4ilz1kS7LrZh32ZEhwsVGFvlhT7sqXY80CCz9OE+CJDiD3ZUsQWKHYA1j9muty56o4FdiywY4H3t8C7AdY6B+vXAdZXYbHRt0zJncKEVDJndfUFVlc5T1YkRLjCZBo2hAgpe5DCg/wQ4ZqSO1cuZ82DFZVFGPFghYs9U6HnCMCKKpUTERrlAyw382CthQjtxMHywGS2w2i2M3BFIqM2zxAIYJnsFAacYqFBoz3AthQaNDoGWbN6R2H3jTGg9ebbHzEytQSpxgG1yQe9YxhG1yiMnjHonKNQWYegtoegdU9A75uGaXge+sF5GEcWYZ98DtfMC+iGFqHwzEJqm4JQH2JkdhHtW6Ygcc1CN/oUlukX0I4+hXp0BRQGJE+VfeEFbAuUJfgSzkWSY1hlv5EcA5XDsc2/hHPpFSOvU5hw7uvvGR+LCOwk30AZhQSyyGM1tPo1I8M7l17DNv8K6snnUIw/g2vpDdPP8j/7Cn2BZTSaZ9FknQMBpE7vIrp8i+gOLjEARSCry7fEfe9dRLt7ER3eRfQElyAYXEJ3YAm9Q8sQDa9AOLSC/qFldPkXoZh8BtHwMvNu1RgojDiGImkIBdJR5A2MIEcQwP02DzKqzUijGoV1NtxtsCGzyYGMOivSai2Mf3WjSIdrhRpcL9Qy1far+Rqm6n7pgZyR2681OXCZNLCqTLhQosN5Ko9Tomfeq3MVepzIVuBUthwnMiU4erufExe9JuAERq8JcJiA1OVuJF7oxMkMERJPPsaB5GbEJTdg/4kWxF/qRkKaGAlZEhzKpzqECrZNKlAghbxXRQrcbrPgdJWWhQBj74sQe28AMfeliM0eQFyuFAcKFIgvUOJAngKHijXMe3UgX4G4fAV2ZYqw624/Pk/vwxd3xfg8o38HYL3/FLhz5I4FdiywY4F/jAU+HGB9t60Hiyv4TLUIeSFCCg8yDtYLPH3OCY2SkjtpYUXpYDF5Bi6LkEju24UImURDFMAa5WoRDlKIkGoRDjGCuz8wCJ9/MCw0SqVygmEl9wjAinCwiOROPCzKInSD+Fcmsw1Gky3Mw3KyOoR6ixtGuw8OXyjswfJxQMsRhMHONb01AI3JC6NjCO7hGVi9Y1Cb/TA6Q7D5p+AYnIFnbAFGzzhU1mGobCNQu8ag8ZIXawb6wBx0wXmYQktwzLyAfXoV2sAiFO45qPyLkHnnIHbOoN82hQH3LOSDi1CGllmZGzMBp4UXsM6uQjX6lAmImmZWw2KiVGNwFdqJp1CPP2X7BKQoi5A4WOTBorAfcarMsy9BoIkLB74NgyvSwKJw4CuoJ6hm4QsmQDry4i0jvEtGn6HdtYh67QQajdNo9y6i1bnA+FadPgJUC3jsXECTfQ6N9lkWGuzyL60BrHbfAloolOhZRKNtDrWmGVQZp7mtfgrVhinU6CdRZ5lGo2MOTY45NDpmUWOZRqFsFFkdXmQRAb7bj3udXmS0OJFWZ2NhQpJnoALPxLu6VqjFFcoazFWx8OC1AiWuPbLgSrUZV2otuFBlxtk8FU7dleDUPSlOpIlw8q4YqTf7cPSaAClXBUi+1I2US91IOtuBpDNtSDz9GEnn2pFwshUHU5uwP6UBB1IacfBoI+KSahF7pA5xp9oQf1WAxHsSHEgT4cAdIeIfiHAgU4T4+xLE3x/A7hu92HtdgD1XnmDv7R7sTRey8OCe9D7svSfC/nwZEstUOJAnR3yBArE5nHfrQKESu+6JsOteP3bfF+PLTDE+T98BWP+Y2XLnqjsW2LHAjgU+wAIfBrB+eGeIkCuVEy72vFFoNAKywvUIqdhzFMAiHayNMg1bcLA2Co0OD4cB1lAEYHHhQQ5gBUEaWJwOVsSDRTIN4RDhWhYhASwnLFYnzBY758Ey2WAw2UE6WBEldx0VfDY6obdwPCyjIwizexijsyvMa0X8Ky1lCVoDMHtGYfNPwOQehT04BXtwGp6xRcySptTkCrSOMQawVM4xaHzT0AfnYBlZgnFwAcahRZhHV+CaXIV2cAlK/wK0Q8tQDy4xYCXzzUMdWoZyhMrWLEExvMg8WEbKFBxdgXRwCaqxFWjHqc7gMlRjHLCi8KFm/BkDWIFnVGfwLSO6j758C/JQEcByLb7G+KtvMPHmWwa0iMxupYzB6VVoJlZhmCbR0TdwLb+Bc+kNzPMvIRt9ji7bHOqlIdTJQmgykObVDOo0BLhm0OqcR6OF83CRl4pCg+3eBXQHFlmosNW1zsOqMc2g3jqLVtcCas0zqNBPoVI/jWLFOIoU4yiUjaFYwUk5VJumMDC+jFb7NB6KhpAr5lpOXwD3n3iR9cSLzA437jQ7kNZkx+16K27WWXG91oxLxRrU6YZwt93JBEUv15hQbx1DtTyEY5eeIPVcB5JTmnClRI7zeVIkHW9ByvkOJKU2ITGlAYePNyMxpR6HTzYh6WQzEpMbEH+ohrW4hGrExlcgJq4U8UfrkXJHxABWfLoIh+5JEHddgP33+hGfK8H+jH7su9KNfTcFiCVC+w0BPj/dis/PPsbu6934/EYXYrJESCxUIiZ7ALF5UsQQ7ypbgv25MsTmy7Dv4QD2ZIsZ0PqCebJ2ANYHTIE7h+5YYMcCOxb4x1jgQwDWd98TB4s8WN9uycGKqkVIJPeX4VqEjOj+knmwVp4+4ym5LzMldybREAFYs3OYmZ3lebCmMEGlcjYUeyaCO+lgray+xvjkLPNecR4sPsDiebA8fIBFOliecBYhebDcHMCyOGC2OHgAy8bJNBDZnTXKIHRDZ3Iz/pXJEYTNOwpfaAYmxxC0Zi9UBhdrJM1ABHcKDXpHFzA48xQW/yT0zlE4hudhDsxA4xiDxj0BrX8GusAcrONPYaYagcPLMA8uITD3inmw1P5FqIPL0IWeQjO2wpo0MAehYwoDvlnIhhZA8gvqsRWoRleYp4o8W5LgIuTDS9BMPINp5gXMsy+gn15lXicK/ZGnioAVyS7Qb+qJZzDOkGfrKxAAI84VASp56CmTZdBOEvfqOUxzLyEKLEEcWIHIt4x23STaNBOoFw2hVhhEnXQEjdpJ1LM2gQbjNFoc83jiX0L/8DLjZdHnx+4FdA8uMsI7I7pbOGDV5l4EebgabHN4ZJlFi3MBza4FVJtmUKoOc7J0Eyg1TKJIPITsVieyBEHc6/DiXrsHme0eZLS6kN7iwp16O27VWHCj3AAq7Hy1RIfL+WpcyJbjWokGl/JVOJ8tx6nMAdyr0+NWgQLHzrYh5UQzjhyuRerZBiSffIRDSZU4dKQGh4/W4uChCiQersbBQ5VIPFqLA0mV2J9Qgf0JlYjdX4rYOK7FJFbiwPFGHMsggNWD/bf6cDRPgf3XBIhP68OJGg32XRVg7+Un2H2pC3uu9yAmXYgvL7bjsxNN+FNKPRIy+3Cu3ojDpSp8mdaLmGwxYh5KEJsrxb4HYga64ork2PuQAJYQX2T2Mz7WThbhP2a+3LnqjgV2LLBjgfe2wN8HsL7hahG+DetgRYo9k0zDq/VSOZRJ+Oz5Czxl3qvNAIsI7ozkzuNfTa+JjIb5V2sAawxjY1zJnNDoGJaevsD45Mw6wAqGQ4T+SIiQ82J5IgArTHTnZxGuASwrH2CR9yoMsEjN3eQMNxfzYmlNLibNwMjuYc+VWu+CSu9kAEtt8kJrDcDoHIFzeBb+yWVY/FOs2QZnmZio1jkOrWuSASwit1tGl2EZX4HKPQudfxEqzzy0vkUoPQtQB5ZgmHgO/fgzSLyz6LdPQeSchtg7A/nQPOSD88xjFQkLKoaXMRBchISyDEdWYJx5wQjqVIOQOFgEqogIT+E+8lAR0NJOPWccK9K4si28gnH2JSTDK4zATt6wXvc8eoPL6HbNoVk9DlVoFf2uRTTLQmiWh9AgGUa9ZBgN8hDq1eNoMM1wkgy0tc2hw8Nxsx4755mXqs7MyTQ0OeZZiLDeOgcCV5Rd2OpeYOFAyjZsds6j1T2PBsc8aswzqDRMoVQ7gXzZKDJbXMioMTPe1YOeAO51+VjLaPfgTp0NN8oMjH91JVcJ4lyl1dtZuPBcWj9O3+7H2bR+nLndj5PXunH0TBsOH6nB0VNNSD3fhiOptUg6VIaEhGIkHCxA/IE8HEwoRHx8IRKSShF/uAz7E4sRF1+IuP1FiNlfiPjEYhw4VIa4wwSuGnDgRANiDlcj9lw74q4KsO9MG/acbsPhe0JcbtJh9+Vu7DnfgV1n2/Dl6TbsvtqF3Te78fm5NvyvlDq0GsbRaBjH/zrZiC9vdOFAvgRxD6XYldGH3feE2HO/H3EFUux9KMLubCF2PxDhs/Re/G7232bfexLYOXDHAjsW2LHAjgX+71sgCmD97W+8Ujm/RAmNchpYGz1Y7wBYLwlkvcGLl6/DHCxOZJTzYG2RRRghuZMHa2YWmwDW+CTGxie4Mjk8DtaayOhQmOQeAVhrHCwCWJFiz36u2DNTcicPFkdy55TcnbBY7OshQtLBIhV3puRuZ2VyqNizlkRGDXYmMkreLL3Vz5raSHINThYi1NsHQY1kGczecVgDU3AMzzFwZfJNQuMYhdo+Cq1rAhrXJFTuKSi905A7J+GYeQq1dxZq3wJrSu8CVAHiX81D5p6HyD6DXtMkpK4ZWGdWIB+cgzw4B0lgDurRZZjCHCyxfwEi3wLEvgXIhpehm3wO4zRJNLxgwIoAFu0bZlbhXHzFyuaY5lahm+Y4VhQu1E6tQuBbhMC3gMe6CTQbptBum0ODdATNilEoAitoU46hUTKCJgoNSkNoVo6hQTmGet0kk2BosM2jzjiNGsUYaulYK+lgzaHBModHpllUaaeYTAMBKgJSbZ4FRoAnPhZxuYgIT+HEVs88Gp1zqLPPolw/iQLFOJNquNfkwN1HVo7k3uTEvS4/82Cl19tYLUIq9Hz5gYw10r26eE+C8wSqbvbiNLU7QpzP6MfJi204droZyUercSS5Aikn6pB0uAxJyWVIOlqO+IN5iD+Qi7i4HMTFPUBc7APsTyzA/qQixCeXIC6+APv252PfgXzEJpQg8UIL9p+oQ9yxOsSm1CL2dCtiz3Ug5lQrYs53YPfpx9h7uRP7rnRi94lGfHmsEbvPt+PL063Mg7XrWhc+O/8YCXcFSMoS4pMzjfj0XDO+vNGJXXe68WWaAHvuCfH57R7syxFxACurD3uyRdh1fydE+H9/pty54o4FdiywY4EPtEAUwPorX8l9A8D64QdsDhGGAVZEaJTvwXr5Ci9J1f31V3jOPFjbA6yIijvLItwEsDaXySGiO3mv1kvlDGNwrdgzZRFSkWcum9Dr2+DBolI5Li8XIgyXy2EAy+rYwMFywOkbYYWfSWSUQoTkxdLorVBrLaweIWlg6cxeELiiRiR3Um43OIZgCGcNmrzjMPsn4RyeQ2BqBb6JZZj90wxgqWzEwxqDzByC0jMNmW0CEvM41J4ZyBwzUA2S9MIS1MNLkHnmIbJNM89Vv2MaYvcMFIPz0IQWmBdLFVpimYLEwyIiO3mvhO45iHzzLGxI/Csm4TDDZRpGeFVEfqfwoGriOeR0zMQzqCaeMXClHH+GXt8Ser0LaNFO4LF1Fo2yEdRTGLDXj7r+QVR3eVFLrduH2r4g42A9UozikXwUj1TjeKQcQ608hFpZCLXyUZZp2OJYQBt5vhwLqNFPM9FRAlYUMqTQYU+QpB2W0UlSD0HKMFxCV2ARLe55VJumUa6fQpFqAjm9JDLqwr0GO+6U6nEjR4FbRRpkEOCigs4FGpDA6KW7Ygaqzt/uw4VbvTh3uxdnbhHAEuB8uhCnrnTi+LkmHD/XjCNHq5CUUIjUEzVIPFyCQ8klSEgi71U24hPyceDAQw5gxdxHbEwmYmLvIeZANmL2P8S+xHzEHilB3NFKxJ2sRUxqDWKSqxBDIOtcG2JONSH2WD32nmrB7hPNiL3eg7gbPfgipRafJ1XhyxNN+PxYAz47+ghfXGzDF5fb8aeTjfjkdCM+v9CCzy624tMLzfiUbVvwCW2vtuOLtG7mvfo0vQdfZgrwRabgPzaLcGTxOYTOoZ22Y4Odd2DnHdh5B3begZ134L/RO1AtsOHCHSHO3RSwdvaWAGdu9+LsbQFOXe3CiYuPcfxyK1LP1uHosSocSsjD4WQCV8UMXB1MzMPBg9k4eCgPsTH3ELMvHfv2UsvA3n3p2LsnHTEx97E3LhsxycU4cLYecaceITa1EvtSqxBzqhExZ5uxJ7kCuw+VYU9qLXal1mHvmVbEXu7gANahCnyWUIXPkmvxKWuPGA/rs9PN+OLCY+y63onPL7fiL2ca8PmVx/jkfDP+eLQWf0ytwf8+WYeD+SKcf6zHF1m9+Cyj+z8WYO2Aqx1wufMO7LwDO+/Azjuw8w7893wHzt/qxfmbApy50c2AFXmuTt94gpOX2nD8YhOST1Xj6MUGpJyqRtKRQhw5UYZDRwoQfygXR8/X4tDRQuyPz0LcwawwwLqJXbuuY/eem9iz5w5iDuZgb3w29iY8xN5DhdiXUoaY41WIIU/WyXrsO12P3cnl2JVYjC8Pl+GLwxX48kg19pxtwmfxhfgkNh+fxhXis8QKfHqkGp8cqcZfDlfjkxP1+PRMA7680oEvrrbjk3ON+ORcA/50qg5/OvUIf0ytxv9MKMWuK0241mbAn66345O0zv8cgPWB3vOdw3cssGOBrSxANf9Kp7b6Zf279zlm/eidvf8kC3xIiPD777/Ht/wswm+/w9tvvsXXRHL/+i1YFiELC77hSO4bahGuk9w3cLDmF1ih57UQYTiLkHhYk1PTXBYhr0zO6OgYqI2ESMl9s9BogOoRBofgo/BguBHJ3enyYGhsCsHQJCvyTIWeqVROFAfLTDINpINFYqNOmBw+6E1cLUKDhTIIXdDorGEOlgc6s49lD1KIkDSwWHFna5ArixOchjUwDVtwGs6ReVgCM3CMLEBjH4XGO8HK40j0w5AaQ5BaJ6D0zkIVmIfUPQ2JYwoS5xTEtkmIHZOQeKahCM7COr0MTWiRhQep3qBh4im8T1/BvcwJijoWXjDJhn7fPITE2aIyOt559HsXWIiQMgFFgysQD61AHnoGWegZ+vzL6PYsQuBZRLdnAbLRp5CGnkIS4gjuzaox1DRaUVFrRHWzDdWPHah67EQ5fddkQ/kjM8oembjPLXaUtzpQ2eVFWbsblX1BVPT6ua1wEBXiITToJlGtHEOFZATVmknUGGe4ZuC0r1hI0L/ICPK1xhmUKsdRphhFmXwMBWJScfcip92D+412ZNaYkV5hxK08Fa6m9+Py7T5cuibAxas9uJopXvNUnrvZg/M3u3HmVg/O3enFmZvdOH2jE8fOPkLKqUqcu/sEZ249xtHzj3DsQi0SU/KRcDgXicdLcOBQNg4kZWN//H0cPFaIfTF3sC/mNvbGpmEP7e+/iz1xd7E3MRv7jhRgX2oJdiVkY8/++9iTmI89x6oRf6UV+8/W4YuEInyRVIzPEgrweVI5dp+ux2fx+fjzngf4874c/GV/IT5JKMWnRyrxp8Qy/Dm5HJ+cqseX19qx63o7Pr3QhD+drMP/PlKGP6ZW4N+TS/Hvh8vwPw8V4/9NLMEfzzTg0xuPdwDWf9J8unPbf2ELTJV+jN/97nfh9jFK5QB993EUGJpC6cfhYz4uxa/ApC2ttfmaoBvhY7r3x8dZ8eUtj9nyajtfvo8Ftnu2Uc+bPUw5jq893/VnsXbccTnvnZhCyR/C78IfijH2179itOgP+EPRKH7+OcLBEiPl9+FjPkqB8PvvMZj3ET7KG2SCo4Hcj/DRwwD8Dz9af/f+n8N4QjpY7wuwIlmEPB2sdaI7lcsJyzSEye1MbHQTB2sIweAgAoFBrh4hA1gBHsAKMKFRxr9y+eBwemB3emF3eMIyDS5YWBZhBGCR0KgdRgsJjXIcLOJhMZK7zgZduESOwUaK7kFGbicNLOJf6exD0NoGYXCNwuThSO4EsAzuCRjck1CYhiDVBSEzDkNmHoXUPAaZfRIK1yxU/nmogvOQeWYwQCDLRW0aMt8MZD7iXk3DMPkMStLE8s5BM7oM59ILWGZXYZtbxeDqa2jHViAkzpZvAf0Erth2AaqxZ5CNPIV4cAWi4AoGhp+hnwQ/qU4gSSa4FtDjWYQ0tALF2DNW0qbdNIVH7S5UN1hQ3WJHbbsLVc12lNUYUVqpR2m1ARX1ZpTXm1FWb0F5kw1ljVaUN9tR2mRHdQ+BqwAq+oKoloVQJRlBjWIUNapxlImHUS4N4ZFphomKEpiq0E2zOoZC3xwDUpUMXI2hRDbKwFWBcAg5bW7cr7cho9KItGIt0op1rA7h1XsDuHxHiGvpIly8LsCFq0/WANb5tF6cvyvEuTTiX3Xj5PU2HDv3CEdPVCLlbA3SajS4/LAPx6404uSNRsQnZePQiWIknChC/JGH2H/oPmIPZGBvzC3sjb2NmPh72BuXjn370xF7OAd7E+5j35Fc7EvOx56kXOyKv4ddcRnYdTAbXx4qwIFztYg/V4fP4/PxeVIRPj2Qg0/jC7DrRA0+PZiHP+++j7/EPsSfYrLx57h8/Dm+GH+KL8KfDpXiz4fL8dmFJnx6vgF/PlmHP52owx9TqvHvSSX490MlDGD92+Fi/I/9+fi35HLszdjxYL3PnLpzzI4FPsgCfFDDFuSoxZS7FP8Y+fHfMfDFjv2YA2f/P3vvAV5Vdp97M+lfbvLFLblxEifPvfl843g6DF2AUC+o0WFAgAAhOghQRb23o94l1HtvR72Xo967hOgwY4/HHo/jsZ34/r5nrSMJwTA240mZ2JKf9exztvbe52id8T4/3v+73r+1cu4pLK3ZgmAz9TlKlNYC1pSLgKb+3dIbXHo9cU1xDTXECchbBC9xLSWw3KjZGuUSlC2+ztK1VrefnoGVn9vSXD+/T4D00mcqrvCi45b2i2PF7zeHzvHLX/6SitNr2Bwy9SnAKj25hk2B44hVhKMBm1hjVbIIWKN88vNfMBq4SQ1YvhtY7zuI6EPY67Oe9d79T3OwlkNG3+dFqwjv3XuAMLqLoNFlFWt5JaEasGZmZllqlfNsL0KhYD1vch+SRvcB2SpnmL5+keSuBqweYXIXqwjF6B2UkNXZ3U+HaJPT2bOYg6VOcW9pU9HS3kNLR78cUr1q6qS+WSWbPIsVhAKuxBAG986BaRkwWt8xLAFLwJVUr8bu0DE4T1OPSHAfl4BV0z6Bsn2S2u45lKo5qrrmZEscYW6vH7tP/fgDqvoXqOidk8qVWC1Y3jtH1eAduu5+QM3YI8oH79I49YjOhfeoFYGi4w+R8QyD9ylW3aGwa4FC1QKF3XcoHbxP5egjSoceUjL8SKpYlRNPKOy7T1brPLldC+T33COn5y4lItph+ok0vCcXDhKXriI+q0eqVxFRTYRHNhIutjEthMe3SRVLKlnJHYQldaCIbyMiVUVEVi+R2X1EFgwSXToqASuyfIwoAVm100QqJ4mumSZeRC80zctg0aSuO8S2zBNZNUFw4TAhZWMoKicILh8nqGQUv8w+vJM6cYtswTmkHueAGpz8q3EMqOG6ZwX2vkquuZZyxbmQS9ezlwHrgn0ul1yKuOhawBnbW5yxTeL05QSsbCI4dSWeczczOH8zk+MXYzh6JoQjpwI4dj6cw6cCOXjSn4OWnuw77Mae/c7sO6QGq937ndl9yJUDp4PYa+mN+WF3OSwsfdi1/ya7djthetgT04OeGJrYY2jqiNFed4wP+WF8OBDDfb7sOhaG4SE/9Mxc0dvjhd5eb/T2B6B/WIHu4RB0DwWj924E+laxGJyLxfB8vIQs3VMx6JyMRMsyDM13Q9C0DEFjry8CtPTOx305FKw5ZRjWW7awZcsW+aWgvvlYyy+VT9/iPmvPHGHWK5QApTXW4ovkN/yZC/u8r/8bvtDqab91MyC/UFcqWMtw9FSnUgPQs3/60hf10heyOGal4gGLwLSoeC0d/+xVlIQJABMK1orXXX49AVbifLFd/D/Ip1/n2SuuPns6A5/12S5/TlvU943l+RanLs71ynPF1C99fvLYqv8rAevf/u3f+NcXKFgCsKxKP5GA9ZMSK9acKF4GrJ9+8jNGAhYBy+8pYH2Qd4w1lnkrAOt91H0I30P0IXz46NkSoQAsmYX1DGDdWRHVIFYSzjEtohqmpuUQJcKnqwjHn64iHF5cRTg4jASs/kGGx6YZHJmgp3dgMaahX61gibDR7n46VX2LgKVuldPW2Uu7apDWzj5au/pp6xqkpXNAJriLJPf65m4JWMsNn1v7aOsZp3/inkxub+wakc2dm7snaO2fQTW6QPvgPA0inqFzguq2MWo6JqnunKame46Ggbs0DN6jomOOqu7b1A3fp3X2iVSqmmce0Tz7mMbpx1QMLFDed5uK/rtUjz6gZvwhFaIE2DFPUfttSlQLlA/ck6XBgq4FCtpvk9cyR27zHIWqO+S1zVPYdYeSvvuUDDygSJQEu+6Q1TJPVtttMpvnyG6fp1j0Bhy4R8PYA5IEYGV2S8iKTmonMq6ViPhWopM6iEhsJzxBXR4UoBWe1E5oYjuKuBZCkzoITelCIbZpKiLyBogoGJIlwqjycaKVkyS33ZaxDaI1TkSdaIVzW8YxRDWq+w5G1kyjqJokuGwM/7xBfFK78UnuwiO2DbfIZpyD6nDwqcLBuwo7nypueFdi513Fda8KbD3LuHKzYBmwHIKrOOeQjc31W5y5ksip89HY3EjG+noi1naJXPbM5qxTCievJXL8QjhHzwRzxCaEw6f8OHjCl/1HPeXYe9CF3Xvs2b3fiT1HPTh4JogD1sHstfTEbJ8Tuw+7YnHUA+O9TnKYHHDHeLcjxhYOGJrbY2jhiK7JdfTNb2Kw11aXe/IAACAASURBVBuL81HsOhGEjqkzuuYu6Fi4orvXC739gejuD0D7gD+674aiZxmFzpFQDM7GoX8mHr3T0ejaRKF7OgrNI0HseDeQTebuaBzwZssB3y8BYIl/Pa8gIfGvc/W/1lcCzhxzT7+bnt7tlh/NIf736wHrJa6z+DqrgLU8uasPPucMLH1xrjzt+X0rny89XtoufSEvfUkv72ep7PS05PRs2fHpl/bSOUvbpWvJa78AsFZ+4a9836uPn52BpflcuXd535z4fNSfjZjvpc9G/F7A7PJxiycvPRfbJQVrWiFKgy+jYC0C1olifvzxTyg8seZZBesHH9LrvULBEr0I33ufJ0/e4/HjJ59SsO7ffyjVKxk0ulgiFL0I1SXCBebmhA/r9grAmlkMGv0MwJLxDMNPFSwRODo0Rt/ACL19gxKyumWJsF9dIhSAJXxY3QN09gzJZs/tAqo6e2nr6qe1s182el4CLJHivgRYolWOSG+va+mhuWuE1p5xmkR5cNGD1dA5Sm3bMM29UzT3TiOCRUX+VU3HBDWdU1R3zqDsnKGme57q7ttUds6j7LsjfVgtM4/pkKGgIoH9fflYJrHPPKF+4jENU0+oHLhPUcscxc0zFLbPk98yR1HHPMWd8xR13Kas/x6FnQvkNM9S0DZPTuMM+W23Keq8Q0n3PfJb1PsyqidIrxonuXiYrOpxCXTJpSPEZfcRl9Uj1au4NBWRwmcV00xEdDNhYkQ2yhKheKyIaCRCQFdyJ4rYFkJimglPUaFI7iQkqYPIJcAS0Q7VU8TUTpOhuicbPwvAim2el3lYIgtLpLfHNs0RXjFOSPEIQQVDBOY/BSzPhE7co1pwDqrFwVeJvVclNzzKESXCG94VXHUpxjOzDe/c9mXAclRUctYpUwKWgKyTNuE4+BdjryjDLqSEyOJebIOKsLmZyrmbqVhdjebohTCOXwrH8kIolucU7D/mxd4j7uwXwHXcG8vLkRw6H8pB62AO2CiwsBSeK3fMDrthdsCJ3ZbemB1yx8j0OoZm19E3uY6BhR26u2zR2XUdHUN7DnumYn4hHF1zAVbu6O7zQO+AD7r7fNA9HITuu8HoHglWby0V6FqFo2cTh+HFRKz8C9l1JYkdR0LQOByIZWA2eqdC2Gh0878esD4LZJb3K63ZYh2Gcmm7rCwtApVQqqyVKMOs2bLSy/K8grV0/tLx1uobIeJLS3y7PPf75ddfeSddfbw6Ay8xA0tfnCsPFfuWVA71F+9S+U74pdTK6/J5S+rSUunuOT/V0nFShXq+rLd0zlJZUVxLlgVfUCJc+ofN0jmLr7Pyfa8+fnYGluZ+5d5n9sn7iKzBvtCDtQRd4vyn573Yg7X038um4Ek++WSFB2uTFcXS5F7MiQ1LvqwTFPzoIwZ9n/dgffDUg7USsB49XlawHjx4xP2Hj1lSsGR58Jk09wXmhNF9dqWCtQRY04sK1iSjYxMrFKyVzZ6H6R8cUTd6Fknu/cP09A7S3d2PqmdghQdLAFY/Xb3DdHQP0NbZQ2t7t8zAausaWOxFKAzu6l6Ewn8l1CsBWE2dgzR1DtHaO05LzzhCtWrqHqe5R2wnqO8YpVE1QWP3FLXtY1LBahCG9a5plJ3TVKvmqO2/Q03PAtV9C1QP3EHZt0Dd6D3abr8nPVYN049omn0iA0IbZ55QM/6Iiv77lLTPU9Q0S2HDFMXt8xS2zZPfNk9Byxz5jdMUdd6mQgSWjtwnu3aS7PopsuumJGyVqO5S2H6b3KZZsuqnSVdOkFo5LkHrVkE/AqgyqkYpbJ4iOrmDqIQ2aXIXRvfIJf/VogcrNKrpKWClqgiNbyMkulmtYqWqUKR0EVUwSFTpKJECsJRTJDbPE98wS0rHgkx5T2xfIHGx0bOEq8oJwktGpU9LUTZGcMkIfpm9eMS34x7bjktoo4QrqWD5VGEn4MpTjDKu+1TgEt+Ea0LjMmBduJnJRbdsLrrnYW2biNWZMJwz6gkp6SY8rwOniDKu+OZw3j2D825pEqyOnAvB2iGB41ejOHjKnyPnQ7Gyj8fKIZFDNsHsPeHFAZsgDp4LZd/pQCyOeWFu6YXZYReM99pjetgVk71OGO22w8D8OnqmtujtskXf3I6Dl6IkZGnvuo7ebhd0zZzQ2mXPThN7tEyd0DZ3RXufN9r7/dDe44vWHl/0TkZiaB2LtqUCwwuxWHrkom8Tw47DQWw/EsSem7fQ3OPORr0bX37AUi6DkGCgLVhbLylbasAKW/79r1aw5LlhSpRK4V3ZQliYNdZCKlsEsed///R1Vt5KVx+vzsDqDKzOwL//DHz2KsKfv0SS+8fqVjlLQaMf/pAfiFWEH/yAD37w4acAS90u530ePlxZIhQK1oOnqwjv3OX2soJ1W61gLQHWzJxUr5Zb5UxMMT6+BFiLzZ6Xk9xHGRgcoX+FD6u3f0gNWCJoVACWKBGq1H0Ie/pH6O4fo10oVx09tHb2qkuEQsHq6KeptYeGZtEyp1fClQAs4cFq7R6VvivR3Lm1d0L2HxQm98auMWlyb+yepLZthJqWYZr6Z2nqn6eud476vts0D9+jpuc2dYN3aRi+T/3ofZR9t1EOLMhVgmKFoAgarR2/T83ofeonH1E1dI/yvnsUt85R1DQj4Sq/ZoLitjmpVhW0zpPXOENuzQS5tVPk1wkD/TxZlWNklI+SUTmGOKa89z7lffel6pVZM0lG9SSp5WOkFA8Rd6uT6PhWEjK7uVUyRGxGN1GJbUQLyIpvXQatsOgmQqObUIQ1SMASJcKwpHZCYltQxLUSeqsLRYqK0PRuogqHpME9umyUqLJR4htnESVAAVOiuXNi5wKxrfOEV08RWjomVasQ4cEqGiGscgJF6RjBBUME5w/im96La0QzToG12HlVSrhy8Knkunsp19xLcVDU4hRWxzXf0mXAuuSSyTn7JKyvJWBtm8DJcxE4ZNUT3zBCcuUAHnFVXPTI4KxLKscuR3LkTCDHLoVxyTsDq+vRErKsbyZzxuUWRy6GceC0P/tOeHLwXIhUsSws3TB711UO08MumB/3xvSoJ0a77dl9whejfY7omdiiZ3IVHYOL6JlcQ0vvAlpGV9CxcELbzI6dRtfZaSogywEtc2d2mrugtdcbrT1e7Nzrjfa7QegcUaB1OATtEwo0TwSjeTSEbfv92HHEn827vdige411O8791wOWVI5WrK4S/6pTlyuWvAxLStMXBSxxPVEinGNOqVwsKQr1S60eCJBb+XuhiK14W//+d9TVK67OwOoMrM7A4gy8NGA9k+T+kxc3e/51gCXLhO/xUDR8fvweDx494d79hxKu7gr/1fIqQnWz5/n5xRKhACyxklB6sFYqWAKwphgdFQqWAKwxhobH1Cnui0nuErJEeXARrqSCJQBrcQWhACzRi7C7b1gqWLI0uAKw2ruHqGobwL14gMYWlYSshhbRj7BHbXTvHKKpa1iCVWvfJC29EzR2ilWEYoxR3z5KXceYHB2T92kV6eu9c9T1zNE4cJe6gQUaR+/RMvloMaJhjuqh2zRMPKRDNGeeeUzV4F2Ug3epFD4t0f6m+w7FzUK5mqagfoq8qjEK6iYpbJklv2Ga3LpJsitGya0eJ6d6gsyKMbLldpSs6gmKOxeoGnhIzdAj2e5GKFhpVeOklo1yq2CA+NQuYhaBSsQyxGX3LprcO4iIayEivoWI2BbCY5rlSsLQyEYUUY2yNKiIbyVYKFyJ7YQJNSujl6j8QWKKh4koHiZ8MaohrmGW6Npp2QharCJM7FogoW1eglRIySiBOQME5w9JqArKHSAwp5+QwiFCi0cJyhvET7TIEWVCRQMOAdXY+yu54VHCDZ8KHMJqcYqoxT64fBmwrnjmcs4+GevzoZw8p+CUbRxnHJJxCC0lNLed+Io+nMJLOeuWyim7OE5dj+GiZzpOEaVYOydKyDrrnMCJa9HsP+nLfitv9hzzYN9Jb/ZaieGJ6QEHjHdfZ9d+B0yOurFLKFgHnTE54IS+mVCvLqOta8NOHWs0tcWwYaf+ebSMbdE2u4Gm4RV26F9GU4KWEztNndE0vYmmhRuaFu7oWAahYxmC1qEgduz3ZccBX3YcCmT7wQC27fdis7k7G/Sus27b2f/cXoRL4XLP31WFerTFWsCO2Kqd6cslujlhgLdWG3eXSnlbxLGLJcGl37+gRCiMvuI4AVFKaaS3lsrV09dYsXR+5XWkX2IVsJ7/nFafr87A6gz8x8zAiwHrX1fENPyMn/70E/7lU4D1Y37846VWOT/ihz/8ER+uAKzvf19dIlyKalj2YC2a3B+K7Xvf4959tXr1YsASCta8ukQ4O/8ZgLVSwRpjVADX+BSDQ0LBEkb3EfoHhJIlxhjdokS40oMlYhpUfVK5EqsI27t6ZYlQ+q86+sio7eFvwicIqxrEpXiA6uY+mtr6qW/poa65R7bIaWgXZULhwZqQ+VcCroSKVd8xQmPXBI2qSVoH5mkfuUtt1zTVoj1O+yTKrhmqe2ap6RMq1h2qB25TPXibyj4BWXepGb4v2+XUDN6lrGeBst47Eq5KWmYpqp+ioGaCgupx8ipGyasU5bwZ8hqm5ZAKlnKcHOW4VK+yxVY5IUuFwhBf0feAyoEH5LXOS/Uqo2qclNIREoXnSkBVqlrFio5pITG3j1slwyTk9hGd0kF4fIv0XoVGNCLgSowQMYQXK6GNUKFixbehEBlZ2X1E5PYTWTBETtssJQN3CCsZJbZqQmZhxYvsq5bbsrFzVP2MVKwEYAm1yjdFhV96Dz63VHjFd+Cb2o33LRWece34JnUSlN2PIm8Qr/h2HBX12PtXYR+sxCelDd9bLbjH1C0Dlq1PPuedUrC+HInN1Qisb8RxySubawF5eCXWEFPaLcuEp52SuOidybWAHG5Gl+OZqOSqb5YErMNnAzh42pf9JzyxOOzE7iPOmB0SKwWd2X3MjT0nPDG2sMVo9zV2HXZh1yEnjPbbY3zQCUNzoVydRUvnNDt1TqOpfZodWqfQ1DmDlsEltExs2a53lu36F9hheIWdZk5o7rJHc5cDmiZOaJrdZIeFK9pHgth52B8NMxe27fFg2z5vNPZ7stHoBptMbrLB4Bprt535EihY/zH3q9Wrrs7A6gyszsCXZgbO2pzl61/7+hcef/WXf0V7ewc/WQ4aXQKsj/iRLBH+kA9/+EMJWaJEqAas78lSoehJKEJGnw0afcz9B4/UBveloNFlBWvJ5P5cifCFCtYksuGzULBGJxgdm2Jq9g5DI2PLQaMiomFobIrRyTnZh1AC1pIHa3kVoRquOrsHUZvc+1BU9PFnce/xdtwoze39/IFinksFI1K9Ekb3uuZu2eC5vm0AOdoHqW8bpKF9aFHFGqOha5x6AVk9M9R1TVHVPCoBq7prCqWAre5ZmYGl7J1DOTCPUuRd9c9T2TtHWdcc9YP36Jx7TEnnvGz0XNQ4Q6FQq2om5MivGkOMvIoRqWIJBUuMvNpJ8momyakaJ7tqnNzqCQlYeU2zskQoAKth4n2KO+9I35UwuSfl9RGfrpJwFZfSQYzwW4U3EJPcLsuESQWDcitCRUOjFsEqrJ6Q0HpCIhoITWgjJK4FRWI7obc6CRGrDLNE2OgQkYVDxJcNk948Q6yIZ6gYI7J8nJjGOSLrZ4msnZalwJCiYYLyhwjI7scnqVPCk09CB56xbfKxa3gjjt6VOPoq5YrCwMw+vOLb8IhvxS2uCcewarwTGgnNVeGVUL8MWFe8srnklo7N9VjO2sVy0eUWNwJysQspxD1eKYdTZClOcRVcDy/mWmAe3onVBGc14RCSz8kb0Rw5H8R+Kw8OnHDD4ogzFkec2Gvpium7zuw6YIeZpVCsHDCyuIKxAKv9duibXsFw93X0TC6hY3gOLb3TaOlas0PLiu07jrNdy4odOmfYaXz5KWAZXWab/mW2GVxhu/E1NHc5skMM85vsPOCD5n5vNMxussX0Jhp7BWS5scnohoSrd3Qv8/a206uA9aW5A6++kd/KGXj/fbFy68mXdnzwwQe/lfP+ZfujbM7Y8JW/+MoXHgLSBGA9TXJ/HrB+JJPcRZr7U8D6Pu//mlWE4xNTuPuGomd2hI2apux514byyhq5itDFM4iQ8PhFk/ssBcUVXLZzl96pyclp6b+ydfAgNjFdlgjdfBRs1rJg405zjp66QnVto1rBEqsIhcFdriJcVLCEitUzKIeMaejsluqVeiXhALaFg/xe2F3WxHyfjIZB/MuHWBP/Q/4idJqSOpVcSSgAS0JWcw+1zb1y1LcOSLiqbxuitmUAZWM/ysYBqhoHqWwcQtk+QY1KxDPMUNM3S7VqFmX3HNUD81T1z9E1/4T+e9+nrGuWsrZZSltmZdBoaddt9WpBAVZ1k1K5KpTq1Qh55cPklo+QrxyjoGlGGtxzaybJq52SCpYALKFgZddOSbgSBvey7rvUjT6hfeb70oeVVj5GQoaK2FvtJKR1EpPQSnR0ExHhDUQnt5NWNkJ8di9hsYtlwYgGFKI0GN6AIrQehQCsuBZC4ltlNENERg9RQr3K6SdGGNuLR2RMQ3T5GLda5oiWJvYR6cOKbpwlpf02Aq5EadAvo4fAjF78kjvxiGzCPawR19AGbobUS7By8izHURray3GNaMQzvhWfW+14JjTjElWHa2Q1nnF1eK8ALEdFMZ6xSrxilbiEl+IZXYGLoojLXhnYhxXjEF6CfWgxfoWtOMVXcMk7nUueKVz1y5TDUZGP5SUFVrah7LNy55CNP/tOebPvtDd7TnpictCeXQftMTnkgPHeaxjuvYaB2WX0TS6gt+s8usbn0DE8i5b+aTR1rNi+3ZJtOyzZrnmc7dqn0DS6wDY9GzR0rNlucIltBpfYqneBbUa2bDO8iobxDbabOrHd7CYaps5sNXFCw9wVjd03Wa99Bf2zfhheDWK9wXXe0bu8Clhfthvx6vv57ZmB4OBgvvGNb/DVr371Szm+8pWv8Ld/+7ckJyf/9kz6l/QvOX/uPF/9yleXx1/8v3/B5xlL537j699QA9bHP+HHH38sy4PqEuGSgvXiEuGLAEudhfWE+w8eUlJRzd4jNigiEki8lcnuw2f4zlothodHOX/ViW+/tQMBUyJo9Oipy7yx1YTI2FtynwCo767XIy2zAAFj31mnRVBYAonpeZy3dSE5NZv+wVEGhscXYxqWTO4iyV0Y3QdR9Q4t5mD10Cme942yL2OENVFPWBP9Pm/HCvWql/XxY7wS8VDuM00ZkmGjdU0qqWDVNKoQo66lT0Y01Lb0U9PUR03zACU13djlD5NfO0BVyyjKtnGUHZNUdU7RODRHbd8cNYPz1I3epm7kDg0j96XhvbxjntLmGUpbZynvmadMNU9RwzQCqgoESIlRuQhXZcPklAnIGqagcXrR5D5Jbt0UOYs+rLyGGXKFZ0uY42U+lgC6B/Tf/SHKfnXeVXx6lwSsmMRWouObiYkVgFUvwWvuyU9o6L5LaEwzoeH1hEU1EBrZQEhYHYrwehTC7C7gKrGdkOQOQlNVxBQMySFKhOHZ/UQLH1bRMPG108QoJ4goHiG8fIzwygkiK8cJSO8hIKMXf7HN7MNXAFZUi4Qrl8AanPyqcPSqwN6lWI7rzkU4BSlxDlViH1iOe2wDrlG12AWU4BpeiU/iUwXLNbICv8RaInLa8EuuxT+xBv8EJW7hJdgpCrnil8159xTOuSVzyTeT68F5XPC4xUm7KE7bC5O7Gq58EyrZf9qb0w4xHDjjx+7jHhyw8cX06E1M3nXCcM9VDCwuo292EQPzyxjtu46O/ml0jc+ibWSDpu4JObZrW7F95zG2aYpxnO261mzTt0ZD6xQ7DC6joXeerbpn0TC4hIbhFbYa27LV6BoauxzQMHViq4mjhKutFs5sMLjO9kPuaB5xY63mWdZqnV8FrC/p/Xj1bf03nwEPDw/+7M/+bDmaYWnJ/Zdx+6d/+qdERET8N5/xL8fbF4rggwcPPjUsj1ouw5WApW//f9/mtVdf+7Xj1e++xt98828QMCzOewawfvwFAUvmYb3Hg4ePePTk/WWjuzC5CzP7d9Zqk5VbQl1DC99Zp019Q4vMwdI1OcwmLTPOXHKQgBWoiOaf3t4p2+No7zqIkYUlQ8J7NTAsje7qVYQjvxKwuvtG6OoZlDENQr26WT7GmrgPWRM4zZrwB0Qp+yhr6uEPQmZ4JWhxhC4QV9VDbWMXNQ2d1DR0Ud3QRV1rP40dw9S1DlAnFaxBHPP7WZMNZ/PHUbaNSQVLqFjKzimUqilqB+cWxzxVKtGD8DaV3bepECVBAVhts5R1zVPWOUdx/RTFDdMUNUxJwBLKlSgNipFbNkx2ySD5tRMSsPLqptRerBVbYXTPEwpXq4hymKd18n3GHn9MpeouCdk9JEjAaiM6vonomAYioxsIi6yjpHaCD//ll0zd/SHxWd2ExTQSGlFHaKRQrkR5sB5FXLO6PJjUQYgoDyZ1EJzYTlBcKwGxLQQltBOS1k1sxThxyknCioYILRompGAIRdGwLAn6p6jwvaXCP7MXf9FrMLoFj4gmPCKbEYB1M6BaAtYNuzzsnAq45pDNNddsbngXYh9YiltMHe7RNTgEFeOf1IBf8grACi/DI7oC74QqOQJT6vBJqOKmooBzjnGcd0nivFsyNs7xXPROxyNJiWdCFSdvRGJ5KYjDZ304cMqdgza+HD4fxEEbH/accMPc0gWzo86YvOuA8f5rGO65guHeK+ibnEPP2AYDi0vom4tVgxfQMRamdiu0DK3Zrn2C7VqiRHiCbQK0xGODsxKwNHRt2KpnwxadM2zRPc8W/YtsMbrMVlM7NHY7qcfem2w2s2fTrhtsMrVnk4kjG43sWKd5hre2n1oFrC/HbXn1Xfy2zIBI4r5x4wZ/9Ed/9N8CrpaA78///M/x8fFBmK1Xf37zGThpdZK//p9//akhSnsrVaiO9g5+9rOf8cknn8jx05/+FNHE+VlvlQCoj7E6YfXMubJE+NIK1vf53ve+94IS4XsIg/uDBw8lYAkfVmt7F55+YTi5+RMUGss/r9MmITkTsYrwu+9oER6dRG/fANv19uAfEskO/b0SsA4cO4fZASvpwQpQREs1y3jvcYLD42lp7VQnuYtmz0NLCpYIGn1aIuzqXiwT9g7RoeqjoXuUr4VNs0axwCsRD/hO9CjNbd2czh5iTdR7vBIwKceaiEe8ETNKbX0HNXXtVIshAKu5T8JVffswNS0D1HWN8E7COBop03wneoLq9nGqOyYlZFUKP1bvDFV9woM1TUXHNOXtc1SqbqPsvUNF+5wsEZZ1zFHaNkdpxzxlrbMUN85Q3DRDevWU9F7lV45K5SqyeJyskgHyqkbJb5mVEQ3S8N44Q179tFxFmFs/RUXvffIaZxHRDPXDjxh78jG5ynHiUtpJSG0nJrGFmIQmoiJrCA+tIiy0ktRcFU29d6lV3SEsupbQcCWKsGoU4TUoIutQRDcQHFFHSHSjNLiLFPeg6Gb8Q+vxDa7FP6IB/5gW4kpGyGpbIKZ8XJrTw4uHUYjohZwB/FO78UvuQvit/NK65XCPaMItvAm3sEbcFHU4ByhxdC/DM7EJO7cCrtgmc+VaMraOadzwzsfOvwjH4BKcFCV4x9fguwKwBFw5BufhEV2OV2wlbtFl3Awv4ppPOuccYrGxi+aC+y0ueqViG5CJU1QxTuFF8rnV9XCOXw3h+NVQrG/GY2UfzaHz/lhYOmN2RCS227Jr9yUMTc9haHEJgz2iNHgWPaMzaOudQNfYBm1jG3RNz7PT4CSa+ifZrmPFNk3LRcA6ztbtluw0vyQha6u2NVsNzrPF4DwaprZsMb7Cll1X2Gp6A43djmwxt0NjjyObTK6z0ciWjcbX1I+Nr7NW+yxvbjuxCli/+a109czVGfj0DISGhvKHf/iH/63gagmy/uRP/oS0tLRP/1Gre156Bt49/O5n+qxWAtZA/8Az1/z0KsJ/5Re/UK8itD5t/QUB67M8WE8W4eoh+cXlfPcdHXbtPY7NJUcOWJ6TqlV8crpslbPvqA1WZ6+RnJaN0W5LaVJ/a4uBBKh3tu0iKDRm0eQ+RkxCKqb7rfintVqs1TAmLTN/MQtrKcl9RYlw0eQu8rBUfcNSwTqYPSZLgAKk1kQ+xrd8iOY2Ff8QMcaaiIdqwAqc5JXAKVlCdMzrobq2lWoBWo3d1Lb0IfoQ1rUPoWzsI7F+lP8ZPkXn9GO+GTaJX9U41Z2iRc4kJpnTvHbrLq/HTfLP8XP8n+gpCltm0E+bxrlijvKOOQRcncqfwTxjmpLWOa6XzaKVMo1W8jTfjp6SKwl98sf539GzfDtugW9FzuKXN0KBAKy6KYQPK0eM6gkKRcp7221KOhfIFbEMleNUixLhnR+SnN0toSo2voHomFqiExqIjFQSGVVNVJSS8MgqAoNKiEprIyK+nhBFOSEh5YRE1qCIb0QRI1SsWglZwTGNBMc2yyEBK7AaL0WdVK+ihFqV2UtY3gBJ9TPqENGSEQIze/GObcU7vh2f+Ha8YlvxjGnBM64Nj7g2hLHdObAGZ38ljj7lOAWU4uCWwzX7VK7YJmLrlI6tew6XndPwjanENawU9+hKAlOfBo36J1bjHl1GYGodHtFlOATncsM/kwuuiZy+Fs6Z6xHYeqVIuDrnlsgF7zScI4qIK+7APiSPs64JnHNP5pRjjFSxLCxvYnbYAZN9VzEyO4uhiTWGpmcxsriAgcVF9MzOoW9sLQFL2+AkWnon2GlghabucTR1TrBN6ygamkfYpnWM7frWbNM9w163KAzOeLHN1Jbt5tfZuusy2yyuscX4EltMrrLV7IYEK419Tmw2ucJGo8tsMLrMesOLrDe8zDsGl1irc5a3dlitAtYzd7nVJ6sz8AVn4OrVq78Srr71rW+xdu1a3nzzzf/0IV73m9/85q98f25uhZDgSAAAIABJREFUbl9wBn63T3++FCh8Vs+b24Wa1dXZ9cxE/SrAOnXy1DOA1d3dy8cf/4SPP+XBEjENYgXhh8tBo9///mcpWKIX4SJg3X+AvvkRdE0PP9OL8J/W7iQ2MU0CVkRMElt1LDh66hKXb7jIPoRaRge55ujJ21sMaGppf7qKcETkYI3S1NKGpuF+tIwPMjA0Kn1YslWOTHIfeDamobuf7v4RslqG+X3FbV4JnuWV8Pv8r4hxmlu7aWrpxKFoQJYL1wRNP1WxQu/wjbBJSmvVJUJhcq9rG6Sxe0yqV8qmPkxTR9FLm6KmfZQ9aWNsTphAKdrkdE+R3TxJav00KTWT/FX4NKfypyhvneHbMdOcK5ylvHOOkpYZTNKnWZcwTWn7vNy/JuIBDkXTpNTNcKt6kr9UTHCzYFKa3K9lj/H1kEkKmmckWGVXjpFdNUZWxagELOG5Uvbdp0J1l+KO2ww//IjW4YfEpXUQl9RETGwdUdHVRMUIuKoiLqWZyGglYYpSQgILCY2oIiKpEUVoGUGBxYTH1hKW3IQippbgsCoCQysJDFMSoFASEFqNb0Cl9GyJzK7gVBWBt7rwT+6UZvf0lttEVU4QWjpKYHYfPnHt+N3qwiuhAy8BVtEteMa34xrewM3gWpwDq3H0rcDeqxA7lxyuO2dw1T6Fq3Yp2LpkctUtiysuaXiGl+AUlI9rVDmeccrlVYSiJBicXk9AcjU+8RVy6x5ZJCHrhm+ahKtrwtjulsxZtwQu+2fiFFFEUHotjgoBWIkcvx7Ofmtvdh93wfyIA6YHr7Fr7yWMLM5jYH4Ok0PX2XXAFn2zC+hbXER/l1CwjqOldxxtw9OL6pUVOw1Os13Xiu2iVGh0hu3GZ9lmfA5Ni8tsNzrLtl0X2G5+la2mQrWyRfOAMxrm19i2256tFjfYYnGNDQYXWK9/nvWGFyRgbTS1Za3uWdbqnectrdVVhM/c5FafrM7AF50Be3t7XnnllU9BjNinq6vL48ePZRlOfKH+V4w7d+6wefPmT72/JRXL3d39i07B7/T5zwPW2rfXsmXzlmeGhoYGoyOjz8zTpwHrF/ziF7+QOVgrAUvAWVVVNfdFbtW9e9y9e1cO8bmKsbCwwMLtBebn5xF+sKUcrE+Z3GUO1lMFS9/siIQh0X9wdm4eexdfXt1ogLuvQrbJ6eru47X1OtJrlZqRKwHr7GUHXl2vi8k+K7mSUBji07MKaetQScDq6x+UcGVoYbmoYI2qTe79I3Il4XIOlqpPGt0FYK1PGGNN5CNeCZiQ6pRz6TAt7T0Sslo6+7DKHlSrW4FTTyEr+n0OpPZLD1Zd+4DMvhJtcmpa+qls6ufrigmcikfIqhvGv3yU/xE8SV7TONXtk1S1TFDVOolF2iRbEiepaJuirGWaV2OnuFA0TVnnLA1D99mTNcPmpCnKOuaxLpzjf0dNqs3u9VNczJ/m65G3uZAzwenMcawzxlkTfp/8+klyaifJLBmSI0Nsy0co6VhANf8Dxh//WI6p939Cecs0sSnNxN9qIia+ToJVRHg54WGlhCqKCQ1WD0VQIYrQUmIy2wmNrCQooJCQkBIUMdUER1QRFFZBUEQVgYpyfH0L8fEtwsu7iPD4Jio6bxMY10JAQjtBaSryO+9wq35aGttDS0YJKxsjrGSEkNwBQvIH5SpC9+hmXIJqcPatxDW4BufAKuy9irnhksUNoV65ZMph51fIDd9CHAIKueGTg2NgAa6RZfgm1+GbVLsMWGHZTfgnV+MaXiRHQHIVEdmNBKbUEJxah2NwLrbeadj5ZXDVOxXH8ELsQ/OxD8nlZmQRl3zSOXDWlz0n3TE/Yi+HxVEHzA5dw3jvRYz2XcZw3xWM9l/FYPdF9M0voGd6Fp1d1mgZWKFrdhb9fbZoizLhrrNsNzzNdn0rNHSOs83Qmm0m59EwPMOmbYfYpHGILdpWbNE9hYbJJXbsu872vXZsMb3KJqMLbNCzYYPeWd4RQKVrzXqDC2yyuM46g3Os1T/LOoNVk/szN7nVJ6sz8EVn4LMAy8LCgo8++uiLXv7f5XzhydHU1HwhZK0C1heb4pWAJQzpAqReBNLPv8rLApYoM/7d3/4d//D3/8Dff0uMv3/hEL//lYAlDO7Sg/VIriLMzi+VJcJ3tu9iu/4+zts6s9/yHJanLy+GjM5huv+kXFmo6u6VgCXULQFhPgHhy61ydh+25o1N+jLq4fWNemzaaUZRSSX9woM1MLIIWCKqYYjuXuG9UvciFOVBf+WoLAmK0t8rYXf5m4gJmroG1IDVJlQsFY1NnRjeGmZNzPeWAeuV4Dn+IGSelOo+GjqHaOmbpL5jCGWDCu/SIV5RLPCPURP8r8hxvh0zwR9E3ud87qjMwqpsGudm0TjfCJ2goHmK8qZJypom+W70JJeKpylrn6W69w77c2bZlDhFSessJwtmeTt+imIRNNo0w7GcKf469h6GtybRT57EIHkSi1siXHRMtsrJKBwgvbCftPw+UnN7SS8dpqr7Dh1T79M68R7Nww+paJ0hNrmBqKgqoqKriIysIELAVXAREqqCClAEFxCmKCIkuJDw2GoikxoIDi3F3y+XgOAiAsVQlBEcUy23Pl55+Pjk4+1biJdvEe5+JfhF1hN4q5Ow/AHSGmdIqp4ksW6axOY5bjXPkdY2T3jRML6pKtwjm3AJqOKm6CkYWIVzcDWO/uXY+xZh55mHnU8B11wzueaejX1gCfYBhYhVgh4xVUTmtRNV0ElIZjN+STXLgCVUK/vAHGy9UvGILpJwFZJWQ3hWA3H5rXjFlmMfkMXN0HzcIosIzWogPL+Na34Z2NyM48T1cA5Ye7HnuCgNXpdgZSYUrANXMRYq1p5LGO+3xeiALQZ7L6Njdh494csSita+K2ibnmWnyRk5NA1OSbjaaXoenb22aOifZJvxGTQMTrNRYy8btu5jw9b9bNK0ZLP2Sd7Z/i6b9c+weddFNuhbs07binU6p1mrfZK1OqdYq3OaDcYXWadnw1va1rytZ7NaInz+Rrf6fHUGvsgMvAiwdHR0pJH5i1z33/vcH/zgB2zcuPEZyBIqm5eX17/3S/1OXU+Y3Fd6rcZGx17q7/88gPUy8Q7iPXyeHCyR5N7R1UNqZgGVyjoWFu5KA/vY2IS60fPcPP0DQ7S0djA9LdrkiPyrCbnCULTHUfciHGdwaJjsvGJCwhOITcqkp3foqcldANagULFGlwGru3dIHdHQO8w3IydZE3pXgpOIZrhWPIJIcm/p6JUerKaWLhqbO6lv6mRt/Pii4X1CfXzkYzYmiOT2EZpUo9Q096KsV/FmzBi708corB8gv26AwoYRTueO87fhE1Q2DpNRPcLfhI2TUD1BRcsk5Y3jlDaM82rMJIezptQZWG2zbEycZkvSFCXNM5zMn+GNWDVsiZKhc8W8LBEW1Kl7DubXT1HecZscETxaO05GQT/peb2kF/STmt9Hck43Sfl9pFeNkV41Snppv1TNMkv7iU2okXAVFVWhVq+CCggJzCckKFeO4MAcggPzCArMJ1hRTJCimMCQAvwCcggIyCUgpJigqCr8gorw9srBx78Q3+BSfIJK8AkowjekgoCkVgJuteMT24xPXAuBqV0E5/QRmNFDfOUYcdUTeMY2S8XKNbgaZ98ynLyKcPIvx8G/FHu/Im64Z+PgX4hjQBGOQSU4BBXhEFhIUHozEXkdZNYOE1eikl4rRfpTD1ZIWp2EJzv/DCJzmkitUHGrvJOCxiGya/okaPkkVOATX44io47wzAZ8kqs475PMwTNe7Dvlzt6TLpgfc8T8qAOmohy4/womB69ivO8yZpZ27LZxw/CgLXr7rnLUNpgzrrHoH7iG/gFbdMzPsdPwJJpGp9E0tmaHkTXbxdb4DNsMT7NV/yQaeqfYuHUPG7buZf2W3azfso93th5go/Zx3tF4l/Xbj7JO4xDrdhxlrdYJ3t55nLc1j/HmDkve1jnFW5oneGvnSd7UXDW5v9TNb/Wg1Rl42Rl4EWA5Ojq+7On/qccdO3bsGcD6vd/7Pfz8/P5T38N/1xc7cfwEYv5WjuPHjvPdf/6u9FwJwBEK1sjwyEv9iZ8NWD/n6JGjn/JxPe/rWnouXlc8Fq/9FLBWriJ8wmMZzyA8WCubPYuS4305RG/CO6LZsyw1Lqa4y1Y5czIHawmwBGSJbKyJiUk1YI2OMzIyJrOzhAdrcGiE0cEWRnsblps9izY5/cPj9AgfVv8IvYPj0tx+Mn+cNSk/kyZ2Ec/w1dAp6jsGngJWq0r6sARgNTR1SMh6PW5CKl2vLBneIx7iUyaCRfuobuwhobJPxjwkV/VR1SBGP5X1/RTUD/IHgZN4FQ3z3ahxvhI2w8GMCSzSp9iTJtLWR7laNMEfK+awKpjncM4Mfxo+z9akKUpb5ziaPc23o6YoapmVqe6l3Xd4LWaSf4qb50T2FOaZ8xzJm5P+q5rBBXLKBknL6SE1t4eUnG5u5faQJdSthmkyKoZIzukgJa+TPOUweVWDRMZUEhlVTkRECYpgAVcCqrIRcBUUkEVQUA5BigKCggsIChWqVSEBQXn4B+cToCgkKKJcgpZPQCEBERX4BhXj5ZuPl3cuXn4F+EbV4R1Rh0dwFd7htXhFN+ERXo9bSDU3g6pxC63FK06oVxU4B5Tj5FuCo2s2jt4FOPqXYueZg6NfPh7R1biEVxKU3kJkfifZtcM0DizIJtp1ffOkVw9Q3Dwmez4utclrGlwgpUxFSHotWTV9ZCh7KWoaprx9jFtlXSjSawlOrUGRKUqLlZyxj+K0czRX4wo5ckGEirqzx8qFPVY3JWiZvXuDXfuvYrz/CobmZzE/bsfey17oWZxD1+ICh877cNk/FYPDdhgcui4hS8vEBm3z8+w0sWG70Sm2G55CQ+8YGjqWbDM+Lb1YUsHaYiFVrPVb9rB2/S427DjEhp2WrNt2mLUb9/D2+t2s3XyAt3e8y9ualry98wRrdU/zluYx3tp5gjd2HF1VsF7q7rd60OoMvOQMvAiwhPH98/6I9HdR4nmZH3GsMDN/3p9Dhw49A1jCh+Xp6fl5L/M7efzXvvq1F0KPUJdWKli/OWAtrSL8OXY37HjjjTd54/U3lsfrr73B66+9rh6vvy73izY6nwasJZP7+7z3nugq8J4asB49XgasD3qjeTjXvwxYovHzwjOANb9cJpyemV1WsNSANfUsYI0KwBrhQZ0LPy7cyM8y/p5/S/8zPszXY2B4QkY1CMDqHRiVo2dgDFXfED5Vo3gop/CoGseteprkhmHaVQO0tncvqledNDV3UFTfRWS5CofCPjSThnkldEGuJpQrDsPuqZWppl6pYCVW9uJQMEBVfY8clXW9VNb3UdkwgHvRkASsK7kjnM8Z51jmKMcyxzmeOU5O7ZhUsexKpjDIvselwmkUNTN4V4hVhLOEK6dxLZ1eBqyi5lnyGqY4ljWNXtpt9mXNElYiTO0jZBYNkJHfS1peD6k53aRkq0jJ7yOjapTkPBXxyfWk5LSSUtBFdkU/2RV9RESXEh5eKIdQrtRwlU1IcA5B/pkEBWYRGJhNgFCzwosJVBQQEJJHUEg+wRHFBIYX4+ufg3dgHr5BhXh5Z+PhkYm7Wzoentn4hlfjF12Hb7gSz+AKvKMa8FAocQ+pxC24EvfgStwUSm4GleMdXYubohJ7t2zsPXNxDCjBzj2D624ZeMaKdji1+CTWkVI5wOz9D3n05CNm7n1ATe8cVaoZRmefMLXw/nKJMKm0k9CMOqlQBaZUk1DcRqayl5i8JnzjyyRc5dT2k1gi+hrmSsA6dsGPQ9auHDjpym5LR/accMb8qL0sEZq/ex3Tw9cxPXgVQzMbjCxsMNt3Hj3j4+juOoW28Sm0TazRMbXB4OA19A9eRWf3RXbuOsMWfSu26lux3fg0GvrH2ap9lG1Gp9EwsGLDJlM2bDZn/SYz3tloyroNJqzbaKYeGgdYt3U/b20w5+3N+3hz0x7e3LxXgtY6/dO8pX2Mt7RP8Nq2w6uA9Tv57bD6R/+HzcAXBSyRjRQSEsI//uM/0tHR8VLvs7S0lFdffZWEhAREDtfL/rwIsERA6urPr5+BlblWS1CzpCItbcUxXwyw1CZ3kY/1tKHzR880dBalXjEEjG9Yv2EZ+v7yG3+5qGD9esB6fzifn+e/yY9ar/BgblSqV8LsfnvhDvO3F5ibn5fG99nZFylYS4A1oV5FKABrZIzxnjomVOVMqUp4UnmWn6V9i4GRCQZGJiVk9Q6O0jMwiigRdi2lufcNy7DRDtUA7ap+EmoHsS0cxjR9hLfixvjr8HH+KHiKNaF3pFdLXU6cQK1gLWZjRX+PI5nDVDf1omzoRtko4KqbyloVArAqxKjtpaK+n4raPsqr+yiv6aesboiy2mHK6oYpqRulpGGMspZJSluEaiVWD85QIpokt89R1DJDUfPMMmCVds7Lx/k1E+RWjpJTOUp22TAZub2kZXaRvgRYud2k5HZzK6+bpOwu4uJriA4vJjaugpT8DjLLeiisHyE2SYkiOIeQoCxCgrMICsggODBL7gsOzCDAL40A/wwCg3MJDM4jMLQAv6BcAsQIycc3IBu/wBx8AvPx8srEwy0Vd5cU3D0y8PDMwsO3iLDUNtLKB3HxKVSDVUAp7opKXAPLcBVhoYoKnIPLCU5pxiuqGjvPXOy9cnHwK8TOS5QH8yVYBaY3EZzWKPPDpha+x6PHP2J07gnFreMMzzzm/sMfcPf+B8uAVdg0TFxBK74J5SSVttM6OE9R4zC+8eX4xJURllFHankXyaUdBN2q4qJbApbnvdl/woE9lvbsPmqH+aGrmL17XYKW2ZHrmB2+hvFuGwzNbTAws8bQwgYD8zPoGB1D1/QUuman0TayQsvkNFomZ9AytWGH4UlsA1I5YOPBZhHVoGfJVt2jbNE/IQFro8Ye1m/axTsb1WPthl2s22TG2vUmvLXOiLfW7+KtTea8ucGcNzda8MbG3by2zpTXN5jxluYR3tR8l9dXAevX30hXj1idgc8zA18EsAoLC1m3bh2///u/L7O0BgaezUr6rPdRW1vLH//xH8tw023btqFUKj/r0Gf2Pw9YokTo6+v7zDGrT148AysBSwCVeP78EIrS0ODQiy/w3N7PLhH+YjGQ9Gc8DSP9FxnTIEJIBXgttcrZuGHjCwDrg8Wg0c9WsESrnEezKj4p3cz/zfoffFy9j8f92dyZn1YDliwPzvMMYC36sCYnBWBNIXoZjo1PMjI6zpSqnMd1V/lpwf9hviWKR1WXeL/ihASs/qExdeDo4JgsEy6Z3Lt6BhZb5fTR3tVHx2Kz55bWLppbOqR61dTURmNjGw0NrdQ3ijJhl+xFKJLcxahr6aW6roPq+k5qmtVlQgFZlXUCrgRkdVNR2015TQ/l1YvbmkXIqh+mrGaQ0tohyupGqWifobRxgtLmCco6BFwJ9UoNWcWtsxSJsFHRo1C00hGAJVSsRbDKLh8mq7Cf9IxO0nO6SS8QClY3qQKucjq5ldtJYlozMVFlREUUERVZTGxSNalFXeTXDpNV3kt0YiWhimxCgoRilUFQQDoCroIC0wnwSyUoOIeAoGz8A7LUkCUUrNBC/AKz8fXPwjcoD0+PFDzcknFzScL1ZhJurql4eKTj4ZWDV0g5HsGleCoqcBcjsBi3wFJcAkpwCSzB2TcfZ79CnIJKcfDJx8GnAGcRHhpUTEBWEz4p9eTUjpDfOEZ52yRNAwu0DS3w+L2P6Jt8QGZ1PzN33ufegw+Yv/u9ZcBqEY20uybIrx9ANXqH9sF5CuoHiM5twi2iAKegTBwCMwjLqKWgeRiPqCLO2Iex79gNdh+5gfnha+w97sCh0y5YHL6Oyf5LmOy7gNHucxjvFgGjNuiZnELX+LiELF0jS7T0j6C96xRaxiKa4RiahifQNLEhuqiNC26xrN9+kK07D0nI2qJnyRadI2zavo+N2/ayfqs5azcYsXajMWs3GLN2oxlvrzfhjbd0ePOdXby1eQ9vbtrLGxvMeW3dLglY333HlFc3WvDdDearCtZz97nVp6sz8IVm4DcBLKFUiQiHla11RPua/v7+l3ovNTU1iCT2pagFce7u3bsZGvrVX+6HDx9ePkecKwDL39//pV7zd/2gJcAScPXmG2/S1tpGa2vrM6OtrU1mVb3MXH02YP1cDVg/E4D1Cf/yLz/lJz9RA9bzOVgrAUvA3Ys9WCtKhA8fLQeNCpP7vXsP+ECl4N8yvwFFa/hl6p/zkxI9Pmi051F3EneHKrk92sbceC+zYox0Mj9Yy52eTB41efODsr38PPPvIGsNP8/5FgtNoQwODvEvWa8zoapkaHwaAVjS5N4/rM7BEqsIRcho7yCdql46JFwN0KHqp62jh5a2lYDVTmNjOw2N7dKDJQCrobWX2kaRgdVJTWMXytp2NWA19UgVq7KmQw1Y9b0SssqruyhTdlFW2Skhq6y6h7LqPspqBymtGaCoqo+GnnlU0+9RVD9GSfMEpR1TasBqm6F0MXi0qHlaqlhyJaFQs5pmyCkfJrtsiKzCPjKyVKRndJCWtahg5aqkz+pWdgfJuR3EJ9UQHVlETHQJ0VHFREUVExNfQWxSFbfy26SaFR1fTlBAGsESstIJ9E9Tj4A0AhVi5aCAqxz8ArIIUOQRFF6Ej286vr7peHmn434zDlenaFyd43B3TcLVJQk3t1u4CcjyL8BDeLMilXhGVuMaVIJrYBEeoeW4BBTi5JmFk3cuN0PKcFaU4RxSild8De5RFYRmtxCa3UZx8zgjt7/P+ML3mH/wIbfv/4AHT35E/+QDuoZvc+/hByzc/x5z954C1sztJ4zPPmT2zvs8fPwhTX2zJBS14RSSzXmnSM47RXHFLY5LbrH4J5aRXN7FBZdoDp5y4eBJJ/YctWPPUXsOHHfAZPdZjIyPY7jLCuPdZyVcGVmcwdD8NNq6h9HSO4y2/lF26uxHS/8o2qan0DISQaPHZJlQw9halgS3659gm66l9GFt1bFk4/Z9rN9oyPqNRqxbb8Da9fqs3WDI2+t0eXudPm+tM+CNt3V542093txgypubLHhtgymvrjfljS37eHWDOa9v2cs/v2OyClgvc/NbPWZ1Bl52Bj4PYM3MzHD8+HHZCHoJjpa2Ig2+u7v7pV62vLz8ha15vva1r3HhwgXu3bv3wus8D1jitVdXEb5wqj61cyVgbd2y9VO//7w7fi1gffLJooL1FLBEs+ePfvxjPvrox/zoo4/43IC1ZHK//1Dmat178JB7Dx9x9/Ztvq9S8EnBOshYA2VroHgNZK6BhDX8MvH/4ZdJfwoJvw9pa6BwDZSukY8/zl/PnZYQWSYcHB5juqeSe/VeDA6Pq0uEwxNyJWHvwIjag9U/IlcR9gyP09XTT0dnj4QroWIJwJIerBa1/6qpuZPGpg41YEkFq5M60Yewro2a+g5qG1UyzV2qWE3dKOu7qKxpp6K6nYqaTipqVJTXLAJWVRdlcqgoqxGANUBpdR8lyj61itUwRnH9KKXN45S2T1KpmqOkeUr2JBTBo4X1kxQ2TlHYOC3hSpQMcytHyC7uJzNHRUZWF2lpbaRltJNRKOIZOknJaedWTgeJmS3ExlcQHVVIVEQBUZGFRIQXEBmWR1hIFmHRxTT1zVOi7CUwIJ2ggFSpXAX6pxIYkIYiNJsgRQ5BoaIkmIOffxp+QdkEhObj7Z2Kl9ctPNwScXeNx8NdqFex3HSOweVmHG5uSbh6pOHmm8v/z957AEeZpemaG7GzM3fcTk9MxHTfO7ExM70z3QUIEAJkcLKAJAQI76HwFBTeCZCQ9967VMpkSkoplfLeeyEQMkjCG+G9pyiqq7qfjXNSUgHlqJ7qudvdyogTfyr160/ySPHzxPu93/u5Befhn1yLT2IVHhHFeEYV4xFexPFAHc6+2Rz2zOCwdxa+KbV4KSpwCc8nRFVHYLKIeqgkvbyL8wOPuH3vOdfvPqf38n16Lt/l6i3hxXoqIerK9QcStIZM7lcGHtB/8Q6negeoOnGe5IIWjodp+NQ5ik8Oh0vI2nYohJ0uMexyjcctUssej3g27A1g5eYjLF57mHlLdzFn/hYcF27BwXETDgu3YjtnHbPt12C/YDN2C7cx22EddvPXM9Nh/SBkrcBi1iqs523B0m49lnO3YL1wB9Nnr2W69SqmzVzNVOtVTLFaicmMRRib2mM8ZS4TJ8/CaPIsJhhZMcHIBsMJ1owfb8G48ZaMHW/FWMOZjDG0wWDiHMaaOjJu2hIMzBYzxmwh46YvHwGsH3sjHDl/ZAe+bwc+BLBEScfZ2Zl/+qd/ekdBGoIrUe4Titbt27e/762Gv3fx4kWmTp36rZAlohf+5V/+RXYHCn/X24/3S4Ti/UdysN7eoe9+/jZgmZmaffeJH/idDwOsb1ewBGCJjLW3Aevn//zzwRys9z1Yg12EgyZ30Ul47/7DweBSfRehGPYsugiFD2vgXDt3TibxuHonL/Nn8ibj13yZ+gt+k/Y/+TxjFM/zbblftY9rrcmc7WqVJULhweo+048ArHOXBjhz9iKdwn8lIEsC1pDJvZcTHXrfVZsY9CwUrOYTNDW309jSPghYImS0VXYQ6mMaWqkWcCVUrJpmKqvFHMLGQRVLDHtuoaymjYqmU5SUNyEUrKKyRgpLGigsaaRArmYKhJJV1kZB2QkKyk/q4aq4nbySk+SWnCK3vIs8AVgSsvrJrepHV9lHbs1ZdLXnyKk+h672PLl1F6TxPa/xMtrKftTZ7ag1baSpm0hNbSA1rZFUTSvJ6Y0ka5pRZrWQlF5PgrJMQlaUgKxILZERWiIisgkLzSAoUEVaZjXJ6VUEBqoI8EsmMED4rpT4+6cQHJ6Ff4BQqpT4+qXg7avEJ1CFX3Amnt5KPD2TcBdw4hqPh1cKLs4xuByL4tjRGFxcEnADSdgpAAAgAElEQVT1UuEWmIN3bBnRue1y+SdV4RVVjHtYPp6RRRK2fGJLic1uIb7gJD4pNfgklkuw8owpJLu2lxPnbnP74UtOn7tNVvlpmcwuQkQrT5zj/LX7dF+4Tdf5W5y9cm+4RFjXcZGozFqCksvwjM7DKyaXve4JfHo0im0HQ1m/04sNu33Z65HADucIPt7lwfZjoazccpSFa/excM0BWRp0cNyCvcM65i7YjP28DTgs2MxsAVlzPsZ+wRZm2a/F1mEtNrNXYDV7Jda2a7C2W4OV3TosHTZhbrcOc1sxHmcdUy2XYDZjAVOslmNmtQyTGYuZbDKbicazMJ62QELWhAkWGBnNxNDQivHjzRk33oKxY80xMJjBmLEWjB49gwmWSzFZuJnRhrMZNX4m44wdRgDrA+9/I6eN7MAH7cCHAFZrays/+9nPvgFXwns1duxYVCrVjx66LIYGx8bG8stf/vIb1xXgJN5PpH6//fg2wBrpInx7h777+R8esL7uIhwaCv1+iVB4sPRwpQcsUxPTYQ/WP/+zKBG+neQuPFj3EB2nMqZBANat27KT8M7de98ALNlFePWqjGq4JDxYlwYN7hcucm7Qf3Xu3AXOnhMxDedkTMOQB0sCVk8fnT19nL14lbMXr8kxOQKwOs+c43T3WU529koF68SpbpnirgcsvYLV1HyCxuYTNDS2Ud94QgJWXb2ALJGD1Up1XavegyUAq6aZiupmKmrbZIlQDHsWkFVS0URJRTPFZY16BausSQ9YRfXkFzWQX9RIUV41ne6eXNmynktbNnDKJ4iCgmZ0RSfQFZ8it6yL3HK96T2ntJucijPkVPWjregju6wXbVW/BKzClqtynE52RR8ZRd2odcLc3kBqah3JqXWkZDSRnNGIMr0BZVYzSeoa4pPLiEsqJipaR2REtoSryNhcouILCAvL0ENVoIrgIAFYSvm1OArI8vNLxs8/FR/fZLx9k/EJUOEXkol/qAZvnxQ8vRW4uojSYBSuLjFyuQwqWMc9knEPyMIrugg/RQXh2c1EaJqIyWomOqsZv4RS/BLKCUyuIa/pPF3XHqOt7cUnuYpIXRsxmfWUtZyjue8m2poeMko6cIvI40igBqeATDyi8qSJXUQvCL9VWFolPnEFw4CVmNNIQFKJBKzjoZkcC0rnoE8ynx6LYtO+ANZ96s7GPd586hwm14Z9XhwNUbF2uzML1+5l2YbDLBZG96W7mLdoK/bzN2LnsA6HhZuxdViP3fzN2DluwnrmUmxmibVEApaV7Sp5NLdajMXs1VjMWc90mxVMs1nBFAFY0+dhZr4IM8ulGE91YMqMBUyzWc5EY1EmnMUEQwsmGFpiaGgxCFiWErDGGkzHYJwFow3MGWM0izFGNnw0ypSPDKbx0VizEcD67lvoyHdGduDH78CHAJYo/b0NWEJl+rd/+zfZPSg6xoSa8fs8xM+JOXRChfr5z3/+Dmj9wz/8wzdKhe8D1kgO1ofv+h8esIZG5QgP1hd8/vkbXn/+OQ8fPcLezh4zsyly5JEYeySei3E8v/j5L/jHf/hHGdUgfv9fe7DeHvb8NWDdHoQsMXZH78G6wXWRhTVwXR/TIDoJRRfhNzKwLsj8q68B660crDN9sjzYJeYR9vTR1aNXsqSCJZ6fOU/HsIrVK0GrTXYSCpN7B82tJ6XJvbGxVe/Dammnrr5FP4+w8QQ19UOA1SThqrKmZdiDJdWrqhZZJtQDllCwmigqbZSrsLiBgmIBVw2UJ2Vzb6492E3nd7ZmYGcGc0xI3xOLMr+DnMJ2dMUdErJySrvIKexAV9qNrlrAVQ/ZJT1kFXWTXd5Hbt158mrPkV3RS179eXKq+kjVNJOsqiU5vYE0bSsp2S16wMqoJyG5HIW2AkVuJZHRWiLCMokUSlZcPrFJJYSGZhASKEztKQT6JRPgm4S/n2JwCdhSEhCUjl+ASkKWb6Ca4Ng8QmPz8fJT4u4ey3HnCFxdInE7HsNx1wRc3RS4eijxCNTgE12IX3wJQWk1hGU2yvyqwubzRGU2EKAoxy+hjJisJjKruik7cYnmMzeoPn2Vkr5rdFy8y71Hr2jru4m/oox9Hik4+aXjHVuAa4SOA17JHAlIp/XMAHl1PexyU3DUXzUMWG4RORKqjgamczRAJZ8fC1az3zOerYcCOOAVy8Y9nmw55M8+73iOBKWw3zuBNZ84s2aHCxv2erP448M4rtyH44o92M8TgLWeOY6bsZ27HtsFW/Xm9lnLsLJZgqWlI9Y2i7GwXoS59WJmWC1kmsV8LO3XYD5blAWXMsVKKFiOmE13xHTGAkymOWBiaovpDEeMJlpjZGQ5uKy+Bqxx5owdZ47B2OkYjLdijKE1o0aZMWrUZEaPm8JHYybz69ETRwDrw2+pI2eO7MAP78CHAFZbW9s7gCVKggK6fl+wev9fJa6Tm5vL//gf/2MYsj4EsITS5eXl9f7lRr7+lh14G7CmTZ32LWf8uJfE7+y3v/2tjNn48kuhXg0BlugiHASs158jZgr+r//5v/i2NHdhuB/K4PomYH2zi1AA1k1hdBfeKxkyen142PPVayKm4SqXr4ig0a87CC9c1OdgiYBR0UGo7yJ8C7B6+ug5048ALFEi7OrupbPrDJ3dZ+gYHPjcIdLcRUzDW0GjrSfEyBw9ZDWJ8mDTCZpbO2hsOUW9zMJqp7bhhExyr65upKq6gcqqeiRgiTJhVZNUrkorGimrFOpV09clwmHAqie/sI78gjqurnaEjydyYdc6qpQF1Ecp0O4NZV4cbIi+g670FLrSDnTlXeQUdaAtaEdX0omu8gzZIhC0qEuu7PIzaIq7EMf8xguUtF+jrP0qOVW9shtQXXiK9NIuMsu7Sc5qJkEoV4oiknIqSCmoJTqhkIgoLeERWYSFqgkNURMSlCpXoH8SAX5J+Psm4u+XiL9vgjz6eifgH6QiMDQDb+8kgiK1pOS2EJ5QiIdHHG6uUXK5ukbj6pmAu28K7n4qPIMy8YsqwC+2iIDEMsLS64nQNKIsOCFBSpHbildMIQGKMqKym0it7Kag/RIt5+9w7clr8jsu0nnpHncfvqSosR/3yDyOh2TjHqHDIzqPowHpHPRSst9DSUljLwUNvYgBzp5RecOA5RKSxT4PBU7CsK8oxC8xF9dwNfs8YthxLIT9nrFsOexPgEJHVtVJth8LYatTkASrjft8Wb/Xm9U7PFi8yZmF6w4zb9kuqWLNmb8eW4eP9RENC7cx0241NkK1shGgtQhrm4WYm8/Hwmoh5gK4Zi5lhuVCpgiwMl+AmcVCzMwXYjxlDibT5mJsZs8k41lMmmjNxEkzMRw/nQmG0zE0NGe8oQVjx5szdvwMxhhMZfRoM0YbmDFqtAmjRk3ko1ET+NVHE/jPXxuOANaPuw2OnD2yA9+/A78PYAlD+/vlu+9/lx/+bl1d3TtdiR8KWCMerB/eW3HG24D1y3//JYcPHebQoUPvLCcnJ27f+jAf3buA9RW/+Y0esr744i0F6/XnMnLhP/7f/xgGqaHMrfeP+iT3oRLh20nu73UR3rzFzZu3h5UroV5J/9W3ANbXMQ0X5agcqWANxTT0DeZgScASKlafhCsBWKclWIlZhN2Dswi75KgcmeZ++ow0uYsuQqFktbR30tTaIWMaWk6fGSwRilKhAKw2qmtFF+EgYFXWU1HVQHllgx6wqpopKaujtLyRkopGSsobKS5vpEj4r4rrKSiqo6CwjnatGxT+PbT+JS9b/5WOWmfyilvIKDmBfdArZgd/SYT2LLqK0+gqu8it6EJbfIrsolNoSzrRiniCsh6ZvJ5T0YO2QmRfdaKt6iW7spei5guUtl0it1bMI+xEU9lNRlkXyox64hVFxCcVk5CqB63IGB3KjGpiE/IIDRZglUJIUDJBAckE+iskVPkJsPJNwE+ClnieiF9AqlxePgrCE4uITCrByysB9+ORuLtF4+ISTlB4JnFp5Rz3VuLmm4JHgBrv0Gx8o/IIVVaQWHKKEFUNkZn1nL/zDFVFJ54JJYRl1hOd10ZKZRfaprMkFJ+k6OQlGvtvcePBCy7ffkqEqgr3iBy8YvKleuXkr+aARxKHfdM47JOKACnhs3IL0xKQWDIMWEcC1BwNSMM5JI3w9DJCVaU4+Sdx0CcBlzAVu1wjEGXBmMxSOq/cZ+shfzbs9ZJr4wE/xPp4ty/LtrqxQADWyr04LN3JnEVbmT1nNbOFirVoO7McNkgPlpXNYiytF2JhOQ8r64VymVvMY9r0uUyd7sAUsWY4YDpjHqbT52M8VQDWHEymOzJpkjUTpfdKKFfTMRw/BcOJFhhOtGLsWDMMDEwYM8aM0aONGT1aKFdTGTV6Ir8eZSQBS0DW//Fht5Of5qyhToKf5mojVxnZgT/8DuTl5fH06dMPfqPfF7BER+FP+aisrORv//Zvf7SCNRI0+mG/hSHA+q6QUQE8AnI6T3d+0AXfBay3FazBmAZRIvwWwBKJ8iKS4f0lBkLrPVjC5P52ifCbgCVysESZUMDVEGC9OypnUMG6ePG9UTmiVDgUNHqWM739gyZ3PWC9rWB1dPZI0Dp1upuTHd3DHYSnes7R3tVH28luWgVgyfyrUzJotPlUt+wi1Puw2qitFTENjfouwkEFq6KibhiwSsvrKSmrpVRAVsUgXJXWU1RSrwes4npqitP4suGvoe3/5Fn1v8Lp/4sblZbklzahK2pmZ+x17KPB3v8F6uJOdBWd5JR3klN6Gm1pJ9nFHWSXdJJd3k1mfrtcWcWn0RR3klHYQUZxB3l1fRQ2nqO46TxFLRfIquohraCd5HS9cT0xpYz45FKi4/MJj9SQllVDQnIRoaGqQbhSEBwkjO0KAv0T8fOJx88nDgFafr7x+PrE4eubhK9/Cv7BasLiC/DyScLDLQZ3tyhcj0fh6hqDp3jNR4mrtwI3n2RcvZPxDM7EO1xLUEIJiZUdBGfUEJ3dSHZDP0GqKrwSimUMQ7SuhZSKLlIqOgnWNBCQUYeyrINbj17RefkeUdkNeETqECW/42FZuIZkctRfLeHqsHcqh/3SCEwqITqjlgDF14DlHqnFJ1bH8XAV/op8lIVNuIaL4c5pHAtOYdM+T9buOMbqT46ycY87K7ccZvG63SxcvZNNB/zY5RbHym2uLBJlwjViTM4OHBZvw27BRmbOXspMu5XMmreRmfZrmGW7HJuZi7GwmIu19XwEWM0wn8v06XOYNs2eadNsmWHpyLQZczGdao/p9LkYT7VnshhWPmUOEydZYjTRCqOJFkwQYGU4hfHjTBg7bgrjxk3DwGAqY8aYMnr0BEaPNmLU6El8NHqiLA/+apQR//Hr8SOA9UF3v5GT/mx3wNXVFbE+FLQ+BLDe92AJBet/B2C9H9Mw4sH68D/ztwFrqCz3/vHtWYQiYX+o7CeOohwoHuIovtYrVW/kUZQIxdfCj/fq1SuZpfXy5atvBSyRwSVnAfb309fXR29vL2fOnJHrXZP7g69H5dy9i/Rf3daXB0WJ8H3A0ie5X+Xy5XdLhGJUztAMwqHjuyb3fsTw59yCYlas3YDZDGtMplliOt2KGdZ2rN+8nZOiNHj6DBu2fipfE98bOmfpqvWoM3Noajkl4aqlvYeG5pOIiAYJWELBkiXCRlkiFApWRY2+k7C0vI7SsnoJWCXlDbJMKBWs0kEFq7iO/rItcOkvuVC2gsKiGhqLw8nPLyO3pJm84ma0+U1sjbqFQwJ4qi6QUypUq1Noy06TU9ZJdulpsgRolXaSW9OLpvAk6XltZOS1o847QXr+CTKKTqIpPY2uqofyU1doPneHksZ+EpNLSM2sIV5ZTJyikOiYHMIjMkhOryBekUdwYBKhYWkEBycTHJREYIBQq2Lx94uTy88nBl+fGHy8YvALSMYvKI2AsEz8Q9Lx9IzD0yNOqlceHrG4e8TL5XI8Ghe3WFw84nH1ScYtIA2P4Ax8o3T4xRTgHZVHmLqaGG0TrqHZ0qQemFxORlWXhCh1dTf57RdRiEHMuiZ6Bh6RWXUa1+hc3KJyOeav5qh/GhEpZbiFaDjip+KgVzL7PJJQF7XKAdt+CUXDClaAooiQlGJ8EnQSsAKTi3AOSWXH0WA27fVk3Y5jrN3hzNKPd7Ng5XaWfryHecs2sWmvByu2OLHmUze2OQXjuHov81bsZe7yXTgs3IjtnJXMthWAtQwbu5UStIQHy8pmIZaW8zE3t8fc3AFzqwWYm89l2jQ7pps7SNAyMZmJqdlMTKfMZor1QsysHZk02Rrj6Y4YTRLGdjPGjzfB0NAUQ8NpGE6wYJyhBQYGZowZY/Q1YI0yYpTBZEYZTOKjsSZyjShYH35PHTnzz3AHhgBr6PhDoPXHBFjfZnIfSXL/sD9yAU9CPfq+JcbVDClY0dHRMpBUdImOHz+ekhJ92n5lRaX8Wr4+bjxhYWEIwDp79qw830DMGxwzlh07dsgcrAcPHvB2iXDypMkyyV3kYD179kyqrU+ePB0en/PwoUhyf0/BuntPAta7JncR0fC1giUBa3jY89cerK8B65wetM6dH0xx/zrJvaa2genWs5lqMVOuKeYzmWFty/LV61Gmpg+WCXtISlazbM0G+T1xzlSLWfL8aZazyCsok/6rhqa3YhrqmvU5WGLYc7UArAYqqhqpqG6irKIeCVjlg4BVWkdxWQNFpfUUDilYhdWcLVsvAets6TryCuvILahFl1eNrrCB3OImcvIb+DT6GnMTwT3t0teAVdqhLxMWn0JTeIKs4g50tb1oijtQZzegympAldNMWnYDqdpG1HltpBe0o63qpqZrgMq2CySpK4hTFBCXkE9sYj5R0dlERmUREZ5OaKgoDyoIDtSrV8EhKQQEJOLnG4uvdxSBAcKHFYe3VwTenlF4e8XiK8qIYZn4BakQUOXtmySPHl7C1B6rX+7xuLjG4iyWWyxu/ql4BKfjFpguQcs1KJOY7AaSCtpwk4CVi662h7M3HpOY18Klu89o6r9JWFYD4VkN1HZfI7e+R6ati+R1t8R8nPxTOeSZxCGPJA56JOHkk8oulzg0RS2c7L+BIrdhGLDis2vQ1XairekgSlOJIq8BzxgNu1zDWb/LlZWbD7By80GWb9jLko/3sHD1p8xfvpX1n4pZhIdYvuUomw74M3/5DuYs3s6cpTuwlx2Eq7BzWM0s+5XYzF6G9czFWM9cgqXNAiytHbGwmIe5+RxmmM+RBnazKXbMsHCUJUJTExvE16amNphZzWPKrEUYm8zExHweRhOnMd7QmPGGZhgaTsVwgjnjJ4iYhukYGEx6F7BGT5SAJUqEv/7IkF+PGjG5f9jddOSsP9sdGAKr94/fBVofAljvm9z/dylY7wOWMLmPlAg/7E9dq9WSnZ39vStHm8PTJ/rysghwHSonCijTaLLkG+XqciWkDRnUXVxcJGB1d3dLn5f0Vv3fP8PR0fFbAWvSxEkybPRdwHryTcB68IB7998b9jxocJddhNffLREKk/sQZL1tcj9//oJ+2PN5fXmwr+8s127c5sadB5zp1ZcJI6PjmWY1mynmNhxxdkeVkU1NfROdYthzp35UjlCw2k91I2IahAKVmpHD4WPumJnbMN3KFv/gyGHA0o/LaZXjcmqkB6uJqqoGKoUHq7pJlgjLpHqlLw+KMmFJaS3FZfX6qIbKZgqLa8kvrKG+OFqWBxsq/h/mZe9miXYXS7KcWBt+mXVh91kZeo9ZwTDL7zOSC7rIKWlHW9xOVsEJuTT5rWTmNJKZ10pGfptc6bktqHXNpGkbSM2sJVVThzqvlczSDvIb+ilo7Kei9Tz5ladJTCkhLjGP6PhcomNF/lUGYaGphIYkExqs/BqwgpMJCVMRHJqGn188vgK0fGPw9Y3G1zceL69YfPwU+AWn4h+ajqdXvAQsd49YPLwT8fBK5LhbDMfd43BxjeGYcyTHPeIHFax0/CK1uAaqOO6vkrEKcTmNuIZocA/PQZHbTHPfDUraL/Dg+Wu6rtxHWdpBQGoFIanl+ETncMRHyQGPRI7FatnvmcCeI1HsORbNvuPxHPFL44i/irDkYq7eekRZS+8wYBU199LQfYWGnivk1HehKBBzCXUc8Ilnwx431nxylBWbD7Bi4z4JWkvW7cZx2RbmLdnMwlW7WLLhkIxrmLNoIw6LtjFn6XbmLN6C3TyRgbVWLmsBWDaLpLndUihYNguwEMqVxXzMpszmiFckG3YcY/IkC6ZMmS1fmzpjjjyamlgzaeJ0TMxsmDhpGhOMpmA4QShXU+UaL8qD0n81GYNxxowZM3FYwfpIlAkNjPlozCRpdP9ozAhgfdjddOSs4R14HzT+3L9+H7T+2AFrJAdr+E/9J30iRhAJsBKQJcqLWm2OvH5BfsGwYV58X+y/ULB6enqkh0uWHf/hH1m2bNl3A5ZIcn+mHwIt/IIiqmNoAPQ3FKx797gzVCJ8C7C+USKUQaOii/CbMQ0CskR58PyFS1y+doMnL17x5qvfcf7ygOwgDImIkZBkOWsOXWf6Od15htNdoqtQANYZZIp7Rw/tp3okYJ0Qx44ztJ3qwXr2XKZb2+ITGE5jy0lpcq9vbBucRdiEACx9B6HoImyUCpYwuQvAKqtskB6sktIaPWCV1EqTe3lzhz5stKyRgtJGKouO4pC/lEkVazGrXMaUsi3MjgK7CLCLhPmhn+Of3kdOqYCrNnIrTpLf2EWmroFMbT2ZukbStQ2os+tJz2lAndOISixtI2lZdaRqalHnt5JXJwZG91Haco7K1nPyekmqcuKVRUTHZhMVrSEycgiwlISK0mCwkpCQFMLC0wkKTiUoJI2gMDV+gQp8/QVUxeLjL2AqFi/fOPyCU/ALTsPDMw4Przh5FJDl6hmPm2e8hKyjzuFSvTrumYCbXwruAWm4B6rxDs/muH8a0enVUsXyiMjBLSybkJRyansGSC07SdnJixS0nkdTfwafRDEAOp19bvEc9FSw1zWePUej2Oscwy6nCHY7RbDPJQ4n31RcgtOJy67l/MAD7j54PgxYSXmNUr3Kqu5AVdoqy4O7joez0yVUlgHXbj8qy4TL1u9l+YZ9LPl4LwtWbGfeog3MW7KF+cu2smDlTuwd12HvuEGqV3bzRffgBuwXf4L90p3Mnr8Rm9lL9cqVAK2Zi7C0FqVBEb8wC+/wVHYe8pYgZTbFBrNpdphNtcXExArjyVZMNraQcGVkZIbhBKFcTdGvCVMYbziFseNMMDAw0gPW2MmMNpjE6LEmjBJlwTGTGD1hhj6m4aORLsKf9Cb653CxP3egev/zBwYGIhSpoceHANb/XzxY7ytYI7MIh36LP/3xpwGsb3YRSgXrWwHryYeb3OUcQn3+lRirNJTiLjKw3o9pGIIr4fu6OnCTV198xYvXb/jsi6+4eOU63Wf6CIuMlYBlZetA64kOGdegB6w+GSBaVdNIZU2jhKd2oWR19Eq4qms8wUy7+XrACgiVUQ3S4C4AS4zLkepVI/XNp2SSuygRypiGqkbKymokZOnVqxqKS2soKqmhuLyBovJGCksbKCipp6CkgfziepQFpcSUaogsSic0N52IjHYiMjqJ0p4hraCVnNI2dOXt5JSfRFfVQV5tBxmaarnSs2tRa2pQZVahyqxGlV1HmqYGtU4PWqlZ9aQXnkBTdgptXRe5ladRaRtQpleQlFZCQnIxUbFaomM0RESmf61ghaQQEpJMWHgaoeEqAkOSCQhSEhCowD8oiaAINUERKvyDlfj4J+AjyoZharz8Fbh7RkvAcveMxc0jBjevBDx8lQREZeMbmoF/pBbPIDVewel4hWTgGZKBV5iGEEUx4SllRKgr8YrW4SyyteLySchvIURdRUrJSTJre4jIrscjJldmWjn5iU7BZPYdj2W/axz7XePZfTSKnYcj2Ocaz363OAlgAYkF5NV1MXDn0TBgZVa0E5lRjke0hmNByWx3CuATJ38+dQ5h0x431m4/wuZ9Hqzedphl6/exbP1+Fq/ZhePSzcxdIAJFP8Zh4Xrs54uxOOuHy4Oz56zAbtFm5q45gN3iT5hltxxLG0csZy7GcqaYRbgcS6v5WNgswsR0poSpadNmYTbFGrMpszAzs8bE2BLjyZZMmjiNycbTMDa1YsKEKXLpFawpjBtvKuFq9BhDDAxEx+AEaW4fPc6YjwyMGTthCgYTzfmVKBGO5GD99DfSP/UrDgHGn/rnHPp8Q5/3/eMQWAm14e3HHztg+fr6vv1xRp7/N+3AD3cRfssswhcvpf9KziIcVLCePH2KMMQLRUuEkj58+AFdhG8B1lAX4VB58Bsm90H1SnQPCj/W5avXuXDpKheuDNDbf14a3MMGFSyr2XNoaW2ns6tXr2J195Gdk09UrIKouCQ0ukIEYAn1Sqy6hhPY2M4bBiyZ5N7QilSwGlqlelXX0EbPxRvUNbXLiAZhci+rqCEmXklYRByZWXmUlFZTXFJNcWktRWV1FJbUUiBKhEU15BfXkVtcT25hDbrsSnJzatAV1pGTX0NOfh05xY3klLaSnleDpqgZXcUpsgqbyciqJiO7mvTsatSaSlSZlaSll6NKryAto5LUjEpS1OWkZlaRnFlNqgCw3EYyytpQ5zaiVJeToCwkLkFHdJyWmIRcIqM1hIWpCA1NISwsVR5Dw1IJDkkmKDiJgCAFgaHJ+Acp8POPwz84iZBoDf5hKvzDUvAPSyUkRkNQZAbeAUl4+ibiE6rCOyQVd59EvAPTiFCWkJhdT2hSEUGxeXgEqvEUkBWqISixgPjsemIyaghMKMQ7JhePyBy8EwrwSyohWFVJfG4TCQUt+KeUScByDc/COTiDIz4p0nd12FvJfrd4Dnkq5Np7PI69zlHsPhbBIS8FLiFqItRfdxFWnb5AUEohx8PUMlR059Egth8JYMfRIDbsdmPzPk+2HfZn3U5nFq/ZzfINB1i8ehfzlmzCcclG5oRKRpwAACAASURBVC8WoaJrpYI1d+lmebSds4LZtouZZb9cqlh2y3ZgbbscaxtHaXK3mr0Mq1lLsbSah4X1AqxnLmT6DFvZRSjAaurUmRKypk6zwdRUr2CZmFhKJUuUCAVkGRpNZbyhCQZjJzJ6zHjGGExgjIERxuZzMTSx4tejDGUHoVCx5POxxiMm9/+me+ef1NsMgcaf1If6ng8z9HmHjt8FVkOX+BDAGvFgDe3WyHFoBz4csERn4WcSouSonKFhz+8A1su3AOtbTO53BrsI3yoRDiW4fwhgDalYMqLh7Dn6+s/SK3Kw+vQerLcBq/3U6WHA6jjdg4xpON0j09ylD0vAlSwV9sgE91l2Q4AVNhjR0IqAqtr6Zjkyp7m9W6a51zS0yy7CsrJqvH2D8A0IJS4hmbh4JSWlVVLBKi6rkypWYUkNhSV1esgqqae27Qz5JfX4B0cTGqmQgCUhq7CenJJmQuNU+IYl4B0cS7RSS0i4knRNhX5lV6HOqkSVXkaaXBWkqssJCFEQE68lWV2GMr1SKlWJykJS0itR59SjSC0hPqmABEWuBKw4Rb4sE4ZHqAfhKpnQ8DTCwlWEhqfqASswjtCYDCIScwgKVxIQpiA4WoVvkIKACDWBkRkos6qITi7AN1SFb0gqwco8gpPy8Q1R4ReuwStYTWZxG/k1XfhGZOETpsE/WkdgfAFR6mqScpuoOXmB9OIT8rm6sgNFYQvhGdXE6RpQFLQSqanFT1kiIUsPWOk4B6pkGVDEM/jE6PCNK8AlRAyHTmK/Wyy7j4ZxwCMOJ79EDnjGDCtYIljUX5GHZ0yWjGc47JfILudgdh0P5ZMjgXxy2J+dx8PYsMeDZesPsGjVThyXbWXe4o0sXLmdOfNX4bDgYxwWbcB27ipsHZZh57ACW/slzJy9mJn2K5m9YBMz537MLNvFWNsswMpmAdazFjLTbilWM4UXS0Q0zGSqULDMrDEzs5JK1pSpMzGePB1jY0smTbbAaOLUwVKhgCtjxo2fhMFYI8aMFXA1gV+NNkJR3Mp250D+7ZejZVlw1JjJjBlvwujxpiMK1tDNbeT44TswBBof/hN/3GcOfd4fAquhT/n7AtaVK1eGLvGTHGtqan6vHCzxeUce//07MARYv/nyS+nBGop0GIpvELMmv28W4bd7sB6j92CJoNG3k9zv6GMafgxgXbqsz8C6oDe5C7gScwi/LQcrJDxKlghF52BVTQOdYshzV6/0X50SkCWM7j1n9bMIO3r0QaOnuiktq8Vipr38WW//EBqaT0j1SsQ0yIHPsotw0INVXU9lVR0aTS7unn4I0MrI1JKm0pCdU0BQWDTuPoFka4uJT1Lj4R1MYkoWmpwygiMT8A6KxM0rkJDIRIJC4vD0CyersA5lZhG+ofHkVLSRVdBAnEKLT0A0kbFqPH3CiVXmEBmvIUVdSkS0mug4De7e4Rxwcic2JZcUTQVKVRmK1CISlQUU1nShLWknOaOSeEWuhLCoOC1RMVlEiRJhVAYR0RlExGgIi84gNDKdkAgVQaFKgkIUBIQkEB6fSVhcBgFhSvzDkvANTiAwIo3whFxi1WWExmsJickiOEaDX5gKv7A0/CMz8A3PJFZdTuPpS7R2X8U7PJPAuFzCU8sIEzlc6dWoi0/Qf/UexY29lLSepf3ibbl0DWdQlZ8kPq+J8MxqwrNq8U0qwiMqB/cILV5ROaQVNKPQNRKcXIqIXwhKLsElWASOxrHHJYJPnQLZ7xH1DmD5xGkJUIpwUq3Mvdru5M/6nc7sdY/ioF8CnxwJkIC163gYm/Z4snKTE0vW7mbeovXMXbSRuY5rmLfoY+Ys3IDdvNXYOiyWgDXLdhGzbZfo4xrmrmHm3HVY2izC0soRC2F0n70Eq1mLsZolDO/zmDZtNrJEaGaFiYk5ZmaWTJs+mynTbDA2MUcoWBMnTpddhJMmi2gGE4wmmjJ23ETGjp3ImDGGjBlrwtyV27CwX8bocaaMEeXD8aYIc7tcY01GcrD++2+lf9zvOAQcf9yf4sP/9R8KVkNX/BDAet+D9Zd/+Zcyw2joGj/FsbS0lL/+67/+UUGjYibiyKicn2L3f/w1BGB9+dVXfP6b33wHYOmDRj/77PU7CtYLoWC9GDS5P3uGiGj42uQuAEuUCN8GLDGL8PsAa4Brb3UQ6kuEl/g6xV1vcJeANRwy2i9VrKGg0VRVhuwiFPlWs+YsYOv23fj6h5CZnUtz2ylOnT7Dqa4+mts7UWly8AkIY9P23cya4yjzskQHYkxC8qCC1UZ9czv1Te3ShyVS3KsbWqgSgFVZhyY7bxiwlMlq3L382bnnEKERcag1+Ti5eOLuHUSWroSjLl4cPOJKWkY+fkFRHD3uzf4jrhw+5oGLZwBp2aXEpeQQGpOCrrIVjbYCZXIuLm7++AbEkKIu4rh3KC7uQaiyq3H3i+SYawBKVQnHPUOJitegTC2UXyslYOWTLMqGWTUo1WUSsHJKWklOL5PeK2lyj84kMjaL6AQdUYk6IhO0hESlEhiWREBIIv6hiQRHpRIaqyEwXEVAaAr+wpsl1K54LXHpZUSmFpOoqSJOVUJQtIaAiAwCY7LwjcggRVcn09ebOi/hF5NDcGIh4SmlJOU0kJzXTHrJCfJqu6g7fYnm3mv0XbtP/41HnLx0h4LWc8QXtBCuqSZYVYGvohAZFBpfQJy2nku3nlBz6gLesXn4JRTIDkP3cA07j4Ty6ZFAPnUKwMlPwfGQtGEFK7/pDNGaCoJSxLDpXA56R0vA+vjTo3xy2Jcdx4LZctCfjbs9WLn5CEvW7mHhik+Yu2g98xdvZP7CtcxbsEZ6sOaK48LV2DuuZpbdUmbPWS5zsGznr2PW3LVY2wrv1QrsF23FZs4qZljOZbrIw7IU+VdCwRIlQQupXonSoKmppXxuIsuE5kyePIMJRlMxNbOQgDXecBJjDAz1kDVuEmPHG/Mf/zlWjsQZNWaSPgNr7GQZz/BrA2N+9ZHRCGD9+Fvhn/dP/LkB1vseqx/67f8+gCXAxsDAgJSUlB+6/A9+XygeInPp3//934fhSsQvfMionBGT+w9u7x/shJdffMGLN2/4/IsvOP/wIbefP+f569dywPMb8bpUsF4zBFgvXr7i0bNnPHzylGdDJvdBwHr8+OsuwvsPHnDr3l05w/DevfuD+Ve3uX37NrfeUbBEBtaAXHrAuioHPX+fB+vsuXP0nz2rDzoV5cEzYg5hnxyJs27DVqZb20k/lfnMOVjMcsDabh4Hj7hIwBLlQRHLIF4T3xPniO5B8TMr122W6lXziU7ZSVjX0EKtWPUt1NSJUTmig7COiso6qVz5+AXjFxCKIkmFh1cAYRGiwy6YiFglvsGRePoGE5uQhptnAJ5+oUTEJOPuE8wRFy+Oufqw3+k4AaFxpOdWkpFbhZtvCJFJGQSFJRIYGo+7dyjeAdGERgtvUziuXiFSSTriFoiHX5QEooNOHkRGqlAo80hS5pOoyCUxuVAqWQnimFxAvEJHurYKpUp0EWYRKeAqRkNUXBYJqUXEpxUTmZBJSGQywRFJ+AcL31U8wZFpEr6Co4SKlYZfiBLfkESCotVEpRRQ0XKG/OrTRIg0+MRcQuK0BEZr8AlXk5BRzu0HL7h59ykZRS3EZVaTkteMuuQEJU29nOy/TlvvNTov3eHU+Zs0dF2m5MRZ8pv7SCxsJUyM8dE1Eq6pkYAlQErOEEwoID6rlpiMKgKTivBPLMQzKptjASp2OoWybb83O538cQ1NRVN9ahiwlIWNBCTlccgnASd/sRLZuPs4KzbsYeWmvazecpg1246wavMhVm52YsUmJxav28uClTskYDnMX8mcuSuwn7caO4cl2M9bit381dguWM/cpVuZPXctNmI5rMHGfhVWtiuZPX891rbLMLeazwyrBRKypk2zkYqVqSwPCg+WDSamlhibWmI6dRZTpogZhNOZNHkGhobGEqoMxk2UpUKjiWYYm05n3ARTxoydhIEoCYpoBglZxvx69CQMDPVK1kjQ6B/slvmneeE/N8D6sb/FDwGs5uZm/v7v//4dABIQJIYzz5gxg7Kysh/7tvJ8ERlhZGTEX/zFX3zj2uL9xH+cbz/e7yIU/4aRmIa3d+gP8/zJ55/T/+ghd16+lG9w4s4dzj5+zLnHj6m/fp3Ljx7Rdfcuj169QsLVO4D1ngfr+Qukyf25PqZBmNyFgtV38yY37t0fVrDu3btHxblzNF66RN+1Ac4NDFDa20f/1Wtcu34D0T2oB6yhLsIhwLo8OOz53TE5bytYMkm+r5/eXv08wu7uXk6d7iIiKg4nZzcOHXWVS6hHAcERegWrs1eW8Q44HeeAkwsHjhzn0FE3AkNjaGg5QXPbado6ztDYKsqDLfoSYUMbNXXNsuwoOhGrapupqKylvLKO+MRUoqITycrOp6SshkRlBpFxyVQ3d5KdW054TBJZuWWkZOTiFxzNgaNuRMankakrIyE5i7DYVLSFtWgL60jLLCIgWPifUkjOLEKpLkKhLpQeKGVGMYmp+fiFJhKj1Mnv+QXFERyqIFGRgyJJhzKlEIUyH0VqsR6wknIlXMUm5BAZqSYmQUtMYg6R0emEC0iK15KgKiZBVURodBqBoQkS7ER5MDg8haCIVMLiMolK0hEclS7LgwKuQuIyiU8vofrkWXSVJ0jUVEolKzBWS1BsFhEpBTSevsDT56958uQl56/do7C+h9KWfirbz9F7+Y6MULhw85HMpqrtvIyurotgUQqMzpEGdWFS94nPwzs+F68YHW7hmbiGpnPMP0Wa2J18lHhEanEOUnHAI4GDnolSwdq2z5uNu10JS87l8asvhgErKLkAt8gM9riGs2mfO1sOeLFxz3EZLLpy0wFWbhIho/tYtHoHi1Z9ypJ1eyVgiQwsYXQXcOUwbyUO81dgP3cJtvaLsJ27HIfl21i6+QjzVu3CbtEWbBdtwcZhNVa2KyRwmc9awsw5KyVkTbewY9r0WUw3n8P0GfaDHiwrzKbaYDrFChMzKyZPns7EiSJY1ITxE0yk/0qY3McJL9ag2V2Y3MeMNWa0wUQMxhszasxERo0zxcBoBqKrUHQSjgDWH+Ye+id71RHA+v5f7YcAlvgPcPPmzfzsZz/7BggJyPm7v/s7lixZgvhP8UMe4j/GuXPnvjPcWVxnaP3iF79g//79UgV5+3rfBlgjw57f3qH/2vOvxBic3/6Wr373u+ELffbllzx6/ZrbL19y9elTGm/eYODZM/nazefPufHsGcKHdf3pU87cu8e1J0+4/uQJt5494/qjRzx/+XJwfM4rrtx/wNX7D7j/5Cl3Hj/m1sOH3H30iOv373Ppzh0u377D2Zs3OX/rFl0D1zh55QqXbt2k6+pV6s+fp+XCRdovXuTqwIAErPNXrg7OIrzGJXHucJK7KBF+N2D19YkxPYPDns/0IQBLDHvu7hYDn/veM7n30NHVK8fltIssrA59FtbJzl5OdvbLmYTNbWLY82mpXumzsNokYInOwZqGVqrrWhiKeqioqqe8ulFmYJWWifyrKkrLaykpr6OkspHyunYZ1VBQVEVBWR3J6bl4B4QTFJlIbpHoIKwhp6BadhYKwMrOryYzp5zM7DI0udVo8mvJ0FWhKagnI68OdU416txaVNpKUtOLSVEXk5JRRrK6hKTkPJKSclAoc0kUSlZqIYnJ+SQMApZQsKJjMomOz5aqVUS0itDIFGKSdMSnFRKZoCEkKoWg8CSCI1MJjlQRFJFCSHQacWkFRCZpCU/MJixBQ3BsBmEJWSg0ZWSUNJOsqyE5pxpd5UlUefVEq8vJq+vk/pNXvHr1OS+ef8b9B885c+k2dR0X6L1yV2ZU9V97QHFLH0n5TaQWtRKfU4dXVDYuQSqOBqTI5RaukZDlGZnNPtcYaWJ38knioHs8B0Q6fIQG58BU9rnGSv/VziMhfLI/gHXbXcmrPiH/9ofmECfl17PLJYRPDnqx9hMnNu1xZf3u40Sk5bPziB/L1u/RA9aqT1iwbDPLPt7D4nV7pNF9wYpPmL9kIwuWCC/WCqlgCcCym7ME2/lrWL7tOHNX7MJh+U7mLNuB3cKNWM5eis2cFVjOXoHFzMXMmGGLuYVIcRflQgemTrdj+gw7jI1nYGxiIcuEU6aJGAcLjE1mYDjBGEMjUwyNTBg/fjJCvZpgJAY9T5QBpGPGTmbU6Al8NHoCY4WSJUqEYuDz6IkYmlqPANbwnW/kyQftwAhgff82fQhgiSsIz01rayt2dnbvmNGHoOiv/uqvEF6tD3kUFRV96zVEWXD58uVyLp14v/cf3wZYInF85PHT7IAAqy8HIevzL79ElAGFenXn1SvOPHjAhceP6X/4kN/+7nfce/WK66LEJ+YPvnkjy4P3X77k8uNHUtE69+AB/XfvcvbePQaEwnXrNhfu3ePivXu0DgzQe/uOfN5z8yYnrl2j8+ZNTl2/TvfAAOdu3eKMyLe6e48rN29x9eZN+gcGuDAwwMlLl2g4f462Cxdol7EL1xAp7gKwZAbW5StcvCRG5XwPYPWf/RqwJFj1SsgScCVXT7/e5C66B6XJXWRfdUu4au84I6MaxLHpRKdUrgRgNbXqBz63tHcNxjS0UNfYNghYzTJHq1KUCmuaqKhpoqxSjMiploBVVtlISUUDpVXNlNW0UlhaQ35BGUUV9RSUNZBf3qg/ltYPQ5a2oBptfjVZuZVkasv0kJVTgSa/hsy8WtJ1VaTnVJGuq0atrSA1vYgUVaH0ZaWkl5KsKpJgpVBoSRDgo8xFmZpPojJXApYwvScoc4mJyyI6NpOIyBTCo5IJjUxFoS5BkVFCZGKWLDeGxaqJiNMQEq2SBveIxGwJWOlFDUSn5BMmvlYXESNKjWmFpBc1oq1oI1ZdQmF9Jx0XbtLYfYnmnivcefCM5y9e8/LFa+7ff8b124+5cP0BZy7fobi5l4zydoKTCglMLCBcXaEfxByUxlHfJFyCVbhHZCEASyhUh7wS2esigkUjJVwd9krkkFc8Tr6iczCGfa7R7HONYsfhID7Z78dOpxBiNJV0X7g+rGC5hqWxYZcLG3a68PGOI6zZdpDVWw/h5BXFhl3OLFn1CUvWfsqStdtZtHIrjks3MW/hOmlyF4nuImh0rsjCclyJ/dwVzFu4BjuH5cyyX8qCtXtZuNGJuav2YuOwSnqwLGYuwmbOaixnL8PcZgGz7JYww9xBjsyxmb1YJrmLMqGpmSWmZjaI58bGojQ4nYmTp2JoZIaxmTkmUyxkmVB0DxqINXYiRpOmMcZgogQsg3GTGSMCSA1NGWs0nY/GT8XUeuEIYP00t9I/n6uMANb3/64/FLCGriLAJz8/n0mTJiFG5gwB1t/8zd/Q0dExdNr3HkVJUaheQz8rTPPm5uaUl5dLkPuuH/62Yc/+/v7fdfrI67/nDojf8ePXr7n05AlnHz3ixsuXXHv2jJ4HD/jiq694/uYNPffv0/fwoQSshy9f8vkXb3j86hUPXrzg3vPnXHv8mIcvnnP98RPab92mbeA6Mqbh+Qvar9+g/cZNzt27x4W7d7jx4AGX7t6VKtaV27clXHVcvUr39et0ivLg9RucHRjg/MAAFwcGqDt7lvzeXvK7u+m+dEnC1dWrokSoH/R87uK7ClZgSDif7NwjOwg1WTlEx8aTkqYmLCKaxsYmvYLV3auHq+4+6htaCAiK4HR3P6c6z0gFq6O7H6FaCbP7qa5+gsKj2XPoGPsPOxMVmyjLhwKyGlqEwf2EHJtTU99CVW0Tja0d9Jy/yp4DR6gUZcJhwKqSGViiRFgsxuVUNFJcXk9BYTn5+aXkF1SQX1xDfkkdeSW18ihUrJzCGoYBS1dOprZ0ELDKydRVkplfQ0ZutYSstMxiUtVFesBSC8gqIFlVSFKyjkRFNknJuSiUOSQkaolL0JKQpJOAlZhaJMuFIsohKiad8PBEwsKTCI9Rk5RZjiKjmOikbARchcVkECpKgNFpRCq0RCXlEJ6QhaakmaoTfRTVn+byncecvXaXsuZuylrOUHPqrCwRpuTWotTVcOrsAM9fveGz1294/PQlT56+4uGj5zx8+Fz6sYoaz8ik9ZDkYvzicvCL1+EXn4trcBrOAck4eSdwPEQt1SknbwV7nSPY4xzBfucIdh4OZvfRcA64x3LYUwSLxnLQM549zuEccI1i614ftu724IBbJKnFLZw+PzAMWBGqIpnUvnGXC7tdgliz5SDLP97NkrW7WLX5ICvW72Lx6m0sEWvNDhnNsGDJeuYtWsei5ZuZt2Qjcxasw37eCmznLB08LsN2znIcRJTD+v04rj/IzPkfM9NhJRYzF0ola/a8tVLNsp61mOnT7eSwZ3NLRwlVZlPFuBx996Cp8GKZWCBS3EXXoFCwhHIljpNNpjF+grGMaBCAZTB2siwfjh47SQ9ZhqZIs/s4U0YbTuOX/zluBLB+z3vmn+2PjQDW9//qfyxgiauJ/4CFifltc7qArQ8FLAFSAqqESX306NGoVCp++9vffv8/FHhfwRJme29v7x/8uZETfngHBDi9GQyh/ew3v5FAJUqC9z/7TEKVULbE6+Jx5elTqWTdfvFC+q5EY8XrN2949PIld58/l8ehmAaRgfXk+QtuP37CjYePGHjwkCfPxKBn/bBnUR68cveuHJVz+/5Dzt66xYkrV7h46zaXb97i7t27XLt1i5NXr3Lxxg36rl7j+o2bctCzgKvmc+c4d+UKesC6yuXL73qwOju7OOrihoubJ6VlFaSpMwkICkWTncMRZzd27TtEYEgEjc1teHgH4O0XTElZFSvXbeKIiwdZOQXk5hfj6hVAbEKyhCzhtdqx55BMc29q6yBFncVxd1/ilWkcOuaOMk1DUpqG8up64pUqktXZHDjiio3dPCprmyivqqesQswhrJb+q9IKMehZzCKsobC4ioLCCvILSsnLK6WwtJbCsnp0+WVkVNQS39KGrrhOLuHV0grAyiklI7uEDG0pGaJcmF9Nhq4SVUYRaelFpKoLB8GqQB6VKbkkKbUoknUSrhKVOhTJeSiFrypJr2AlCE+WqoS4pDyiYzOIScwkPEpJeLSKRHUxcSl5ErAiEjSEx6gIClfIMmFIjJrw+Cwik3KkelXfcZFzAw948eoNn78RfydfcrL/KlnlreiqT1HbcY6Grgv0XL7F68+/4PPPRYPEG548fcmDh8Kn94rey3dJ0NYSpCjQq1eKfPxidfjGaDniFc9hj1ipYLmHZXDEO5F9R0PZfTiQvc7h7HEK4tMDfuw5Gi4VrcNeCRwWKpZPogSsfS4RbP7UjU07jrN1rxc5VSe59vDFMGCdvHCDjfvcWbVpD2u2HGDVhr0sW72dFR/vkkb3JWu2s2TNJyxcsZnFq7axcOU2HJduxHHZZhkyOm/pFhat2Ibjkg3YzV0hy4N2c5ZKFWv2/LXS7D7bcZ3sGrS2XYKFlQPWsxdibb8CC5sFzLCcj7nlPKZNt+fjna6IWYVmZjNladDUzFoqWGZTrTAyMmGCkYm+RDhBn4ElPFgTJurBSwCWUK8MDM1kRMPocWJUjrF+FuFYUz4yEFlYZiOA9cO3ypEz3t6BEcB6eze++fz3AayhqwjQEnlFR48e5V//9V9paWkZ+tb3HoW5fcyYMYgU9ufPn3+vavX2hd4HLKGAjXiw3t6h//rzmy9eUH/jhgQsUTJ89uaN9GWJK19//pySK1cQ5UMBW88//5yvBJj95jf8qBwsEdPwXA9Y35xFOJTkfp9LN28xcOsWt27f5u69+1y8cZObN29y4doAl68NcG1gQJYHG86e5fTFi7SfP89pMdz54sXhmIbMLC3BoeEUFBbj4x9Ido4OH78gAoPDcff0JS+/SA541uryiVeksG3HHgJDInF286aguIL9h49RXllLYEgUazZupe1UFyc6ejl8zI2OnnMy0V2jzWffYWf2HXImQ5vPjt0H2Ln3ECVl1dIQv3XHHhQpatas30JFdQPl1Q2UVdZRWl5DqRj6XFEv4UoPWBUUFpZLFSuvoIyUplNkNJ5Cl1dKQmUNx0+dICe/gpyCCtLOd5NdUElmThkZWcV6wNKWoc4qIT27HFVGMWnphaRlFJGSli9XqrqApOQcqWAppHqlIyExG0VqPqmacuLiNVLFElEOCamFJKQUSpN7eJSC8IhEouLUxCRpiVZkE6PMIToxm8AwYXJPJCAskYBwpQwXDYvPJEqpIy69hIvX7/HZZ284c/EmDx6/4PS561Se6Kf3yh1evf6CF5+94fq9p9x/8oLnL0V+2htpcn/w8AWXbj4ks/wkfrE5BMTrEAqWb5wOt2AVxwNSOOAcxr6jIbgEpuASkMpepyD2HA6QYCXKgbsPBbB9rxc79vshfFjH/JXsOx4hc68OeMTyqVMwm7Yf4+PNh1i/zRn3iAyiNdXDgJVWVC+9V6s27JJwtXL9Hpat/VQuCVerP2Hx6q0sXL6Bhcs24rh0A/OXrMdxxTbmCoVqMHjUUSa6r8Z+7nLs7BYxy34J9os2MWvOcqxmOcplaT0PS+u5WM0U3YNzsRYho5bzECqWhc1iFq3exbQZDpiaiCwsC6lmTZk2i6nTrCVgTZxkyoSJpsMho0aTpkrAEkb30aMNMRIDoafa6tWr8SLB3YgJU2ZjYukox+b8avSkEcD6r99C/7SvEBsbyxBUfddRnDPy0O/AfwWwhvZQgNb58+el2jD02vcdhzrAxM/9mMe3AdZIF+GP2cHvP1eU/s4+eSwVKuGzEnD15quvePWb3/Dw9WsJXS+++EK+9vTzz3ny+jW3nj+XSwCWiGq4/ewZlx8+4vLDh7z87DMZ0/Do+Qvpweq6dYvnL15KqD575w5Pnz5DdBE+fmfY80MZ0dBw8RLnrl/nwo0bXLl5k+s3b1HZ3y/LhF2XL1PR10tNXz+Xr13j4pUrXLmqH/R84ZK+PDiUV26l4gAAIABJREFUg+Xu5SdLc0ePu8syYWx8En4BwYSEReHu5UtnZw+R0fHsO3gUNy9/2T3o7ReEX2C49GEdcHLmoJOLLAFu3LYT4bE6cbqXPQeO6sfmnOpBk1PAzr2HOXLcQ2Zh7drvxM59h6mqbpRdiVu270aY2zdu3akHLGF0FyqW8GFV6JeAq6KSKgqLyikoKKWg6P9j7z2Doz7TNf2aOlX7Zb9s1W7t7qmt+s+cGSdyzjkjhDLKOeecEFkiI0AIJKGcc0YSEkEiimxAOSIEImfb2Bj7zJzrX8/bLRls7PH4eOzxHKnqpaVOav26aV26n/u972NUHKol++gZtp5vpbT8MGW19RSdbKSktJqU+nr2dl6nsPQw+UXVauUVHNKMC8uOkVtcS07hYbLzDpGdL94rGQ1Wkp5ZRroAVnqpVsGSkWApGXmHyS1tUEGlSaklKvsqOaNSKViiYin/VWwy+w/mciA5j7jUYhKzKtiflK9iGiQeQnYTCmBJuKgA1sGcKuKzD3Hj7mNkA8XFtj7uPvmUztsPOXWtmwdPPxU9nL/8+c88fv6S3ntPefLp53z+6jVPX3xOj8BV3UX2ZlSzK6WC2Nwj7E2vJrGonj2pFURsSyZ43T5CN+wnYmuSgiu/4K0ErdlD0NoYfEO24+mzEW//SPzCdhG+LU2pVyGb4gnbnMTqrUn4hEfj7LkWB6cgHF3D8ArZiZP3piHAsnYJwsbJDyunAKydg7B1C8PSwV8BloW9N6usXFll4cQqSyfM7X0xMndRkCW9hMbWPuiZOKkRoZ6hDbKWrzBjuc4qdPWsWKZny9IV5izRkVBRIxYsNmDRYgOW6Rgzf7E+8xboKXO7QJamk3AZs+fqqpqcmTOXMHPWMqZNX8SUqbO0CtZ0FdEgkDVpsvQQTmbMWElzn6RM7uMmz2X85LmMHDWRkaMmMXLMVCZKzMP8lXwwagofjJ4+DFg//BY5fGlnZ+dfBSy5zvCH5gi8C7DCwsL+IQ+Pra3tkG9L1CsZMQ53Ef58T9WXf/4zz796rYDq5ddf80qrVL14/ZqHX3w+FNMg3qy7n33Gk88/5+5nn/L45UulYJ29PcDeK1fYd+UK5V1dFLe3U9bZSV5bK+nNTRS1tVPb00NhWysHLn9MSVsbWU1NlLa1UdTaStLVq3Tfvcvjx0+4KuGh9+7RJV6t27fpvX2bKxLZcPMm13pvcK6ri/q2Ns50dNDW28uVrm6axPR+Q+PDGjS5r167iU5tgvvBpFQFVQJZySkZ7Ni1F1cvfwSiMjLz8PILxs07kJSMXDx9g3D19Gd/Qgrbo/fhFxyBh2+gimJo7rjBjr0H1OVuPoHEJaWz90AikVt34uDipWAs5kAi9i6eePgEsDc2ATsnGRNZaQBL8rAG1/Ez1B47TU3tcaprjmoAq/oIxeK7qqylvKKGoqNn2H2pm23NfWR036S4p4/qK9coLq2isOgQxTXHyKs8TE5OKbUnL3PicqdSrXIKasjOrSQrt1IBVmZOBemZAlclSsVSI0IZF+ZUkZ4rEQ2iWB0iJauKtNxqUrKrSUyvIDGtkrjkImIOZBCbmMOB5FyVAp+UXc6B1AL2xmepDC5VjROXg5jc86pOcupaFx23HvDy1WtlAXjw7DM6Bx7RdOMe7f0P+fyL1/Aff1FBtY9ffM79Zy958Pwlr7/6mgdPP6Ow7iIx6dXEZFSzP/cI8QXH2ZpQwuXOAS629Ss1anNsLpExOYRtisM/dDv+kmcVGIV/2E68/aPw9F6Lh89afMN2EhqZQPDGeALX72ftzgzW7kpXn7sHbMHBORhH50AcXIKxdQwcAixbZz/sHH2wsPXGykkDWAJa1q4hWDn5YWLpgtEqW0wsHDG18cTY3EWjZJm7Y2znr9LcVxrZKriSipyVBtbo6lmgb2jH0mVm6Jq7Yejox+KlJkq5khHh/AW6KDVrsZGKZZDqnPkLZVxoxOz5hsyYuUztJJTS5/mLDJg6dbZWwZqpdgxOnTaHyZOlj3AG4ybOVHU5sotw9FjJv5qgAEu8Vx+NnMjUucuZr2uBqFcfjhpWsH6+d9N/4nv6IRVrWL16+4l/F2DZ2dm9faV/kK90dXXfAizxYA3vIvx5nhxRE0W1kiUjQIEq8V09+/JLpWTJ16JkiU9L8q8GxGv1xRd88uoVX2lHhHc++YTy7i6O9vXR0N9P4+3bnOi7qUDr4sBt6np6SLh6lcLWVhpv9nO8p4f8lhZ1evbGDXKam+m7f1+b5C6Bo4/ULkIZDXbfus3du3fpuHmTVjGz9/ernLRTHZ2c6+yk8vp1LnV0cKPvJr2yk3BwF2F3D11dPXR0dL1VldPe1UNLq3QRdtDU3E5Tcwct7b20dvbR3NbDtaZ2rjV3cFVM7ddalPdKwkavtnTS3nub1u5+rrZ0KR/WuUuym/CKChvVmNwvKKO7ChuVmIZT56g/2aj1X51UOVh1Uvp87BRHGhqpO36Gmtp6qg8fo6qqjkPVR9hwrJfY+g5KahvYcuU+yaevUVxZq2p1SmuPcbarR/UkFlTXsetWF+lHj5GbV051/UVqT18lObWAlLR8pWClZ0lhcw5Z2ZJ5VapWRlb5kIKVLoCVIyGjVaTl1ZJVdJy8ylPklZ8kJadG+a/SxMtVeoQDKfkKsvanFKrew7SCKrJK64g5mM2+xDwOpBaTVXqUsiOnufP0hXpxyhj5z//+Zz579ZrzrX0cvdhKU+89NFD1mVKuWvruc//5S158/iUvv/yKjv6HpJScICazhv05deTUXiC94gw7k8rIqDhFdnUj63dlEC8F1tXnlO8qaHU0QeG78PXfRMDqXfhF7MDdazWevuvwDt6GT/AOgtbHEbBuH2GbE1i7K0PtMvQM3YWT+xqcBLCc/LBz8B0CLHtHH6zsvLF28Mba0RcblyDs3EKwdArGxjUIC1s3jFbZKMgyNLHFwMQefSM7VfRsYheIgbmkujuxQs9a+a5kJ6HsIly+Qkzv1ujZ+KNj7sZCUa/UqNBIwZV0EUrR89wF+sxdYMjsOStZZuikgkhnzFrO/AV6zJixmFmzFjFtukQ0zGPCBPFczWL8ZDG3y6hwGtPm6jBh0kylYI0ePVFV40hFjqrKmTCHkRNmMXbyPBU6On7SnGEF6+d5O/3nvpcfUrGG1au3n/t3AZYY1v/RzONBQUFvVekM7kAc9mC9/Xz+1K++FvXqyy8VRMk4Rz7uvnxJz/PnajQ4aHB//MUX6rJXX3+NjAnF4C7r3R4sSXKXoNHPh8qeJQfr+YtPlMldRoTiwfr2iFAUrEePHiv16u59qcp5wIB4se7epbP/Jm19fQqy2m70qV2EAliDuwi/UbB66e7uVpENN/oHNIAlfYTaupz2zm4tYHXS3NpFS1uPgquW9h6aWrsUYF1v6RraSShwpda1Vprae2npvMm11m4uXW1VY8Mz5y5xplF2D15WcCWgdfLsRU6c0QCW7CY81nCGI8cFsE6oLKwj9WepO35Wq2DVDylYakxYXUd21Qk2HOki7fA5ysqrKS2rUqv62CmOtXXT8OgZxX395B0/QW5uMfkFFeQWiMeqCEsra5ycXMjOK0PfwAgnJ1fMza2Ii08nNGwDK/UMScsqJz2nkqVLl5OUkk9iSjG5JcexsHbivffeZ8y4CaRml7NixQpcvYO51NHPofoLlNSdpfF6DxdabihYqmy4SGxKIYnZlSQX1HDiwnW1K7i7r59HL17yxZdfKa+ewHvX7QeUN1xW8QwZZfVkljeor49ebOfJZ680r63X/861vvtkHT5HckkDh8+10THwhKrGVmJzatkcm0/kvlwi9+Ww/WApW2Nz8Q/Zhn9gFH4BG/H2icA3cAN+a7fj7bcOn8BIvIOi8PDZiE/oLgLX7WXD7iyCNybgFxGDd2g07v6R2Dr6Ye/gg5OL3xBg2dp5YePgi52TL5Y27ljY+2Dp6I+5vZ/aQWhq6YSphSNGJtYYmlhjbOaIsakjJmbOGJi6KB+WvqhU5q4YmrqgI4XPuhYKrmSn4DIjJ3QMHdARRUvXnAXLTFQXofQPzpu/kvlLTVm4zFyNCGfNWcnM2SuUD2vGDBkPSsDoXBUyOnXaQiZJVMPkWUyUypzJczS7CSfPYsocHVQsw6jxTJy2kKnz9JTZXUJGPxo9hRFjpvHhR+MVmA0HjaqX4PA/f+0IvEvFGlavvnvU3gVYAi///b//dyIiIr57g1/4HNld6Obm9s6092GT+8/7ZIjPSiBLPsSP9R9oPHKtT57Q+PABYoCXj48fPFCXSxfhg88+G1KwBLLeLnt+E7BeDsU0qCT3TzRJ7t81uT9VI0IxtUtVzq2797h04wZH2jvo6O9XJvfTnR2caO+gtfeG2kEoif+XOjs5293Dta5ubZK7AFYPXWr1fguwOmmTqpzWdppbOjSA1d5Dc1s3TS1dXG/p1BY+t6mIBil7loDRQcC62typlCxRsD5u7VZGd03Q6CWV5H6q8aLKwBrKwTp1jtMXrqnIhiPHGjhy9ASDCtbhIyeUkiWG+OrqI5oRocQ0HDrM+ZZudp+4TUXlYQVWZWXVHD95nuZb96k7fZ68smpKLlxm3/UOckqryMuvIDevjJycErZtjyYkdA3JqTnY2TuRkVmCu4cfa9dtIiRkPebm5iQk5bJpc7Tanbv/QBpJKcVErN3Cn/70JzZti8XCxpHdscnMX7AQD//V3Lz7iODQcHwCQjh69ioxCWlkl1YRn1mEd8g6CqtPIn4zT29f3nvvPVVtdOP+U/ofPqdr4CGffP4lr776d27cfcSVzlscv9DMvtQS9meUkVx0hOOX27j79DN67jzmct99qs+3cexyF733ntN95wnn2vqpOt3MrmSJZ8hkw640VkfFERSxi4CQLfgFbMDHLwJvnzC8vcPw8AjByycCr4BIPP024OYVgZv3RryCNxO4bh9+a2LwCt2Ff8Ru3P034ei+GjunAOydvlGwbASw7DyxsHbDysEHG+cArOw8MbX2wNLeBxMze0zM7DSAZWyFoYkNRqJiGdup/CsxuusaO2Bk4YqeiatSr3T0bNAxdmXlKleW69uxWNdKpbYvlDHhslUsXmHBgmWrVAfhvEVGLFxmqqBKDO4z52jT3GctZZrsJpTy5+kLmDx1PpOnzmPK1DnK5D5l+nymz1ygxoRjxk9n9BjpJZzIuAkzGDl6CiPHTWeEKnoe7CScyoejpgwrWOodbvifv3oE3qViDatX3z1sogzJqG1QEXrzVJSspUuXIiNDa2vrt5ZkUr1rDV7PxsaGb6/By951Ozlv8HI5ldvK950zZw7/8i//oh7fux5nZGTkd3+o4XN+0hGQ0eDNT17Q/vQpF+7dQwztg6NDSXS/9emnKnC098ULZYR/+fq1UiZ6nz5VPiwZFb56/SV3Xrzg/MAAD168UCb3F59+xp2nz1TQaOfDR1y/c1et248fKwVr4NEj7j56zOX+W1y6eZOuOxI0OsD1/lvcvHuPgXv36L+r6SIcGBigp7+fG6qH8DbNvb1c7+3hcncX3X03lWKlycHSAlbXm2XPXVoFSwCrk9bWTlrbupV6JSpWU0unWtea25WCJQnuMiK82tzO5avfANaVpg6lXl1r6+Fqey8ft3Rx6VobEtmgqnLOSA9ho6aL8FQjx0+cQVLdRcVS6tUxgSrNLkKV5C4xDeLB0gJWVfVRjl3q4XL/E4oaWpQPq1xGhzVH6eu/o0zwRUUVFBWVU1hUQVJ9I3vOXiMvv5zc3BIFWFu27iQwKJz0tFxmzZqNubk1ixYv4UBcKv7+YURErMfM3ApPLz+iorYQHR1HYnIRjk6ujBg5lvT8OrJK6knOrmbmrFl4Ba7B3smZ5bp6jB47ARsHV6bNmoeZtSPbdscycfIUwjZs4//+678Sslqzq/jGrQHOXu+mqfcOV3vvcPvxC169/lq9pr769z/z7/8Bh09/THRiPnFZh0gsqCOr8jSZap2h/MQ1as+1cbFzgOpzrQqwTlzpUoC1dlsSIWv3EBC8hcCQzQSGbsU3YAO+AWvx8Q7FN2A93r4ReHiG4e2/AXefNbh5huPmtR53n3V4Bm1Wo0K/CAkZ3YJH8HacvTfg4B6KvXPANwqWvQ9WNp6YW7pi7RyIlaM/FnbeWNj5KcAyk5gGS2dMBbJW2WBgLONCBwxMnRjcOahrYMUKQ1sMzFw1nYT6diw3cETH0JFlho6aomcdCxYsNUVH34rlKy1YtMxEmdwXLl3FgqVmzJ67gpmzl6slwaNzZi9jxgI9Zs5doanJmTybCRNmMG3GfGT34NhxU5k8dY4yuU+YOFVjdB83lalzdJg0ZyWjJ8xmxLgZqiZnhFKxpvDR2GGT+0964/yveqM3Vaxh9erdrwIZBYpZ/E2w+q18LgCYlJT07h9s+Ny/+QiIXiXRDM9ff6lGg13Png2NByUnS3YVCnRJNpYEkb786jUvXr1SWViS4i5BoxI6ev3+fZof3OfO8+fIDsJ7z5/z8Z07dDx4qPKwuh88pO3ePa7evk3nvXu037tH2527dN+7R8edu1yTNPc7d2nq7+fCjV5abw+oiAbZTdgiie79/fTJ6c2bXBJze28PN2/2qyR3GRH2qJ2Eg4DVozG5d3YNmd3b2ztpa++ita2TltZOZCzY3NrJ9eYOrje3q6XxX7Uq/9WVwfGgnF5r5eOmDq6399LceZPmjj6aOm5oAeuq2kV48ox0EWoKnxtONVIv48H608rgflSNCE9SpyIaGlSUw+EjDdQcPkZ1jUbBKqm7TPrRXo42NHLiUjtlZYcoLa9WY8K6umMUF5VTVFSGQFZhYTl5RZUktfRTUKAFrNwStm/fRVBgOCmpudja2pGTU0B0dAyenn74+Iawa08cXl7+bNi4nciobeyKPqAULGcXTz744CNSc2uQHsPUnEoFWOEbtjFp0iTi0/Nw9wlBd6UeC5euwMzaCb/Q9UyYPA17d1/mL1nO5bY+xowZQ0vPTeovtXL8UpsCrGu9d7nc2c+XX/956LVZf7GZLTFp7E0WJauK+JzDJBXVE5dbR2LBUdLKTrIvo5qjFzqUuX1v5mF2JJYQsTWRwLBtBARH4R+0Cf/AjfgHReIXsB5f33C8vEPw9lmNt99a3L3ClBfLw2cdbp4RuHisxlW8WQFRuPlvxDMwSu0edPXfhINHOLauIW8AlhdWVu5Y2nqrXYRWjoFY2vtj7RKCtUswzoGbsXLyx9RSxoIOGJs5YKiCRh1Varuunhm6+lboGtgpH9YKA3tM7fzRNXRQ6pWOsQtLpdx5pQ0uYTtZpmfN4qXGKgtr7kJ95i40UF6sefP1mD17KbPn6zN7/krVRzhnpQWzFxoowJIkd1njJ8xkxuwlTJk2T40LB+tyRLmSMeH4yfMYN2W+yrwaNWEWYyZJD+F0VQD93ofjhhWsoVfm8Cd/9Qi8qWINq1fvPlzijxHFaFAl+i3BlY+Pj/L+vPsnGz73P3sEHn3+uarHEbCSHYUSPCpjRAEs8WLJGFGysL786isVLvros89offiQB59+wieff86d58+4Jr2Cd+9y5+lTnnzyiSp6fvLiEx48e879p0/pfvCAG48e0nrnDs0Dt2m9M8D5vj6ab91m4P4DugYGuHqzXxU+9965Q9PNfjpu9tN04wZicG+90afM7t8EjQ7uIhwErG46u7qVwV2zm7ALBVhtHRrAauumWRnd2zSA1SKQ1YGoWFebBkeE4r9q5tLVZnr673G9rUcBVpuY3Xtu0dTRx+Xr7UrBUib3M9JFKCrWWRpOnqX+5FlNF6FAltaDVVd3nNo6SXKX03pqao5QXV2nRoS5RzqJLmhRwNV3+wFVVbWUlh5Sq6SkkpLSKopLqigsLKOgoJTckkPsudRHfn6ZUrCyc4rx9vbF2cmVlPQ89PT02bplJz4+fvh4+yuwWr8hiozMYlLTiwgLW83umHiS00vYsSueP/zhD8yeu0iNCjdujmbhoqUYm1rg7unNkmXLmTJtBmFrN2JibsuIkaOYO28Bo8ZOYPWm7fy///f/MDQx59/+7d84dbmJF6++ouPWQ45caKX91kPON/dQXn9R7S4819xDYk4lG7bFsjUmnYN5R8koFwXrLAn5R8mqaiS5uIHNMTlIIfSe5BJ2JZawZV8O4RtiCArfRoCCq/UEBEcSvHY3Pr5r8PFdjZd3GN4+oXjKqNArTKlXXv4b1amrezhuHqG4e6/GKzASV6+1OLqH4+y9BkeP1Th6hA8BlpXsHpTlGISVQwB2LkFKxbJyDsLSJRjHgEgsnQM1o0Exu5vas8rSnZWG1ugbaZZEN+ga2Ki1wtCRlaYe6Bo7oWviynIjJ5bq2bJilQsG1n4sWWHJwiXGqqtw/jIz5i81Y+5CQ+bM02HREkMWrbBgxlw9ps9YytQpc9WaPGWuKnqeOnUeEyfNVgXQEtOgKnNmzGXilDlqRChjwpGjpzJoch87eT4SOPrhiPF8NGoiH46YMAxY/9k3zf9qtxflali9+uFnXcZA7u7u3+tz+keDLqnlEX/Y35qj9cNHYfjSbx8BOb6yc1DB1SefcOL2bc7cuaNGhW2PH9Pz7JnaRdj08CF9onY9f84nX3zB69eSxi2Bka+4/ewpD54/5+Xnnw95sD777DOVhfWJlEY/e46UiT979pyee/fpvie7CJ9wWYqb796jXzoLZSw4cEd5em6LEnazHwkXvdDVhRSH98so8WY/fUNlz9/qIhTA6ujUKliDgCXjQTG3d9GsdhG2a3sIO7je8g1gXbnWzPW2Ltq6+5UP61pLpwoYFf/VwMNndN+6z9XWHi43ddB48ZraSXjqzAVkB2HDyTPUn5AlkHVOs4tQxoNH6qk7ImB1jMOyDh/jcK0oWJqYhsKaK6zPv69g69y5S9TUHNUa3KspEdAS71VZjVKvCgrLiKq6ws46GREKYBWTk1PE7t17iYtLID+/hN27Y9i7dx9btmxXl8UnpJCcnE5Kah4padJDWEBaZgnJ6aUkSr9gbAoOTu6Erd3MoRNXOZBaRFJGLj237hMZtZktO6KpqL+gdg46OLuzafMOdsUmcvLjDtZu2ox/cDj74pJIyK7gamc/A08+peLEx5ranBOX2ZWQx4GsSqIP5rJlTzJRuw6yOfogu+ILSCk5qXYPJhXXK8jaFpvHpl1prNmcwOpNsayO3E9Q2FYCgzYSHBpJUPAG/IM3ERASRUDwJnx9IxRgeXuH4yMjQu8wBVnunmG4eYTh6h6Mq0c4Ti5BOLmG4OIRgbvvWhxcArB3DcTVKxR7l29GhNaO/tioWIZwHLzWYuMSoszt1i6BKqZBIMvGI5xVMia0cMLQ3FllYUnnoJ6hFSsNrJSCJbsIVxjYskIM7UYurDBxQ9fYmWX6jizRs1WjQnWqb8ciXVuWijdLz1Yluksn4eJlEtWwkllS+LzAgFnz9ZHKHElzl9BR8WHNmLWESZNFxZrOmLETVT6WysMaP40xY6cycfIcxk6YgShXoyfMUacS1yAG949GTOCjEeOHAevbb4K/9NeDLeO/ldOMQ0eQ9Vt4vL/0c/nm95NfpiEhIfzv//2/kdLld63/8T/+Bz92ye0Hr/vmfQ2e99dO37zNm5//r//1v9ixY8cwXL355P0dPx8MHL35ySeq/FnyseQ8eb08e/UFHU+eKP+VlDvLiFBM7p9+8cUQYGl2EX6h2UX48iWPn7/gE22S+4tPNLsInz9/oQBLfFg37t+n9949Hj56TGVbO20Dd7n/8BED9+6rsNGallYV1XD79gC3bt1W623AGqzK+UbB6urq5vr1Jk6cOKnM7poRoQCWjAglpqFNrcGiZwEsUbFEwZKIBvFgXW/rVoB18eMm1Ud4WbxZ4tlqv4F4sqQ+Z7DwWUzuGsDSKFjiwZKYhuMnGzly/ARHjjZoRoRKxTqm1CsBLPFhVamw0aNEpPeyOucuMQVXKDo1QFzJFeKKLxFXcp79RY3EF59hb3Ej6w914V/ZSU5BOXn5pVrAKkZUrKysfDIz8sjIyCcju4S09HwyMgpIS8shJSWT5OQsklNzSUkvJjmzgkQJD00tISm9nIzCOrLLTlBRf5Uj59roGnjC809f0X/vCfeefsaF5l7iM8o4mFGmsrByK+sZePaS7ruP2Z9apJSpg9mVpBXVUXP6Goelg/B8Cxllx9l7MI+onQlE7Yxnc3QikTvi2bg9js2709mTVEZM+iF2xBUQsTGWsDXRrNuSwNotCURsPkDYhr0Ehm4gMGSDAir/gLUEBm/UwJW/wFU4Pj7hGqO7TxgeniEIXLl7huPqHoibRxBu8rXXapxdg3ByC8bNZzV2zv44uwfh4hmGjaP/0O8LGRfae63HJXgHTr4bsXYLx9RegkY9VcCoqbU71m7BmNl6YGLliomNF2Y27hiY2CkVSwNYNqxUfYQ26Jk4ssLYheVGzuhbeLPc2IXFenYs0bNXp4tXWLF4hSWL9OxUJ+FC+VrHQkU4LFikyyyJbVhkyMy5OsyYvZzZc3WYNmMhM+fqMn22jtpVOGHiTMaNm6xqc1TR8+iJyuw+esxUZi82ZJG+jUpxF8gaMWoKH340Tq33PxzuIvw7vpX+uLv+LYDKb/Ux/rhn4O93Lfmlee3aNRobG1XtjVTfyJKvZZ0/f35oXbhwgTfXm5cN3ubbt5ev37zem7eXzwcvG7z9tx+HXN7c3DwMV3+/l8CPumdJd5coB9nhKRlHspPw+2MaXiF9hKJgvXwpKe6iXn021EWo0ty1gPX06TOePNHsIpSYBoEsqcvpGbjLvfsP6Bfzu3itbt/mTcAS0Lopvqy3FCwNYKmdhF3d5OXlExOzTwtYXcrk3tLSTnOLZGANApYUPreqHYQyIhSTuyyNwV1M7jImbNGsj1u4eKVZ7SC8cKUZycJSUQ0S06B2EZ4fMrkrBUvFNMiI8JQCLNlNKEpWTa1GvRIPVs2RE5osrJqjVFYfJbGIXAA6AAAgAElEQVSsifVZrWwv7GZjVhObsq6xKecaG3MuEZl3kXW5lzlQdZm8/GJy84rIzSsmN7dIqVTZ2UVkZRWQmZmvVkZOCemZhaSl55GamqUFrEySkjJISskiq6iWrOJjpGRXkZxVSVpBncrEyi6pp6j6LHVnmjh9pYujjc3cefwJl1r6SMypJq24loPZFRw518TljlukFR0hNqVYXZaYV0Nyfq3qHaw730rlyavEppaxJTqJTVtj2bzjIDvjsomKTiIqOlXFLWyPK2BTdCqrN+xlTeR+1mzYzfqtCWzak8a63cmErNlJcNgmQlZHERC2icDQzQQErcXPf7WCK2/vULy8gvH0CtbAlUcgHh5BuHuGKvXKw1szHnRxD8HJ2Q9HZz+1a1ApWAJZnquV6X3wd4hr0DY8V+/FKWAbNm6rcfRZz8Y9aVjae2Jt74m5lSuWjr6YO/hi6RqCuYM/Rqvs0De0Qs/QmhUrLTC1D8DA3AM9QztWGDphZBuIrrk3uuZeWHqswcQhiIW6NizWd1A7CheKB0vHgiUGTizUsWT+EgkY1VHp7vOXGjFr7jJmzlrMjDnLmTpd4hnms0TXkvlLTZgwcRaTxeQ+ZhJjxkqC+0QFWhMnzWDEiAksWmmBsUMAI0ZPY9T4WYjBXZSr9z8Yw/sfjB5WsH7UO+Df8UqDL7zh05ahv3J+rmPxd3zahu96+Aj8bEdAzPAC44OA9YX0FWrDRr8b06AFrJfaEaEaDw4CliaqYVDBeguwHj9RgHXvwQMkC0sA646MDAfuMnDnLrcH3lCwBLC+MyL8BrCampqRSiWpzjpef4L2dgGsDoYASwtZ1663oFmtXG2S1cbH11o0QaNaD9bFy9e5cPk6F680qSVwdeFKE+cuX1cZWKfPXuTU2UEPViMNp8+pMaGoWMdPNHK0XgNYAlcyIpRRoUa9OkZ1rQDXcaprpfT5GJWVtSrNfTD/qqz8MKXlNZSUVlJULCb3MgoLS98ArCJycwvJySlEACtTC1gZmQVkZBWSnllAWnouqanZpKRkkZKaRWp6LslpeaRml5FVdBgJFBWoSsuvU6XO8UmF7E/IJy61jKS8IxRUn6H37jPK6s4pBavgyHkyio+RXVZPUk4VexLy2ZdURFLuYcqOX6b6TJPqHTzfdoucQ6eI2plE5LYDbIlOZNveVDUe3LInjajoDOIyqohJLSdi4z7CI7azet1u1qzfzeqI7YRv2MvqTTGErNlOyOotBAWvIyBwHf6BawkMWktA4Hp8/SPQAFYQnp5BeHj44+7uh4dHIG5uAbh7hCrvlYdXOE7OATg6+uLg5IOjsy8Ozn44OAfi6BFBeFTc0Hu7e2g0LkE7sPNaj9TfBKzfw5mWPlz8NmgULEtnjC1dMLX3xcI5BDNbb+XDWmlgqdLb9Qys0Td20IaN2rDSxBUz9/UY24ew1NAJU+dQnIO2MFfHRo0JBawEsOYvMWHeUnM1IlyywpR5iw2Zs3AlC5cZMmP2YmbMWsysOZKFtUCNCCdPk92Dc5g8aTZTFugyae6SoXT3MSqiYRLjJ85k1KhJfDRqitpFKHENY8ZNZcSoiVrAGlawfrY3yZ96Rz8XTAzfz3cB7ac+J7/V2w12Rf5WH/9/5cf9JmD99aBRzYhQFCzlv3rDgzWkYMmOw28rWA8fqZJnCRqVdffefe7cucvAwB1uD9zh1u0BpWS9PSL8xuSu6SPspaioeKg+S1Ss9o4u2tplPCgKVodGxWrSqFcaBUviGVqU0V0ULJXkLoB15ToXLl3l4seiXDVz4dJ1zsu63KSWjAhPN15S6+SZ88rgrnYRnjpHw6nzHGvQmtyPNmj8V7VHOVx7FDG8C1hJH+Hhoyc1cHXoMJVS+lxzXHUSaiDrkPJgFZdUUFxSTnGJmNyLNYCVW6hRsQSwcovIzi4kO6dQqVfpGblkZOSRlp6jxoNyKoCVnJJFWkY+OQUVpGQWk6RGhSVkFtWRXnhEA1jJhaomJyGtnOS8OqpOXOXWw+fqOjEHc4mJz2VfYq7yacUm5XEwq5y4jFJSCg9TffoqJ652cfxyO+eae9kZm8qmLXuJ3B5L1PZYdsdnsGV3Ihu3xhG+fi+ldec433yDkDXRRKzfTfiaHYSERrJlVyLb96YSGLyeoJB1BApcBa3HP2CNUq4EskLXbMcvYC2+vmH4+ATj6R2Kh0cA7u6+eHkF4h8aibtHMB4+ETi7h+HquxbXoHU4eQRp0tvtfXF0DcXJax3rdiQOAZZL0HbsPNdh7RameghFxbLxWIOVczCmMhI0d2CVjQcm1p4YW7phauGMscrGckTfyB49I1v0VzlrMrDEh2XoxAoTd3RNPVhuJLsHbVnlGExKWT36lt4s0bdlsY45i5ZrzO2iWC3VNWOhjimz5usyc84SjYI1ZxkzZi7WAtY8pkyTNPcFakfh/FV2TF9mxIRxUxk3fgZjx89QGVnjJsxm1BjJwZrKyFFTGTFyslK1PvxgDB9+NIEPPpo4rGD92m/qw2D0XTD6uY7Jr/3c/tLffxiwfukj/vN9vx8PWG8rWBqD+6DJXRSsFygF603AevKUR6JgDQKWxDuIiiWAJblYomB9rwerT/URClzJkoqc7dt3DAGWvOYOH65TMQ0awGrTjglbtRENbRq40ipYgz4sCRuVoNHzF69w4YooWM2cv3iV85euKciSoFEFWOcuaRSsM9oR4cmzNJw+T8PpC2o8eEx2ER6VsNEG6o5KTINGwVKBo/WN1Bw9TZWMCA/VUHGojoqqo5RL0OhQkrtGvSouFvWqhIKCIvLyZTw4CFgFKpIhOzufrGwZD+apnkVRrsR7pSBLPk/PJSk5i9z8UkrKa0jOKKKw6iSFVafILKwhKaOUhNQiElKKFWDFp5RyMKuaqvor3Lz/lAMphcTEZSnA2hOXSUbxEZJzqziYXU5OZQNFdY3kVZ/m0Kmr5FadYueBDCK37CEyaiebonayYdM2IrfuIXLLPjZsjGbNxj3sTsinrK6RtZGxrF67k/CIrYSGbmDdpl1s2LyHoOAIgoLXKNDS+LDWERgUoRkRBq7G1zcYH58gvLwCFFTJqQCWu4evUrfctR4sV9dAvEKj8Nm+H9eAjbh5hOPhu151Edo7B+HkvWEIsBx9IrFxDcPaJRRbt9VYuYSiohocfDGRkmcLZ6wcvDGxcsPY0l31EBqZO2Fo5oKRqTPGFu7or3JjhYEdOvoyIrRHx9BZea90V7mxVN8BQ2tfolNL0LPwYKmhIwuXW7JkhRlLdFaxeLkJi3VWsVBGgEtkPLhcxTBIFMO0GQuYMXsR02YuUoA1ScqcJ8xg4sSZ6muJaBg7TmNwF1/WmHEzGDVOAGsyI0dO5KOPxivv1YjRU5Wq9eHI4S7Cn+8d8ife088FE8P3811Q+4lPyW/2ZsOA9Zt96t4aEX6/gvWlChpVHiwZEWoVrM8+Ey/Wp8guwiEF69kbCpYAltaDJT6s+98BLFGw3hgRyi7C/lvf8mDJTsJeqqqq3oIrec1JQXhzc5tWwfrGh6XJwmrjmtaHJWPCQQVLk+behBoRXrqmxoQyKhTAOqeFKwGsM6JiCWQpo7tGxTohfYQnzqqIBolpULsIj9ZrAaue2mMnlXJ1WEqfj5xU8QwVldUcqq5TXqxvanIqKdGqV0XFpRQWlVBQWKIFrEEPlowIC1CAJSb3LAGtImRMKP4rgaxUtXJJzSwkNSOPg0mZpGaVUXH8IocarpBZeJjk7AoSkvOJT8zTKFjp5SRmVZFefJwb955Rdewcu2LT2BuXxZ4DGQq4RL1KKzzM1Z67nGvto6D2LGklR9ifXszW6HiitkQrwIrasotNkdtYv34bUVtjidq6n3UbdrN67Q6CQ6OIWLeL1RHbCA+PImLNZkJC1hIcspaw1RsICVlHcMgaQtduJXSdxDRE4B8YgV+geLCC8PULxt3NBw8PP7y8A/D2CcTV1RsXZ09cXf1wdQvA2cVfRTe4eK/G0TlAGd19QyKxt/fEzsEHB/c1Q4Bl77lOC1QBWDoEYGkfgLkY2S1dMLN2VYC1ylzqcRwwsXBjlbUXhmbOmNkFYmjmhr6JsyYDy1DGhG6sNHZCsrCW6tlh6hqBgaU3C5eZMXOegUpsX27mynJLD+Yv0kdHX3xVq5i/xJj5S41ZsFS8WCuZMWcZ8xboMG36PKbPEOVqrsrAmjxlNuNVH+FMBLbGjZvK2LGTmSRdhGOnMVqCRSfMYsTIiYwYKbsGZY1l1NhpfDBiklKxhqtyfuX35GEw+i4Y/VzH5Fd+an/xbz8MWL/4If/ZvuGPUrC+/JIvXmkULE0foWZE+A1g/ZAH67GCLKnMEcBSI0JtmruMCdWI8Nu7CG/eVJAlZc+9UqPT2f0d9WrwNVdRcWjIg6UxumsVLAVXGg/Wx9dblA+rSSp01C7CJi7JLsKmdq5cb+fytTaN/0oAS1Lcz8l48CKnzpxHRoQnRL2SDKz6U4hydez4KY4e0yhYmpiG4xwWL9bRk6rwWVQsUa8OVdWqVVFZQ3lFtSZotLSC0lLJwJLxYBlFxeUUFpdTUFRGfnEFuVqje87QiLCArOwCMrVwpTxYGfkak7v4sDKLSM0qJikpk8TEdFKzSsktO0ZGQY1mVJhRQnxSHnEJWRxIyCEx8xCJ2dUU156n7/5z2noHiD6QyZ79GWpJ0fP+lCKKas/S0v+QU9d7yCw7zr7kAvYczGHrrjiiNgtY7SAyagdbtu9jw4adbN+dzM6YdNZtiCZyezyrI7ZoAGvdLiLWbCdizTZCw9YRsjqS0NVRCq4CAsLxDVpH6PqdBISsxz94rYIsUbBEtdoQFY2vfwiurl64uXlpVSxRswJwcfHH2SUAF7cwnCXHytkHBycv7OzdcXbxxc7eE1vHb2Ia3AKisLT3UyXPKsHdRtNNaG7phJm1FrK0gGVq5Y6RiQ0mVt6YOQRhaueHmbUnBsZ2GFt5Y2jpiZ6pK3qGtujq2yBdhNJDuHSlFYuXm7FwuTl6tj4YuAZrgkYXrGTxSkuW6lkxb6EeC5abMlNKnmctUzsHp02by5Rpc5k0ZTaTJs9mohQ9T5iuvFZifJedhFL4PHHSTKVkjZ84i9HjRcmaphQs8V59+NEYPvpoLB8oNetXysH6uX6B/qPdz095t/2hn+HI9S7OdtwcXt9zDI43dw/9ZfSu4/hzPx/v+h7/SOcN/rL7R3pMw4/l7/cHxC99bFPLqr+jXg2+5jZv207Z+es/+P/xl368w9/vH++15+C5Bhtnf+zdQrC09cTMylVV45hb2GNu6YiFjRurzO0xMrHFRFQsU3uMrXwwdwjCyNwNYws3DMxcWOUUhp4oWmYuGFt6oGtoh66RIzoGdipcdMkKC5ausFARDRLLsEzfioU6Zmo0uHC5KfMXGw6pV9NnLcHQyoMZs5cyY+ZCBLQmTpyBjAGl8FkVPU+QqIapjJUMrHFTkV2EAlYSMjpaAGv0ZEaNmcSIEeMYOUr8V+N57/1feBfhqbYb/9T/AX/uX+gddx7+lLv81W+zc+dOamtr/+6P49bj5z/4evopD+C3/KY8+Mvut/wzDD/2f7xfioPPyY49Md8LWPLaSy4s/8H/j4P3M3z6j/sc/z2fm9yGi9i5rcbOLRgLWw9Vl2Nh446FtStWti6YmtlissoGk1W2CrAMjWwwNnXC1NoHE7tATGx9MbH2Rt/UDTOHYIwsPVi20oplK21YpmvFMl1rBVeS7r5czO1awFqqb8u8ZaYsNXZlkZ4NCxYbKAVr5pxlyJq1YCXuEbuZs8iAqVOlImeWUqlEwZIxocrB0gKWRDWMGTNR00U4diqjpOh5zBRGjprEBx+ORYJGR4yZoj7/4MNfGLB+yi+8f/bb/NAL+rcKWB4eHqxcufJHPXX7fvc7/tY1eMd/D8AavO/f4ukgYP0WH/t/9cf8wyPCr/jyy9e8eqUdEX7xTQ6WmNzfTHJ/pwfr8ROV5i7+q8ERoZjc1S7CQZO77CTU7iLU5GC9neZ+4sSpH4Qree1JdMOlyx/T1NxKU0s71weXBIu2aIJGxeQuQaPK5H6tRYWNnr90lfMXP+bchSs0nrvE2caLnGm8yOmz5zl1upGTUvR88gwnTpymvuGUGhHKmPDoMQkZlRT3Y0in4OHaI9Qc1q6aOk1VjowHxeBeWUVFRRXlFYcoK6uk9K0RYbkmpqGkgsKSSooqaik73EBp9XEq6k5x6NhZCiuOkJ1fTlZuCZk5RaRrYxrSs4spqz1NZm6ZMrknpeaQmJylVlJKLvEJ6SQczFLrQFw6svYfSGXf/hRiYlOUsb3s6AWOnW9md2wau2NTiU3MJyGrXBM8ml1BbEohO/YmsXX7XrZs3cXmLTuJ2ryDyMjtREbuIGrzbiKjotm4cQebInexMXIX6zdp1uo121UH4oG0EgoPnyYmqYDQ9buI2pNMdFI+UXuS2BqbRmDEVsLWbyc4dJ0ytgeFbyI4PBJfvxBVBSQjRDG8e3sH4erig5v4r1z9UEZ39xBc3IJVTIOjkw8ODt44OHph7+CpGRE6eePguRoX30js3CNw8FiNtYOv6iK0cfQleGMMljaumJvbYm5uj3iwjIysMXf1x8w5CHNbf0ysvDC29sHQwhN9E0fNMrJmhZ4FOistWWHkoIqfl66wVNC1XDoIda1YsMyMxSrN3ZrlZl7omrqyZPkqZs3VYeEyE2bOXa7W1JlLmC7m9qlzNGPCybO1Pqx5SsVSuwfHTWb0mAmMHiOeq7FKqRolcDVygtaDNY4PPhyDgNWf3vuI994f+cvuIvyv/ib6rp//bwGsC71PyD7dQ/G5Xv78F0nP+fEfvb29ygT742/x9jUlAPHbH5Lb864PX19fzM3N33XRd877W+FKrj/4MQxYg0dCczoMWG8fj9/SVz8MWFKVo6nL+fL1V1qjuyZo9EcB1uAuQi1gPRCT+737qirn7t17KqpBPFi3b2uiGt4GrH61i/Dq1WucPXuOs2cbOXPmLImJiQq4CguLOHf+whsxDRI02qrpI5RU99ZOmtq6aGrt4nprpyaqoUn8VgJX17Um928A69z5ywqyzpy9wOmzFzglRc+nziq4ajhxmoYGDWQdO36Co8dk92A9R6Qmp/aoWocPS1SDQFYd1TV1HKo6zKFD1Rq4Kj9EeXklpWUV2jXowSqnuPQQRSWVCrAErGpPXVJwdeTMFS6191F86Cg5RYfILa4mr/Qw2UVVZBZUkl14iKyCQ2TkV5KeW05qTjlpORWkZZdwMDmH+INZxB/MJD5BVgYH4tOJjUtn34E0DWDtT+VAcj77k/LZeyCdvQcyiEsr4WBWBbHJBcSll7A7Ppvt0fFs3bb7DcDaqbxXkZFidI9mkwDWJtlNuIsNm6JZt3Ena9dtZ23kPs5e71GQtmlXIskFh8mvPknZkTMcu9jCvowyCg+fYnVUDBGbduHnF0RgyBr8gyIICt9MYPBqvLz88PYLw8tHUtxDCAyNxM3VB1c3f9zcAnF1D8LZNQAFV47iwZIMLD8tYHlg4+CJvWcozr4bsXMNx8LWB1vnIBout+MTGom5lTOrzO2QMaGJqQ1mlk4Yr7JhlZUbpjbemNr4YGjqhLFEN1h5KbjSW+WEnpE1Oist0NGzYYWRPct0LVi2wpxFy1axRMecxSutWahrzVIjJxbp2bLY0Iklho4sWLZKjQjnLtJnxryVzF5kxIxZi5TBffLk2UyfsYApU+cxftwUFeUwe6E+Y8dOZey4KQqwRo4ap0JHx46brMaEYnAfMVIzGhST+wcfjuIPf3if3//b+8OA9Wu/Cf8tgBWUfZH568uZGZbH9b4fNz6UnUWS1i1p3k+fPv2rP+6jR4/o6OgYut7du3fx9PRUitSZM2fU+a//8jm1vfnsPrmBs10nJCZR7YKqqanB2NiYBQsW4OLioq576dIlTIxN8PPz4+HD7z7mYcAaOtT/6U+GAes/fQh/tTv4cYD1GgVYyuj+LsD6HpO7Ns1dxTRoDe4KsASy3opq0OZh3Rp4o49QAOumMrn39NxAk+Tew8VLl7lw8ZLaPaiCRlUOlmRgaVPcm1uVgtUs3YTtGlN7a1ffkHol5vaLV65x8cp1pV5JHtYF2UGoVKyLKMA6c06rYJ1VZc8CWKJg1SuT+5uAVa8BLKViabKwBK6qqg9TJYBVVYOY8GUpwCotp6SknFLtqUQ0KJN7UTlFZdVU15+jovakUrAOn7hAY1OPUrFqGs5z/Nw1iqvqyS8/oiArLauI9NxScopryC2po/BQgwoYza84TvnR8+SVHyer8DBxCRkkJGaRmJrPPlGw4tKJ2Z9KzIF0YuIyFFjtjcsgJiFbKVcHUgvZE5+panL2JGSzbdd+LWBFs3lrNFFRO9i8WWIa9rApUgNXCrAio9m8K5ENW2NZs2EXazfFsH77QSKjU1iz5YDqLXzy2ZfIn+df/wVOftzOwYIawjdFExgmfYTr8A8IVcqVqFd+AZLkHoCnp5RaB+PlE4aPbxieHv64uvri4uyDs4ufNsXdVwtZXjg4iXrljq2duwIsO9dgXAIicfCMwNLOG2tHX6Ljs3HxDsfU3AFTc3tMzGwUYK0yd8DI1A5jEweMTR3RN3XGzDFIpbrrGtgqsNI1smWFviU6K83RNXZkuahY+tYsk7HgclON90rPXsGVjrk3S03cMHQMY4m+HXOXrGKRjqkCq1kLDZi5QF/jv5I095kLVdGzlDxPmDBdY2wfN5XxE2Yzc/YiFFSNncK48ZOZOHkmo0ZPUt4rUbEErMSD9d4Ho3nvwzH8/vd/GgasX+0dVfuNfwxgPfr0S7ZWNmMZc4wVUeVM9kvj5s2j8HmjuhdJfZZKllOnTqmi148//lidL1AlsJSVlaUAS3xRR44cUYnRly9fVp9LMazcVs4fvN2bx2TevHnMmTMHfX19pk+bTvO1NrI6YohqtSf8kDv+5S6cuXmCiuJKZsyYga6uLtOnTycwMFB976lTp7JCdwWTp0xm2tRpb961+nwYsL5zSH7yGcOA9ZMP3a9+wx8ErK++4svXr3ml3UWo6SP8NmBp0ty/MyJ8+ozHgwqW5GANAtYbOViaLKx7SsESJav/1m36+yXNXaIaBgGrDw1g9dLV1UNX9w26unvVzkIVNNrRRatAVts3XYSiXglcDa6Wzhtq96AEjUrI6MXL15AuQoGr8xeuMKheqRHhoIJ1+hwnTzeqmIZBwDp+/ASiYMkaVLBkRFgrGVhqRCjqVa0CLIGrSjUe1MBVWXklZWUVlAhclWrCRSWioaiolILCYgVYFXUnyS+qILeglMKyGsprT1J06CiHjp3h7PVu6i+2cOj4eSqONpJXWqsUrKzCKgqr6jlxuZ0jjU3Unr5G/aV2FdUgeVhxCekkpuaSXXxYjQcHIWtffBb7ErKJicvUrPgsknIq2Z+cz77EHGKT89l9IJ1tO2PfACwZE+5m89ZYjXolgBW1l0gV0SChowdYHxnN2sg9bN2bzsYdAljJVJ36mDtPX/L88y959dXXagpy7/lL0ioa2LAzHr+AcAKDVhMYvEZlYAloBQSGqwwsSXKXupzgNds0Se7uAbi6+OHi7IWzsw8urn5q16C9vQdOzt44u3hj5+CBjb27Gv85eUXgFb4DB6812LqHYecWgqmlK1YyGrRyxtzSAQsbF8xs3LB08sPUTrKw3FXRs5lDIFbuazGx9UFKn/WNbNHRs2DhYj10DSxVVMNKYwc1GlTm9pVWLDWwZ6GOFQt0LDHzWEdm3QVCotNZsMKaeUvNmK9rw6KV1sxeZMrMeZqohukzNYA1Zcocpk1boEBr/PgpjJswk/ETZjFh0iwV0zB6zGSkk3Dk6ImMGjVRRTPI7sH3PxjB+x+MZOTYqYyfsYTf//69YcD6td9Zfwxg5Z+/yaLIKmavLmJKQAZzgzP44l4c3PFXD1+UKYGp169fU1ZWxqFDh9T5cjp4mVz+4MEDpWY1NTVx/PhxVcch1xm8fnp6+ncOh8CS3KeA2LRp0zh/5gI7z2wk9KQVYaUuOORYUHS9kPiYeGbPnq1u7+XlpRQs6cObNG4SlRfKSS9No6ig6Dv3PwxY3zkkP/mMYcD6yYfuV7/hDwHWV199zeuvvh7yYL0bsCQH6/sUrCeaHKy3AOv+UNCoANbtAQkb/SbRvf/WwLcAS3KwRMHSAFZ5RSXx8Qmq8FkAq72zm46uG7S2d2m6CFs7EPWqpaOHFoEsbTRDc3sPH19vU4A1CFniv5LA0XPnL2k9WBc4c/a8dkR4/o0R4RmNB0vBVQPHjjVwVI0I66k71kDt0QZqauq048FaBVnfASwZDyrlqkypWKJeFReXqqWCRlUOlnQQFpKbX0ROfokqfs4vqyG3+BAl1fUcOXuVurNXOXzqCofqL1B+5KyCrZNX2rnQ2kdjUy9nrvdSd/YamUU1HEwtIC4+jQNxKew/kEJsXBr7xH8Vm8ze/SnsT8xRY8I9+9PYvT+VhIxSYg7mkFF6hIySOnbsk+iFJLbu3MeWbQJWu9m8WU5jiIzaxaZNO9kYtYfI7XEKrjZu2Yes9dsOEJ1YyMG8GrbuSye/+hTnm7p5+eXXvJYqJunABKpOXVaA5esfhp9/qGZJyKhfCD6+IXh5B+PpGYiHZxBubt9U5bi6+uPi4o2zs7zf++Li6ou9vbtSrxwc3LF18MAzcC1hm/Zg5x6Gs996bF2CkMJn+drW0QdrW3e1e9DM0hFb92CsXAKxdg/F0jUcK/dwrD3X4hCwBXPnEExsvDGz91WnembueIRuwcTSlZXGjmqpEaGBvarIWapnq3oHRbnakVLK868ht66RxUYuLNK1Yo6OLfOWWzJrgSGzBLBmL2P6jIVMn7mQKVPnKi+WimkYP01FM4wXyJo4izFjJyMjQukkHDVqvBoVylhQwOq990cMrT8qD9aIYcD6td9ZfwxgZZ3uZv66Up7eLeY/Hm7gP8+Z7/sAACAASURBVO4HQ58Z9Nmrhz8IUaJk5efnKyCSC74NWHK9rq4urly5QkNDg1Ky/hpgzZw5U6lbUsshgHXudCNbj0dhV2LM2moPnIqsONJVR2FWkVKw/P39EdUqICCA1tZWpWZZ2Vrx8VWNqvbt4/1DgBXzu98RrV173jDDD97HsAdr8EhoTocB6+3j8Vv66ocB6ytevxaj+zcmd5WD9fkXyuD+jcn9ewDr8TsAS+vBGkpyl6qcW7e5e/8hA3fvcVMUrP7b9N28rR0RahWsnhtKwcrMzFIeLPE7DSpYol41S12OFq6apDanvVtB1uCY8FpLh6bkWdSryxIwek3B1fkLlxVgiYp1tlELWDIilAwsrcm9QY0HT3K8XjKwNCNCjQ9LU/RcW3tMwZXGf1VLdXUtVd9WsN4CLIGrMpWDJZAlgCVho3kqxV2b5C6Fz4Xl5JVUaVZpjfJiFVUepeLYWapPXKLm5BVOfdzJlc7bNDb3cvpaN5XHz3EwOZu4g2kcTMkjQT6PT1WQFbs/mX2xyRrAik0iJi6NmLh0dsccJDomkeh9yezen87ehExiDmazOy6dHTGJbN0Zy5bte9kWLZ/HE7U5msjN4r/axcbNu4naEc/mnfGk5FezMyGX7Ym5pBfVErU7mYSsMqpOXiIqJp1HLz5X7/0vXr6ipec2p651kllah6d3MH6B4Zqg0YDV+PqHKyVLvFdibpcRobtnEO4eQTg6aUzuLi4+SsES1crR0QMHBzccHN2xF8Cyd8XRxQt3/3XYu4dh5eiHvWsQNs6BWNh5YW7posqdZURo5xaEZ/h2rFwCVFWOmUMADr4bcQneioPfJswc/DE0d8XQwgMDKx8s3SNIKGnAzCkEfXMPDMzdWW7gwIpVbizRs0fX2Al9Kx907UKov9bNJ1/9heu3HmEfGq16Cpeaeqgy6NmLVjFznh4z565k6jQJGl2oQkenTJmtSp6l7FnB1aS5fDRiEuPGy7hQqnHGM2q0mN0lvX20Aqw/vTeCP/7pQ/7tjx8ggPX7P/zCClbbwMN/6m28P+UN/ccA1vWbj/E6eAzu+sCAB9zygD5beHBAfUsBJxkDCiyJZ2pw/JeUlKT+I4kCJbAjfqyBgQG1xE8laxDO5I7eFa1QWFiIFM7KR2NjIzd6bvDsi+fsqN3OhtoA6lqquPmkjzuP7pB0MJmpU6YSGhrK/fv31feuq6tj8eLFuDi7KIVN3dEb/3wbsPb+7ncMLoGq3HHjyJ88maT/83/U+XL9wY+/B2D90PPxj37ZIGD9oz/O4cf329+mX9BwjuzaBopPX/6nfk8ffq3+fK/VpPJjOHiEqhwsS3tvzLXjQVMLe+zdg7F1C8bEwlGluUsO1ioBMFsvNSY0tnDBcJU9Bsa2GJk7Y2DqhK6JEwaWXhhYebPc2JkVxk4sM5DqHAeW6Vmz0swdx9CdbEoo5NjVLhLLT+AbGcdKMw8WGDiyzMiJuYuMmTZbhxmzliq4EsiSyhwZE4rRfeKEWSpodOy4mdh6hrFwmZGKaFBwNWo8H46QXYOj1JjwvQ9G8sc/fsCHH43ivQ8+4v/7/R9/WQXrn/3FOviL/285/aFj8mZMg/yFy20njXJ1KwBetYKcB0OQpK7zxjcfHP19+/w3rvKf+vTxZ4/ovN9B570OWu42c+/lHfoG+r5znzLS+L4dh28CloDVwf/5P0n+139lz7/8C3U2NlyMjKTO1pZjTk7s0qpYg99gGLDefvMbBqy3j8cP/d8avmz4WA2/Bn7510BE1B5cfcNV36C5jRuWNs5Y23mwytIJIxNrbQ6WHUbGVhgaWWJgZKnS3KVKx9jUHj0Dc4xMHdEztkVH1wxjKw8Mrb1ZqmuFrpEdOkYOLBEP1korlhjYs8opFFOPDSyz8MHMZzMZNWex9VnHbB0bNS6cvcCA2Qv0mDVvhSp3nj5DCp8XaZLcJ85UPYTjxk1nzLiZatRoYuutKnFGj53CRyPHKpgS/5VEMvzxTx8p5UpUrD/823v8/g+/sMl98AU9+Aty+JQf/OvvTcBSx+qTOri3E+7vhb+8Gjp8AjD9/f1DX8snomLJjsAf8yHeLekyE9VJdvqJV0u+HlSuvu8++h7doO1OC+332rjUd4HG7jP0Pb0hewq/7ybfOX8QsHb/7ndkvv8+p/z9qTI3pykujtOBgeTNmEHO+PFkfvghMf/tvykVa/BO/h6ANXjfv8XTQcD6LT72/+qPWf4Ikj9CJA7l7S7CrzXjQa3J/dWrV8j/95eff9vk/qYH6znP3uwi/L4RoXYHoVTlDCgP1gC3tKXPQyb3m+8yufdSW3dUebAO19Yp/1VbRzetHd20tHVx4/Y9um7c1pjblfdKdhL20tKhWRqTu4wIr3LhwmXOn7+k1rlzF2k8d5Gz52QX4XlOq12E2pgGbU1OvYppOK2qcjQ5WA0qpqGuThPVICZ3iWqQPCzNiFBiGmQX4ZsZWLKLUDxYb48IxeQuZc+5eQXk5srKJye3gJy8YlX0rMqeswtU2XN6Ri5pstJzSEnPJiU1k+TULJKS00lMSuNgYioHE9NISEghISGVuIRUDsQnsz9OxoMH2RebSMy+g+yNSVBrT0w8u/fGEb3nALt2H2DX3oPsiklix96Dagfh9t0JbN+TyLZd8WzZcYDN2/YRtW2f8l5t2hbL5t1JbI/NYNveVLbuSSI6Pot7zz6j49ZDtsZmcKH1BodPX2VbbCZ7U4q4ef8x5UfPELpxN2s278UvMILwbbFsTSrQ1OSI/8ovHG+/CDx813Iwt4qT128QuGYnrh4hONh7aHYRirndLYiA1Vtw9w7Gzs4ZOwcZDXpi7+iFo3sYDu5hQ7/nIiKjcfEKwcrRF1snH+W/MrdyUjsJzcxtVdiomUpyt8PIxAoDIyuMjC3R07dAT8+clQYWrDS0ZrmeBYamDuibuaKjZ4WuvjW6RvYs1rVmuYEtyw1sNPlXBg4sNnRmoZ49/z977wEd5Zml67rXzF33zJp7znjuOWtNn7lrTtsYY3IQSQFFJIRyzjnnnHPOqZRzQigggQgCEYUAgQhCgMggcjDJYMBgst+79v6rSioh3G6Pu233UL2+/oMq6Tf16al3v9+7taksaO4DdQMnaBi6QNPUEyqaZlBQ0cMyNQOoahhiqYImKNl90RJ1LJXX4MBRKhEuWKiMGbPlMXuuPObMWcTlQTK6T58xB9M5vX0+pn45HaxifQSs3850LoHOybYTAUuYgN/g3SSZVD/nN6LJ/OHDh3j9/XfA6+d4+s0dPLxzg7d0TOe/efiQJ/3Jnv/yvYu49uAquo6swcbhbvSd2YFvnz+a7K4fPCcBLCoHUhmw19oaGwwM0KmiglXz52ODvj7W6+ujx9QUO5yd0Th1qvS5PgKW9FLwzkfAkr0ev6ejPwtYFDT6wVWE1Ox5/CpCAqyH+Oabh3ggjmgQmj3fwx3+AnUX44NGpb0ICa4YsCimYdwqwsvjYxoEk/vatevYg9XVtVbswbrABncytJ86cwGnz19ioKL8q5NnLrLJ/fjJc0JMw7B4FSFFMzBgHRIAa1AArMHhEQwMHhkHWPuxm31Y+7FrNxnd93LY6PbtYzlYDFgU0yAFrO3c5HnT5m3Y1NMrDRqlVYQUMkoxDRLAWkMxDWu60PEeYLULgLW6A80t7TyaVrWhoWk1GLAaWhiw6hmwmlFT2ygGrAYxXNVIIYsBq6yaAau4pBIiUQWKRARX5WOAVVCKvPwS5OaXIKegAjkFlcjKLUFmtgiZ2cXIyq9EdlEdMvOrkJ5DhvZilDd1IbOoDukFNcgsrEVu2SoUVpOxvQfnrt/FgZFLCIvPQeuGnejadoBBaf2ug9iy/ziiU4qQmFWG8PhsAdBKGxEQEovA4GgERyQhKCwB/iHxCIjMgH9kFlJyq+AfFMceLC+fMHh4BcGdmj1zBhaFi3rCycUTjk4ecHJ2h4tHCBzJ0O4eJAUsG2df2Dj5cHq7g4sfrG3dYU2rCJ18YGntDEsrZ5ibC1lYNs4BMLWw50wsQ2MbGBhYwsjUHnqG1qxWGZs7w8jMGSv1CbrsYWrjKfQjNHGBloE9RzRoGrtgub4DtEzcoGniBi0jF6jr2MLA1h/LjZyxTMMY8sp67MFSUDeGvOIKyCutwOKlWliqsIIN74sWK2PREjUsWqyC+QuV2OBOcEVhoxQqSgZ3KhOSyf2LL2fg8y+m47PPv/yoYP0WJuDJwEpybiJg/ZLvl2CNFK43r15i59B5NGw7joYdNE6gcccJ1G09xuffvHrB95usxHftwRXsPL0dJ64fw8iNE+gd2YxHz2QB69Wbd9h8/BtEr73JWzoef8v6wx8gGRl/+AMkI/UPf0DKH/4AUrbWa2tjvY4ONhkZofJf/1X68I+AJb0UvPObB6xeT9CiCenwFGFU+iuMQiRzLP3Bh3fGP5+nCL1jT/bhxwAYFXlC9BPv+6NP9Av+8H3AesOrfHkFIRncScEal+Qu2+z5KSvOY6sIP6Bg3RPHNFDQqCTJ/aYQNHpDkuROEQ3XyOB+jYcQ00DNnsfHNIzi6PBx7N03gKGjxxiwzkgULIpmOH0ep84RYF3kgFEOGT15FkeHRzB0bARDwyNCTIMMYB3CATFgCQrWQTFgUZL7ACe59zFc7WPI2tm3j1WsbQRZ23ZiDLC2CwoW52BthQBYW8VRDZvAgEUxDeIcLG70vGYtm9slClZrGxnc23mwgrV6DStYBFdNqzrECpYYrhpbGLZYwSLAqiYFiwCrDhWVtSgvr0F5RQ3KyqtRSoBVWgVRcQVEonIUieGqUFSBgqIK5BeWCwpWQRlyCsoZsrJyCK5EyMwtQ0Z2CTLzKpFFMFVQw0pVYXU7ckqbkFPWhMyiegasLFEDUnLKkZJbyYoVgVF4XDYqWjaioKodB0+Nom1THxKyypCcW4mg8ESk5FcjvbAOAcExDFj+wTGIyyxDWHw+P+fqjbvh4hYKL58IbvLs6R0KD+8QuHsEwc0jEK6ewXB29YaLixccHd3h6OQGZ/dQeAQlwdkrXApYURml8AiMhoWNK7xCUxiwrKxdYEmDUtwtXcStcuxgbu0KUzM7GBhagQBLT9+CS4M+UdkwNHPiYWBsz6VCLV1LaJs4Q4fgSs8GGrrWDFaaFDCqbw8tChs1dGbFSmW5CZYbOLHZXVHDFAqqRlBdYQ4FDVMsUdaDwjJdKKnqsS9r8WJVKC5bAcrFUlTSwDw5RTa6Uw7WjFnz8KUYrAiyKKaBDO6U4i4A1t/Y5C4BB5l5afwkqagIz580841i9OdOkL2e8PxPtMn7pSdnyTWZbPtjgDV45jS2RNvihxcvZC7nTz0guKJVSU/v34JZ0W58YrgKnzh24h9d1+IT+zX4g00HTAr78OT+LVBZ4v79+5M+9a1HNzE4uh+HLg3iwVPZ+xy+9BixnZfh3nwNtqXHeUvHdF5yO5yWhsMZGRjKzsYxkQgHk5JwNDcXw/n57L8ajI/HQFQU+H503/R0yUPxEbCkl4J3fg+ANflnbxT0vzHAoqPxtw983mU+y6MQKXpi7KP9gceMf1ren3i/icfvPeCvckIWsN7i9ZsJgDVOwXr2/DkmB6zH+PbbbzlSZVIFa3xMgyRkdDxgUanw9te8mpAB68pVXL58hZPcZQCL8q/Oj+LchVGcPXcRBFenOQdLKBGSikWqFeVgHTtxCseOn8LwsZM4OnwCQ0eP48jR4+CgUQKsQ0MYPCguEUoAa2AQ+wYOYO++/dizZ2AcYI21yhFysPohANYubpVDae6sYG3dic1btsuUCCkLi9vkiJPcJTlYEiWL4aqjE23ta4RVhFQibO1Ay2phUHlQKBGOKVh1DS2oq29GQ1MrGpraUFPTIABWVR2qqERYWcuQRaAlAFYVSkoEuBoDrHIQYBUWV6FAVIW8wnLkFlUyYGXnliCL4CpLJKhXhTXIzKvgEmF6bgVoJKcXIaOgBlmiemQU1rCSlZZXjcTMMsQk5CAmMRfphfUMVgWV7UjJqURwRCrCYrMQmZCBkPA4JGQUISQqGQGRKQgKT+ByYWB4EuIzSxEQlYmDI+dx6fZD+ASnwtMnnAHLwzMQXv5R8PAO5a2rewBc3MQBo86ecHT0gKtnOPyic+EdniIFLJ/wFLj5R7Oh3cUvBraO3rCxdYWVtTOsrN1gYenMKwupNGhsTGBlxSVC8mPpGVjC2MwRdu6hsHHyhYGlB4zMXTjNXduAfFd2WEllQl1raOhYcc4VRTJQojsluatrW0BF0wTKGgJQqek7QUXPAd6JxVDXs4cSZWKtsIWKtjVnY8ktWY6Fi1UxX24Z5BarYamiBubOXYw51NR51jxh9eBXszBt+ixWrgiwpnwxDV98KfZgff5bAaxJoYomuvHT7LiJb8LEKnM3+ob6Y1OgzGMldxz33JJTMtuxn/8WAOvu23fwcHfA6/x/xs1VRTLv9KccUJwDAROtKPz23i24V++DkegAIjpOQDmjD5blg5gRshk2Jf0MWDdv3sCDBw/+rCdL8tr3n7xC+a7b8Fp1FS6155C5YRQ1fdeRuX6Uj72ar6Ky7zaefv8OD8+exVBODu4cOoSnN27gwpo1uD0wgJePH+Px5csMWufb2nC+tRWnamrw3a1bkpf5CFjSKyHs/D4AS/hc02ebP6f0efTsRa+I1C0RRscff+KJXvoCRuqU+LzMrzzhszwqUhS+PE14TK+nBLx6+bWkn+EJ98PEY5kX++sejAest2/f4c2bt7IK1k8GrMfjAOsb2RKhBLDu3JG2yuGYBnFEw41bX+PmnXtCijspWAxYEzxYF4US4e7+PezBWte9HmfOnMPpM+dx8jQFjZ4T2uRQH8ITp3gcO34Sw8dGxgBr6DiODJ8UYhoOHQFFNBBkyShY+w9iLwWMTgpY/di5s1/ci5AULFnA6t26C5t7d6Jn83ZsEvcinAhYlIUlycOiLZcHJ5YIxXENq7hEKABWI5UHm8h/1YLGVe1Y1bYWTas70dq1GdXV9eM8WPWoqKwRe7AEFau0tHIcYJWhqKhMKBGKFay8onIUlNZCVNksVrAqkZ1bisysImTlloJ8WARYGXmVSMsqQWqGCGm5FUjLrURqTiXS86vF+xVISC9GQlox4pILEJOQi8SMEmQUNSAqLguRMemITxMhNjmbYxkSs0oQGZeG4ro2hESlcJucgLBEBIYlISQmm6Mnhs7dQGJuHQIjUkHlwaCodHgHJTBwefiEw9XdHy5u5LvyZiXL2cUPnoHx8I/OhrPPmAfLxS+aVxHaOvnCySME1vaenOJuwa1yXGFm4QQzc0feGhlbw8jICvoG5jA0tGQVS1/fAiv1LGBg7gJdM1f2XekZ2UPH0Bb6JvbQM3WCpo4Ve7CW69pw5tUKIwdoGzpARcsMqivMoKplCuXlxlDWsoCqngP0HYJBcQ2kZKnpOUJB3YTb6SxWWAG5RSpYsEgF8+RUOHB0wSIl9l+R94rysKg0OO2rmaxafTV9JpveyeD+2ZQv//ZJ7hKVRmaqoklN1MswJQUqnuh60dsr4smVJt3xkyxNpIqiUZ6MJed5S+c9PSHqHQVNqgK3CZOq9DUnTMoTJ9WJk/HEn0snZ+kT/ud2JNdksu1kCtbQ3buwF5UhbO5nQOH/g2HruXj75s1f9CboWy7lWl27do0By6t2P4LbR5C6/jTkErbDtuIgPtFphEP5HgYsuh/dnx73U27hq8/Cp+UaPGtOYvjKmFpFjz1+7QkiW8/Dc9VVqKXswO19+9hftSc4GLs8PdHn64uNhoY4VVuLyxs3sul9X3g4TpSW4mBiIm7uptY8wu2jgiW5EsL29wBY9FmnOBAeo+DPqaA6CQqWSApDgiLl6UmqtnB/kaKibGlvwmdZAli9Ex8j8hSUcfH9JZ/hsc+6cP3ee9yPflOTvfb/2aPxgMVwxQrWG0hLhOJmzxKT+09TsH4EsCRJ7jdv4es7d/HtE5oPrvMQktwlgDVBwSLAukAm923swWpqahorEYoB68TIaW6Zw4A1chrDUsA6LihYQ8eELKzhkzh4+CgGBw+JAYuCRg8JOViUhbX/kLhVzj5xiXBMweJmz5TkTnAlBSzyYG3Hls3bsHnzNsGD1bMNGzduwYYNkn6E4l6Ea9dz0+fOrm5Ocaf8K2mJkMBqnIK1ivxXExSs+vpmrGrrwpoN29h7Rf4rySCju7REWFknlAjLqlBSWoHiknKIRARXpUKJkNQrSYmQyoTFNSgobUCuqBo5hdXIyilhwBLKhKVsciejOwEWQxaVArPLkJpZjJSsEiRnlyEprQhxSbmc5J6QWoio2CzEJGQjS1SHyKhkhIbFc75WXccmJGYUIiIuHbml9Rg4cQHU5Nk/KArlTesQEZfFgBWWUIDg6GxklbchubABnr7h8AuJh3dgLLyD4uHi6svp7axguXizkuXmFYKAmGwExhJgRUgVLAfPUIYqO0cf2Dh4c4nQgqIZrJxhZmYPMzNqkUPDHsakYlFcgwXtW8LU3I6Bi8zshlaeMDR3hq6BLXSoRY6eNXQNhX0qERra+EBjpQXUV1piua411HVtuS+huq4NVLQtsYzgaqUVlLXMoaprzz+XX6YLeRUjqGtbQV7NEEvIi7VEDQuXaGCeOK6BfFiU5E6ANW367DHv1dTpHNEwY+YcfPHldFay/uY5WBKIkJmMpPAkTKLCnEbwNPatdmzSFT9SPFGOnyB5cpRCFRstZCZV6WtOmJTfm1QnTMYTf+45/jWkT/rzdyTXZLLteMCixN3adeuwwtEJ2guXIP/z/4a3mZ9iVP9T3Orv/4veAK0WpBIhgdPje7fgVrUPOrn74NEwhMVJO2EkGsAffTfAqWIv/5zuR6sL6XE/5eZVfxb2Zcex/7zgx/rmu9foO/UNvnsh+K/Su0/hv1k34BPzGrx68gQvHz3C83v38P39+6xQPbt9G+/evMHbFy/w4tEjPL12DU+uXMG3Fy7g3evX0rfwEbCkl4J3fg+ANbFEOPYZ/hBg0RclserV2yurTk/yWaYvVfScso+h5yalTPB8vQ9YNN9IvpR94LVkL/UvfiQDWG8lJcIPA9bkqwipRDhewSKT+wNWq+nzPlkvQjK4E2A9fPRYptnz1fEKFpvcJUGjo5zmfvzECPbuHeCehNKgUQoYPUnNnk/jxMnTOH7ipLhEKFawjhJgHcORoWMYGj7BPixuk0OANTjOg7VfWEF45Phphqz+flnAol6EDFg7+tC3dxDbd/ZzmxwKGhVM7gRYWyeUCAmwemQ8WGxy7yKDO7XKEUzuQolQ8F9JSoSrWki9ahWb3NvR0LiKFay6+lUQRjNq65vFJcJ6VFWPlQfLK8iHRf6rynGAVYoigiwuDVaisLiS/VclVc2oXtWNwopmbo+TU1SDrJxiweBOzZ6zRMjILERaVpFgcs8UcbBoWnYZEqnZc1o+aEVhYmohcoobOdk9Oi4bjWs2IyO3AonpBQiPSEBIaBxik3IRnZiDhs4tSM4pRUKmCMGRSYiISUVIaCxSs0sQl1aMsJgM+AfGwC8oDtFJBQiKSOVVia7ufvD2i4S7Vwh7sNzI7O4VDFf3QDi7+sHFNxIBsblwD4yHZ2iyFLDs3YM5osHGzh02dh4MWLaU5m7rATMLB5iZ2cHU1A4mNCSrCM3sYWhsAWNTaxgYWQuJ7q6hMHMIhI6BHUysPdibpaVnzT0Gl+tYclSDtqE9NLQtQcfqOlZQ07bkUiCtIlTVc4SWsTPDloahM/Ss/djwvniZHpYq60FZ0wSKagaQW6yO+XLKWLRIBYuXqmLu3KXc4Hn27PkMWOy9+mosxZ1ULIkP67cDWBNKhAQ1pEJJfBljgCVMhKQq0UQ9NjnTviJk4WfihC2eE9+blH98Mp44WVMpY8Lb/U9NtpOBleQcAdaVF8+x/uFdZJwagn91MbTk5GD76f/AKrl/wavET/HQ7lMcChQaK99+8h16zl7BlYdP8E6ckTXZm7t58ybHOhA4Pbl/G9Yl/fjvbmsxNXwLZkT14vOwzdDK2Qv36gFWuOh+FANBIaY/5eZaNYKI1ec4puvbZ68R2nIOduWn4VM/AqO87fjUuRH/7NSI/+G66qc83Qfv8xGwZC/N7wGwFBUJdMSDlWsRPBU9IZKUCEeFY1KuFKlEKD7mn79PZ5A8Hxnnpf7NSR4jUb3pikkAC5L7seI1Sj8Yey8TX0v2Uv/iRzKAxeVB8mBNAKwPriKUmNwnerBIwfoRwLp1G7du3eaIBlKvrl+/wUNWwZpQIqRWOeIehOfOX8TZcxeEVYTiPoQSwCK4kihYx06QikUlwuM4MjTMgHWYGj1TTIPUgyULWEKrnEHsoV6EUpP7mIK1Y9ceLhH27z+CHbv2onfbLvRKmj1TTIMYsCiiYePGHqmCJV1FOL7R8zjAam/vRGt7J1pWt7GKRSZ3CWA1Na8GlQgbm1sFwGpoRh2tIKxvRm1d4xhgsf+KYhoE9YoBq7QCJSXlKC4uExQsEUGWENHA/iuKayipQVG50PA5t6gGOQVVyKayYG4ZsvLKkVtSi7TMIm6RQ9vk1HxWr6hsmEyxDRlFSE4XIS45h/sZZpc0IzI+F1v2HGXFKjgkhr1cVU1dCItOQ1hkIoLC4hAWk4bQiDiERyUiPDqVIcvPLwSh0WkIjkhBQHAcQqIzEZMq4tWFh85cYfBycQuEEw2PULh5R8DFK5SBiwDL2c0fjm6B8AxOQHR2lRSwXPxj4egRCltKcrfzgJWNGyytyIPlKja6O8PU1IZ9VwRbRkZUGrRmo7u+vgkMTWzhF1cIe78EWLqEYSUpWAY2oJWERpauYC+WnhWWrzTjUiEFj1ImlrqWKVQ1Tbg8qL7CHKorraG20gbKmhZcKlTSMGVVi1cSqhuDtosVtSGvoofFyiuxaIkqFi1aJgDWnMWsYEkT3Gn14NTpPCjBnQzuvy2T+wRioQmQygIEVjSBSidZUZ/R+AAAIABJREFUyURIqpci+TLEEyJNxp69YxOnePobP6lKZ0R+rGSSH/ccNMGLJ1WZx02YdKWTs/QJ/3M7EpiabEuAdfzptwg/PYSEC8fg2VIH0xnTEfc//wk9Gp8CyZ/idcCn2D7rX1gFuvroCbpPXUL3qVE0Dp3BlYey5TnJOyXAImii8fTBbcHkbt2Bf/Zch3/27MY/eazDv/tuhG3pWInwLwEsp4oTyFgvaJHHrj6FWcEQ5CM34B+MKvAP+mUo23kW8Z3D8G8alLwlme2WLVtATaYdHR2xcOFCmJmZYf78+Zg7dy4qKiqkoaUfAUvmsnHJhiDr93wb7ZWsBhS+IP0Nq3S/6mX7IGC9fs3exx9v9kwxDZSD9dMB6/6Dh7h7/wE4A+vmLVCTZ4poIMgi2JJRsC5dweglUrBGcYHHJRw8eBjl5eVobW2TKRGOnBTUqxMnTuHEiODBOk5lQvJgHT0mVbAYsA4PCTENZHInDxbnYB0Ut8ohk/uguFWOZBXhXlDD5519e7FDPLbt2C2UCAmwSMEio3vveMDagg0bezimgUzu3d0buTTI/itq9swRDYKCRXDVQSsKO9ejpWUiYLWhqbmV4aqRohpCNaBiHQZrlamYMnUqpkwRD+WgcQb3dPgum4LPP5+Cz5Us4F1SwSqWqJjKhJJVhGRyr0RBUSXyiyqQm5+I6Phq5BXXIVdUixxRHZvaswuqkVPaAFFlC68uTE7JQWFJPWpXr+e+g9QmJzm9EIkpOUhIzuESYXxaCZKyypGcXYnohFxQuTCrsBrl9WtYxQoNj0d4ZDxCIxLYd0WNnSPj0pGQWcL9B32DYhAcnswtc/wDo+EfEMHtdAjIvANiEBqXi7zKNhTWdMDRNQDObgFw8w7neAYnV8rACkFQfB4i08ulgOUdlgr3gDjYuQTC1tkf1vZesLQic7uTuERoB3NLB5iY2MDYxBpmFvYwMaOwURteUahvZAUja28YWHlDx9AeuuS/MrDBCj0roVRoYActPSvQqkLNleac6K62wgxqWiZQX2EKFQ0D3ieju4KKPhRUjaFEkKVtDU0jRygvN4GCuhGU1A2xWEkH8kraWO4WiEXLDbFgsRoWK6hjrpwiZs5awCZ38mBRWVDSh3D2nAWYMYOiG2b8RjxYf8Vp7ZeGob/GW50MrCTnJCXCpy9foP/OTWQE+iP+X/5vNM//FNdcP8WLMjW8u7IflyuyMdpQzm9v7+Vb+Pb7l3j84iXqj5zG10+evfe2KUhUUiK8d+cWdgydR/22E6jfcQL120+gcecIKnuGse3wOdz9mprAXv+LSoSkYMWuEf40Pnr2Gp87VuEfpvrij9bF0M3Zjn/zasWn7i34F7fJFSwCv/T0dO6ZePr0aRw9ehTU9qesrAxRUVGc8UO/1EfAkv1P+5tXsGTf7geOxsp5PzV24QNP9Ls6/UHAokbPkpiGib0Iv/tuQi/Cx3gks4pwvIJ1X6ZEePfefdy5e08GsIRmz7dw7RrlYIk9WFeu4ZJMDtZFnL9wkSMa6N8bNXw+QysJz4/iFBncCbBGTvH2GJUIj4/g9LlLOH32IgMWrSQ8emwEh48M49ChI7KAJVlFuP8gh43uJaP7wEGxgiXAFedg9Q9g38Fj2Ll7AARY0pgGMVxx0KhEwdokAJbE5C4A1kbOwiLIIsBa37MNXes2csgoBY1yL0IOGhUCR8mDtWqV4MMiyGqgaIZQDUy1yUVdfRNq60KhMtUW6RzTUI+qKgoarUW5nzKUfKtQVl6F0mQLfK7kzyb3YilglaGwsBSFCamIiSfAqkSexzLIe1Yhr7gWuaIMRCXWsxpF5UJSqpIyipErqkFKSDTiK5pR396DpPQipEclIySqHMlpeYgnwErOQ3RCPqpWbUDfoZOISS1BYnoxIiISERgYhbCIRISExSMkIhERMSkICYvhJs/BobGsYsWn5rOHy8c3DAFBMfALjIa3TzC8vAPh6uaLwIg0+IalYkv/IQyduwZHzzC4eATD2T0YrhTlEJLA6hX5sMaXCO3cgmFPqwAd/WFt5wVLWy/Y2HvD0soF5haOsCSzu5UQMmpoZAEjEys2uOvpm8HEwhEGRjYwNHOGsY039M1cYWDmDF0jO6w0tIG2vjVW6NtAQ9sMGivNGajUtc1Ag9QrBqzlRmxwp9WEalrmDFdKy81YvVq23ARkbFdQ1sEyVR0oLtPm/oRy5MOS18RCRW3IKWphnrwmZsspYjaVCxfIY/a8Jfhq+lxOcSewIg/Wl18JqtYnf8tZSAIOf4vXpG/C0pLB3+IFf+ZrSK7JZFsJYEme+u2zZzgX+SXeFPwrnpep492Lp5If4cn507x/7t5DnL77De/ff/Y9Wo+dl95HsiMxud++fRMDB45ieOgYDgwcxLEjR7Fn9wD6+/bhyTdf48yp01i/eTdoFeFfYnIPbBmFXsZedA5c5Jc8f+MBatYewtU7gifLq7IP/6Ajwie2jZK3JN2+e/4UL7asBnavxaveVrzcshovN68G+rrxdvsavNq8Gt9taALd7yNgSS8b7/x9AJbs7/Rf5WhSwHojLhG+mpCD9ew5vvvuGZ4+lQWsb39UwRoHWJJVhOIk9xtiBYtULEp0JwVLiGm4BsrBosEK1uglXKRmzxcu4uTJUwxZgwcP4eyFSzh7/hID1slTZ3kl4XGJenXi1DiTuwBXx0+dw+EhMWBJVxEekVWw9h8STO6kYu09gN17yIc1IASN9g9gcPg0+6+2bd8lBSxqPL2FfViCgkUBo5ISoSTJvbt7Ezb07MDateLA0c5udK3dAAobFYJGO9Haukac5C5ENYyVCFsFFYtWEYaqY6p1LuoayH8VCpUptshoWYPqumZU0urBymqUJ1vi88+XwdwvAEliD5a30jKYxFOZ0BcKCr6INVaCgqcf3BWnQN4kBdEmU/CZSTqiPJTxJ3kLBEVqw9y2A8k20/jY2UQZf/pcBfruAVj8p2WwTS9EsL4iFPzC4ak8DXK6sRw4mpRVhtjkAqTkUsJ7E+LTS1BYswbhEUnIyK9ETHwWSmtbkZFfDlKuQsJiERJOalY8UnLKOKIhNCKZlayAkDgER6XDxz8C1PjZ2y8MXn5R8PCJQAApXOEpcPUM4fKgi3sQ3P2i4BkcDxefCLj6x8LFJ1qqYNk5+8PWyQ82dtQmxxO2Dr6wdvCDlY0Hq1ikZFHQKClY5MEiyDIwMIeBoSVMrVyhb2DBUGVk7QVjO38YWnlgpYENdE2pwbMz+620dCy5PEiQpbHSEurallDVNIbqcmOo0OpBdQOoaBhCfaUFG+GVNQyhoq4LDU19KClrYdHiZViyVAXyitQyRwlyckrswZonjmuQW6qO2XJKDFiz5izBrLlLMWOWHKZOm40vviQPlrjh85Rpv04vwv8qk+ZP+T0nAyvJuYmAxc/3Jh947AK8nTz/6vLDxzh3byzsc+3Ji/j6qayKRTEN3zx4wOWAirourN2wE5u37cWefYfRvWkXmtt6cOjIcRw4OIxV7ZtBJUXyctDjfsrNKH07PtHOxT9ppmDjAVnA6xm8gH83zsEnWjn4o0vde0/37tED3DOejtfGU/FM89/wTPOPeGnwR7yz+iPeWvwRcPkSD8xn4O3D+x8Ba8LV+3sFrPy0aBTnJKMkNwWi7GTUleXzcUttKQrS49BUVczbioIMFGbEQ5SViOKcFOSnxUy4Qr/dw0kBaxIPFq0ifPZMkoP1DE+ePmUVS1IifF/B+gb3J2uVM24VoQSwJG1yJi0Rjl4WlwkJsCgH66J4jOLs+VGcPndRHNNwVhzTcBpUGiQfFsc0HB/B8IlTOHr8JPuwDh85ikOHhsQerCMYPDSEA4OHMXDgILfJ2cfqlQBXewYOcpJ7X784xb1vj1Ai3LVHnIO1g3Owtu7YLawi3CKY3DdtEtrkkAeLAatbUiIkBYtiGihwdL3Y5L4WHR1kdO9CW3unGLAoA6sdLaxgtaK5uRVN5MEiwAqRABa1ySHAskF6fQuqa5vGAKuimtWrZD8rmCtRmdAfJUkWUDJLgchzGRQ8yxiwPlO0gLF3GmKKa5DvqQx591K4Kk7BEpNAePiFw/LL6VBYpgH9mGrklYVBQTkS+eUtSHNYCcPkVYgyU8dnyg4wD69CVHkLMgrrkF5Uj5S8WsSnlyImuQjxKYUc5UD7JfWdiEstQk/fIbT39CEwKBJBoXGIik9HRHwW78ekFvE2ICgaAUGRAlwFRjNgUQipp1cQPLxC4EKGdjd/uHuHgaIZ3LxD4RORBhfvMLj6RsLVLxYuvjFSwLK192RzOwGWrYM3HJz8YUlwZeUKMzMHXj1I3isyvFMOljErWBTVYAGKbTC1cICVcwCMHYNhaOsHE1sfLF9pCafgVHhEZGK5jhV0jB2goWUMDU0jqC03gIamAdQ0dKGiugIqKlpQVdeBsoY+lmkaQ1FNF8qaRlDVNICC0nIoKS/H0qUqoPT2JfLqkFdQ45WE1Cpn3rwlWLBwGeYvVMbsefKYOVsOc+bLY94CBcyauxjzF8hz2xxqnUP9CadMmfkRsH7tKVcCU5NtJwWsP/OG7373HJFbBrD/6m2+5/Vvn3Kp8MmLVzKPpBysF9+/wM7dBzB4+BhGTp7F4SPH+fjw0AmeRPcPHsWu/kH2gHwoaFTmScUHo1fuQDumHZ8sz8YnKilQDGyAXWY3b+n4k+VZ0I7twOjNB+8//M1r3LGXx6NgY9xbU4U7XfV4sn013hzowpv9XXiXb4t7LvL44fXrj4A14er9vQJWdmI4mioLsaG9AZvWNKG7tY7325sq0d5YhbaGCnSuqkVXSx1v166uQ1t9ObITwyZcod/u4QcB67W4RDg+B0sKWEKLnKdPJzO5P+Im8DKtciQ5WGK4IoM752CN82BJIIvT3K9dFweNUlTDFVwcvcQerPMXJR6sCrS2tjNgXbp2i8uAI6fOcomQVxGOnGHIEgDrJIZPnMbRYyeFoFEZkzsB1lEcODiEQ5SRdfw09lIvwgHyYB1A/15qlbMPDFgSD9aufmzfKbTK2bptJxvct+3cI3iwqA8hJbmPB6zxQaMEVlLAojJhN9Z0dbP/ik3ubR1obaOehB3sxSIFaxXFNDSvBhvdaRUhAZZNLiiuQVoirKEkdyoR1jJkJVsowzyZUtypTJgOs8+V4V2WClMlS5goLoMn5WDFJiG2OA2x3ir4TMEPee5KkPeogKuCMvRjkhEek4Jwd3+4mqjAMKEemfn+kFcKQUldJ+IsNaEf34DMuAzEVhchLmA5PleJRWlTN/KqOlDSuAHlLT1IzqtFbHIRImOzEJdSiIjoFETFZSI0JgNJOeUIi05BJIFVeCK30qF+gb6+IQiPTEBAYCSCQ2PgR/4rUq98Q+DtG8ZeLHePQLi7B/AqQk/fCAYuN98ouPvFsqLl6hMON/9YuAXESgHLjqMZ3LhVjp1TAKxsveHoEghzCyfY2rlz4KhgcreFqZkNLCzsuURoYGABfe5FaANb70jYRaZDz8wVhuauWKlvyflXFN+gpW2CFdpGUFfXhhoNNWGrrqENVbUVDFnLtQygrm2CZRqGUF5uAEVVXSxW0ICy2kooq2hhqbwajyVLlLFwoRIWL13OUDVvgSLmzl2CuaReEWDNmIcZM+dh5pyFmEnRDbPlMFtOHjPnL8Ws+fKYNn3eR8D6tafcycBKcu7nABatHtx6/hqGbt7FK3HPQjK71xw+hXvfjTWIlrTKefv2DW7fvsVlwFu3buLr27dAW/Jd0fm3b16zX4v+APylt+adJ/F/7MrwiWoGPlkSzVs6pvM/drvrpoaneSH45vUPuLNlDZ7uWY83R7fi9dGtQJ4d7vtq8cM/lghlr+LfK2DlJkeiKCsBzVVFaG8ox9qWGnQ0lGPbhjU4OrgPg3t2YrB/B3Zs7sa+XVuxo2ctmioKQGD2e7m9B1hv3nDT51fjAYta5TwXFKzxMQ2kYkkULNkkd4kH6wG4F+FEwLotBixJmxzJKsKr1C7nBq7euCkDWKOXruAClQgvXhrnwSrnlYQXLl0FNXw+efosRzScOHkWxylsdOS0ENUwckYArOOkYp3C0LFTODR0jBUsChgdOn4KB48cw5FjpzBE8QwD41vlCL0I+6jhs7gX4Q4CrB3iXoTbxSsIuQ/hNqHR8+Ze7kG4UezBWk+AJTG4r1sv9mBt4JY55MPq3LAFa7rWo729C61tnVhNZUJOcn9fwSIPlgBYeeA+hFQinGqH9JpGjmioqibAohT3QCybMgXLlqnwVsk8nRs+x5tRGTCZg0ZjTZbhMyUrGCtMgbxxEgPWnz4zh6u7OZZ8pgR9Y2X8SSEAEcYEXFXIyPXFEoUA5Fe0INpCA4bJLQjWX4Y/KdnCeNmXkLcoRH5lGzKKGiGqX4d1u4dR3bkThXXdSM6tQURUGqLjMxCXWoDoBAGqopLykJBdgbDYTKTmliIyNp3BivKwCLCoP6FfUDS8/cLhRT4sryB4eoeA0tw9PQPh5hHECparVyg8g1Pg7h0FZ0p29wiBi08kXHyjxgDL0Re29l5CidAxADYOPrC29eTyIPUiJB8WBY1STAO1yTEysuY8LH19cxib2sLAyApmzoEwdg6Etq4Zj5U6RtDWMYG2njk0tfShucIQdl5hUF+uCzWNlVBTXwlVVS0GLDUNPSir60JF0xAaetYMWEsVl0NeSROKKtpQUdPG0qWq3INwgZxQHiTVinKwhMgGRW72vGCZFmYvUMDMWZTqvhAzZsvhq9mLMGOBAr6aJ48p0+Uwfd7Sj4D1a0/AEpiabPtzAGuy34cAK3brAZAna/xN0uyZVh/RBE0xDFeuXOGtZMKmlht0v/E3arFz6/bXIJ8FfbukJdMk718cvczli/H3ff7yNRKa9+JfLUp5S8d/7nY/zBzP4h3w4M5t3PIzxDchK/EsWR/fxWnjB/8FeBDvyE/xEbBkr+TfK2DlJEWgqbIAWUlRcLYxQVVRJjqbK7FlbSuO7O/Hnu2bkZ2eiOy0eBRkpaCvtxvNlYW/U8B6hzfiHKw35MH6AGCNDxr9+YD1NZvcqS/hfcrB4kT3G9yLcGKzZ1KwuF0OK1lXcPLUGbEH67DQLufcRcGDNT7JXQxYx0+e5bY5rGCJAevI8Mi4mAZxifDgEQ4gPTZyFlwi3HdAHDQ6gH72YQ1gV98e9O05gJ19FNMg9l9t24HerbR6UICrzVu2soLVQx4sAqwNm7CeVxBuEFYQrhMULFKxJKsIKWi0o2OtAFjswaJ+hBQ4SmXCNWIFi0qEYpN7wyppo2dql1Nb24QaVrAaxCZ36kUojmmgXoRlQi/C0rIaJJqrwCS5HkXl9dwip7BI3IuQmj0XlCK3oAy5+eXIzivlBPfsgkrklTYgR1QL2s/ML2cfVbaoDjQyqI8gNYAuoG01UnIqkF7UiMK6dahq34b1e0+gbt1upOTXIioum1Pc4zOKERGfjdi0QsSmFyMmTcRKlp9/OIJCYhAQGC71ZRFgBUemwDcwkgGLyoMEVj6+IdzsmZLc3X0opiECrr5xcPUKh7tfNDyD4uHg7A17J28pYNnaewtQZSeAFR3TKkIrG1c2ultYucDUzAEmZo4wMXeGsakDDI2o0bPgxdI3tISxpRv0jW2xUtcU+oYW0F4pBixtQyzX1IWGlj4MzOyhsVwHqmparGSpkpKloQ11DR1WqlbomEFT1wKKanpYpqYL+WVaUFDWhor6SixV0MDCRSpYskQFixdTSZDS3NWwSGEFZ2LNmbMECuaOkNM0xKy5Cpi9QAkz5y7BVzPlMG3GAsyeL49ZCxTx1XzFj4Al+yfqb380GVhJzhFgXbj/iCMX6J2Reb1p6Mx7b/LVqSa8PSbCD29f4e39k/hhOB1vLm0G3r7Em8tCTjZFOFBO1mS3V69esY9DsrqQtgRYL1++fO/uNAlT+vK5C1ew/8BhDB85iFMnhnF86DD27+lH346d3DrjvQf+BSceZvjiex8t3B8Zwr1rl/H84X3g5XPhGVKM8DDdm/c/ApbsRf17BSxSsCqLMpCXFodwf3cUZiZgTVMltqxrw+GBflawmusq4OZiB283e+zZtpEhjMDs93IbU7DGAOu9HCyJgvVcMLnTwhMqD44vEf5kD9a4XoT0Zenrew+kUQ1CDpZgdOdmz2xyp6gGiYI1zoPFBnfBh3VK3C6HyoQ0SME6QSXDU+e46bMEsI5wyOgxHKKYBs7BkrTKOYz9g4dBJngqFe4dB1h79h/G7j0HGLA4pmHnbmwng/t2apOzHZI+hJvJf8WANU7BmghYawUFi4NGKaaBDO4MWJTm3jVuFaEAWdSPkEqEVB4kDxYHjVIGVr141K0aB1iUfyUoWJWVBFk1qKiqR1X9apSWViHJxxJK5hkQldehqKxO6ENIgFVYjvzCMuQzXJUhh+AqR8SQRWCVX9aMvNJGAbIKq4S2OYXVyBbVILOwGmnUQqegCml55UjMLEZt1w7Urd2J7LJWrNq0D6KG9YhLK0V0Qh4SMsqRWdKIgtpO1Hf3oW3bIHIqViMgOArhMZmIjM9GQEAYN30ODEtAcFQqe6/o56RgefuGcpnQ3cMfnj6h8AlOgKtXBELi8xGdUQ4Xnyi4eoXBxd0PDo6esHfwkgIW+bVsHf1gY+/HypW1tTvs7D05D4vKhGbmTjAlBcvMEcZmTjC1cGLDO7fLMbLktjk6emYwtHCGgbE1VuoaQ1vHGCtWGmOlnim0VuhDY7ku1NVXMGwxWKlpQ1llOZavMISqhjaWKWtCnXxZdD8dC2jqWwleLA097jdIgEUJ7gRYikqaWLhYDXKL1LFUSRcLFqqymjWHVhHOU8Dc+QqYt0AeX81cgJnz5DFjziLMnLsY8xYqscL1d7uK8PcysUpgarItAVbb8fP4x6hi/nXCN+/DtJxGhq6Xb97izpMX+PrkOrzsscEPT67ihyfX8f1mB+DeIXzfY4vXZ9vw/XavX+xSPPjmIY6PnOEeYidOnMTDR0+w/9wjDF58igMXHmPv2UcYOHEdO7bt4JVIP/eFH1el4IX9ItytycQtm6W4b/BHPE81At68ACI18G15Aj/1R8CSvcJ/r4CVlxKJsvxUJEUHwdXOFC21JWLAEhSswwO7cfnsCAL9PODn5YydPWtRnJ2E3JRI2Qv0Gz56D7BeTxI0KgGsZ8+5VCisJHzKRneJ4kyA9fDRI44y+eYbSYnw/vslwq/vsAot6UUoCRmlLfuvOKbhGi5fuYpLl4VxkQBr9DLOX7iEkZFTHNFQ39DIqwhPn7sABqwz53HqzAWMnD7P4/T5S7w9fuoshqk0SM2eh46Bc7AopmECYA0cOISDQ8cxePio0OyZPFg8BtG3Z4B9WDt37caOHX1iwNopBqxt2LJlK8MVA1aPAFjCSkIyuZPBnRQsgqtuLg1So2dWsDrXigGrc6xEyDENBFhrBAWL2uVQDlZTC8c0UC9CimioF6e519atEitYY4BVUVHDKe6VNc2oaWxHaVkVSstrUVxag9KKRlTUtaGwSAgcLSC4KixHXn6JoGAVViKHVKyCCuQW1wujpB4FFauRX74KuaUN3PqGFayCaqTmlCGjsBqZpGgV1qK4oRsF1Z0MWGlFzYhLL0NsaglikouRnFuP7PLVyC5rQWZJM3IrViOzbBWCwuJ5hEYmMVCR54p8WQHUADoiiVvo+PiFw9snFF6+YfCiRs8+YfD2j4KLdyRisyqQW9MFV784ODp7M2BR4ruDg4cUsBwcPGHnHAgbe1+hTOjgCzt7bw4aNbekdjlkdCfAcuCyoYkppbjb8CpCUrFoVaGOrjH0TKj/oBUDlo6+KbS0DRiyNFeQqV2XIWuljjGXCwmyhBKhNpRVV0BJWROqZHpXJ4O7MY9lK0yxTF0PS+VVsWzZcpD/aslSdSxVFPoRysktw6LFQulw/oKlmDt3IebOW4KZs+SEps/TZrLBfdbsBZg+Yy6mfkWtdD56sH71KXcysJKcI8DqOnkRS0ra0XP2MmK37of3uj5EbRnA+tOXkNl3DIdOHsYPm0zwenQj3tzch5d7o/l3enWsHC/7I/ByX9wv9jsePDyEoeERniTpSZ8/f4epfnsxLWQI08JOYErwML4IPICMjhHs3rHjZ7/u07YSBqxvnn2Puxtb8TDOAm8ObgDwFvBbhCetJfzcHwFL9hL/vQJWTnIEGsrzkZUcBS9na9SW5DBg9Xa3Y6BvG/bu7MX5kWEE+LrD38sF2zd2ojAjDnkpUbIX6Dd8NAZYb4US4Z8BrO9fvAD5sJ48kVWwJvdgTQCsO9T26i6nuAsm95usXnHIqCRoVBzVcJlysC5dYci6OHoFFy9dZQ/W8LETHGybm5snLRFS1tWZ85dAUHXyzAWcOncJZy5cwckzF1nNYu/V8AnB5D5ZDpY4aJRT3PdR0OgBweRO+6Rg7T0wAbB2iiMaSMESA9bmreIU9y2CyV1sdBdWEW4QWuUwYK0b81+Jw0ZpBSErWFIPFvmw1vAqQupFyEGj4mbPnObe0DIOsKhVjsTkLm6VQ4AlHgJc1aCktBoiUQVKygiy6lHAvQgrIQBWKXLzS1Fc1YLi6lbOu8ourOKw0cLKFoiq21BS14X6zm1oWd+HgsrV7MXKLKzlaIbMolrklbegqLYTOWVtSM2vR2ZxCxKzaxCXXo6Y1FIk5dahoLYb6aJmJGSVISY5HxFxGUjMqUBYTDqHjobHpCOnvBnpeeXwC4wURnA0fIOiOQ/Lzz8CHh4BbHz3DoiGb0gifEKS4RWcAq/QdPhHpMPB0QMuLl5wdHSHg+OYgkUmd3vnAFjbuMPaxhN2LsEc0WBp5QxLAiwLQbWiMiF5sYxM7GBoSKsIKarBArp6ptDRMYKugQX0DC0ZsFZo60NrhR40NXWFEuFyAiwdaKwwEnxY6oLBXVV9JXuslFW1oKZpgGXq+lBU04eihhFUdSyhoLyCAUtBUR1yC5ZqgRCTAAAgAElEQVRC28gei5dqcMlwqbwGFsgpQm7RMvZnzZ23GHPnC4nuM2fNx1czZgs5WF/N4ibQBFmU7v5RwfqVJ10JTE22JcCqPDiCnP4hLC1tR93hUwjr2cftcHy6+xC2ea/w7t+9wYutbni+wRwvD6TwuVfDpXg5EI+XA4kf/A1fvHyLGzefYPj4bfT1X0LfnlvY0HMGmzafRl//RZwYuYm7955IH79tRx/2Dx7B7dt3+Nydb19iuv8ezAnei+NXnqBp93VMCTwIpdj92LRxi/Rxf+nOs63t+N54Gu7kh+Pe8CCeP36Ed9dO4lVrAn5w/grfbWnnp/wIWLJX9u8VsMisTqb2/PR4eDpaor4sD2saK7CzpwvtLQ2orynHyaFBVrD8vZzZ/P67BqwPtcohBev77/H8R0qE7wMWxTSMA6y797j3IPmuqDTIrXJoFaEkxZ0Bi1SsG7hy9TokgEXlQVKwCLBIxTp99jwG9g+CDOoU00Bho2cvXMYZGhev8Pb0+csMWafOjYJ8WBQwSj0IqV0OlQeFoNHDODB4UBgHDmL//kEMDBzAPjFgcZo7hY3SSkKOaaA+hP3YsZMULAIsimgYD1i92Ly5Fz09BFjiNjmSmIb1G98HLKmKRTlY4wCLVxGSetUBodmzENNAEQ1kcm8kozv5sMRlwto6cS/CmgZUVQtBoxIFiyCrrLwGpWXVKCmphKi4gg3uhYUlKCwqB3uwWMEqQ76oCsVVq1BQ3shJ7gRYlOguqm5FUWUL8sqa0bR2Ozq37mcFK7esWVCyShqRV76K9zOL6pFW2IjknFoeBFXZpa0obtqE0lWbsbp3EHmVaxCbLkJIeBwi49JY0SKTe3BEIpvZm9f2YtW6rfD0FUqFvv5h8PYLhY9fBLx9QuDpFQgP8mL5RsI3LB2BMXnw8IuDu18cPPxj4OTsxcPR0QOkWkn+vlGoKJUIydhuY+cFKxt3bpVjQYBl7QYLazeYcpnQCYIfyx5GxlaCgmVoAT19E+jqmYCCR6lUSMBFJvcVKw2hrWMILW0qEepAXWMl1DX1oaapJ/VgMWCprgABlrKmIdS0TbFsuSEUNIygqGHIILWYIhoWCTlYVCKcP1+e/VjyCuqQWyjkYS1ZqoqFixR4BSEluVN6+8zZ8zFlKoWMzmDQIria8sVHwJL9C/UrHEn+4U22JcCK23oAB69/jS+yG3Hkxl3YtW3F3afPoVbVhcjNB4BX3+LdlV683B2Clwez8GKLE34Ybcf3m6zx9vYBPF+rjzejG/Du8WX88EwAo2vXv0XnujMoKB5CQckIMnKHkJa9FwGBqcgt7Edq1mEkpQ8gO38YsUl9KCjejz37zuPQ4aMc5TAyIoSa3nv8CjMC+jErsB8te24gqe0M/o//QZhn78fRw4ffu5rvvrksPUff2IEfQNuJ4/sj/fjOdDqea/87Hmn/B75xnIu3zp/hndX/h+dWM/D9kT382JsPvpV+cCe7ftIX+y+y8/cKWFQirChIQ0psCNwdzFFZlIWOxgps29CBnb2b0N2xCk1VIgGwvF2wo6cLJTm/1xLhW149SP6ryTxYnIP1XJKD9d17OVhjgCWJaZD0IhQHjU4ALElMw43xrXKu35wEsC4zXF28fA0XRq/g3IVLOD96hcfoleu4euM2zo1eZbA6y4B1BQRYNE6evcg+LEpxJ7jiDKyJgEVwdWAQA/sJrvbzEDxYA0KSuySmoW8PqNmzBLDIj7WVTO5scCdz+ySARR4sSUzDug1YyyZ3iQ+rG51d3WIf1toxBYsAq40Aq50hq3lVOytY5MMSPFgEV9TsuUnci5BM7g1CTIO42bNEvRIAS2Jyrwa1yqFmz1QeLCwqQ0FRqVjBEgCrsKwehdSTsFLc9Jlb5tQiu6iaW91kFVYhI78CaTklvM0S1SOnpBHZJY1sdE/Nq0ZSdiUKqtegqHYtw1Zu5RpUtG9D2eotSBM1C6pWahHCYzMQFpOCrNJViEzMRkBINILC4xEclQz/kFj4shcrikGMQkbJBO9DQaPeofD0DoOXbxR8Q9PgHZwCD79YNrs7uQaASoNOTl5wdvHmrWR+JrCytfcRAkZtPGBtLe5FaOMKc8rCsnKFqbkzlwjNzB145aCRiTUMjSylChYBFqlZZHDXNTDDipUEWGR0N2JFS11jBdTUV0BzBeVg6WG5pp6QgaW6AprahtDQMuBVhNTQWUnDAPIqulBQ1YHCsuVCRMNSdSxcpMxZWHJyiqDVhARdpGDRmDtvKeZRmXDeQsydv5CVKmqVw1BFYDV1OoeNUqL7RwXrV/7jK/mHN9mWAOvM3Yd49uo1G9xfv33H8QtXHz6BVs06DN24D7z9Hm/Pd+DN6Eb+Td59ewk/nKvn0uDbu8N4PboJb8514N3jK3j33W1s23Ee2QWHkZ61Aw5OkbC1C4J/YAHyC3vxv/7Xf4eNrScCgkXIyt0AR+dI2DkEIyauEamZA6iq2YWt22hp9G5cu3IF3373BnOC92CqXz/+zX03/sNvEJZ5h7Gr/yAeP3ooc2Xf3T2Dt6N9wDthFaEAWDJ3kR788O4d3nx9DS/3bMST3GA8clHEk7xgvNi9CW9uX2e4ojtfv//oI2BJrxp+s70I169fD/rD/3NvealRKMlJRlJUIDwcLFBflo81TRVsch8a3ItdvRsQF+4HX29XkIJFHiwGrOTfoweLAOstw5UMYL18ie/FCtazcYA13uT+9LtnfJ0fvefBeoB79x+Mtcq5cxeCgnVHmoM1BlhCT0JBwRKS3IUS4TWMXr4GCWCdv3gZ5RWVPAiwrt26i/OXruHcRQGyJEoWAdbImQughs9Hjx7H0PBxthgcOnxEqmANkoIlUa/2D2LfgASw9ktXEe7u34s+gqu+fhkFi6IaSMHa0iv4rySAtUmqYG3iVYQbNkjCRiUrCQm0NnLQ6BhgrUN7x1q0tq9Fa1uX2H/VgVWrO9DeuR4dXRvZg0XqVUMDebDI5E6tcoQhA1hVdfjkk09+0UGAlZFTiozcEmTklSEzvwLpZG7Pq0SWqBapOeVIySnlVYSJGWUoqFqDgpp1XCbMLm9HdnkHkvPqEJ0sQlxGBZJyahCbVoSI+FzkVLQiKjmPFayQqBSERKfCPziKPVl+AeHwCwxHQHAMfPwj4e1LmVhR8AmIhYdPJHyCEuHqHYmgmGx4B8Zworurmx+cXHxg7+gNJ2c/6Tzt5hsLXklISe40bN1ha+fB4aNm1u6wsveBhY07m9xNzR1gZGwDQyMrwYdlZAUDIwvo6ZnCwNgS2rrGMDS2hI6+OXT0TNiHxasINXVBuVfq5MXS1OOEdlXKxNLQYeDS1DaG2goTqGqbQUXbAgqqgrldSUUb8krLoaqui6VL1bBokTLIbzV/gQLmzl2MBbxdgtmzF2Le/EWYPVcOM2bO5b6DU6k9DrXJIRVrKqlYpGbN+ghYP3fS/6UeNxlYSc4RYE126zl7BXsu35zsR7LnfpCNVxg+fgNZ+YcRm7QLPn4Z+OKLzxAVU44ZM2bAzMycjXuh4bmYNu0LGBrqQk5OHuGRInz22f9GZHQNUrOOoGfzYc6i2b51B2pbNuAr/z7MD9mFktY+zArYDrnwvTh08orM+3h7axiv9+Th7dUB4LWwGvDHAIsefHnfRVzec0HmeSYefAQs2SvyW1WwJO/r54IWrSKsL8tFTIgPDLRVUVuayyXCzWtX4+jBfejf1oPGikK4ONnD1dEK2zeu+R2b3McrWNTo+TVeilvlUE9CSZI7G9zfW0X45IOAxc2dxf0Hv5YAlozRncqEAlwJvQiv48oVMrlfE0zutL1yXVCxyIc1ekUK9OcuXsK5i1dwns5fuiaUCblcSCrWJS4PksGdAIuCRsmLNQZYh6QlQioPypYICbBIwdqH3bupF6EEsHaLFSzxCsKt1CKHAKsXPZu3cIlwDLB6hJgGCWCt34R13RvRtXY9ujf2Yt3GLaxe8UrCzm60rxEAq21NN1aTF6utkwGrtWMdWjvWCiZ3cZlQsopQAKxGsYJFJcIGVP4VACszvwwZucUc05CZX4Wsolqk5ZQhNbsU6fmVSMkqQUJqHlIyi5GSXYm0vFok59YiMbsaKXlUNmzi/YSsalaw0kUtSMypRGRiPmJSC5FWWIfQmHQEhsUhICweoVFJCA6Ph69/KIJDoxHIgBXNqhW3yvGOhKd/LLyDE+HuGwWvwHi4e4fD1SMEru4BcHTyYv+Vk5OPFLA8AuJg70gRDR7sw7Jz8IS9sx9s3UJhZuMFMys3mNt4wMTCGcZmDqDmzvoU02BsDYpo0OXSoCl0DAiwhHIhK1e0glDbCMu1CKh0oKGhA/XlOuIcLG1orjSGmqY+xzAoq+mw/0pV2xwqOtZYRiqWghqWKGhAXomCRjU4C2vRIiXMn78Y8yitfZ485s9byiXDOXMXYd4C8mAtYoP7zFnzsGCRIr74Yjqmz5iDL6Z+xS1zps+c/xGwZP9E/e2PJDA12fZDgPVz32Xz6kNISutHRs5+6BvYYaWOOcqrDmHhwkWYO+dL6Ok7oKzqCOTk5mPpkgVwdIpCVu5mTP3iPxAT14y07EHkF23nl7/z9R1s3zuMKd47MNN/G04MHUFm21H8b79DsC08KPMW3x5tZsB6d/Oo9PyHAOv+hbvYntyDTusWdFm3oDd2A74+fUv6uPE7HwFr/NX47SpYEsCSbP9S0MpNjkBdaS57sIK8ncQxDRUgwDrQv4OjGo4dGkBuRjKSYkLR09XCitfvcxWhBLBey5YIX75k0CLAkniwnr4HWI/x7beP8ejRt+NWEU7SKmc8YH19Fzdvfc09CCmCRQJZMh4sXkUoKFiXrt5gJYsULDajDwyyB4v6EVLDZ1KuTp+j1jmXxKXBszg2chrDx0a42fOPlwjFHixSsciDtXcAe/bsQ3+/BLD2CjEN0lWEO7F123b0SgGLSoRbeIwBFvmwNmNjzxas39CDbgKs9T2sXvG2exM6125AZ9cGrOnagI6uDQxSbZ20XYfVrZ1oae1Ec0s7mqRGd8rCWo06cRaWkIPViBpq9kxG99rmvwpgsXKVLWIFKz23FDnFtcgW1SI5qwRJ6YVIzSpBSkYRkjPLkJRdjeScGiSkl7FSRRENiVlVSCuoR2phI3Kr1iCzrBXxmeWITilg9Yo8WeFxmdwAmtSs6KQc+AWEcdmQEtx9A6Lh4x/NfQh9g+LgHRQHz4AY+ATHgZLc3bzD4O4ZxMGjzm4BcHHzg6OTNytZkr9vdnYesHcUryC0I/+VC6xsPWDl4Ae/mFxYO/nDhKIZLJxhYuUGe68o2HqEw8DYho3tBFyGJjYwMHfiY1KxaFUhh43qmmC5li40NFZiuZY+G9xJxaJ9apPDqwk1dKBCbXKWG0BV2xRKWmZQUNXFUjFgKamsZPVKSHFXxIIF8jw0V5rByNYP8+YrYA4lt8+az2PW7PmYPnMO71OJ8MtpM7FAXh3Tps/Bl199bJUj+xfqVziS/MObbPtLA9bBw5cZkrLzB1idUlJS4X5PQcFZ8POPhH9QIRJTOuHk5IKZM6dj5UoD6BuYISAoF6lZe5CYtg/bd56SXqVXr4BZATsgH7mbz5GtSjFqFz737cPhi0LDaf7Bd18Dp9YAJ1pBSfN0mwhY333zFAer9qHduhEdpk1os2hEm2Ujusxb0GHdjIHS3XhyR7bM9BGw+FJK/08CMNITv5EdyfuauP2poEWARasIk6KCYK6vyeoUe7A2duLIgT3Y3tOFwT27cOzQARw7PIANa5qRnRQBKi3+Xm70eaDuChTqSwGj1PeTBitYL8c1e5YkuX/3jBuwjy8RUmDw48dP8PjJUzFgPYSkVQ71I7xLSe537+LO3Xu4/fVd3L5zj4cUsK4LqwmvsZJ1E1eu3ZAqWKOXr7LJnbxWVBIkwKJBBneJyZ2S3E+dvYDTFwXfleC9OstJ7hLAGjp6TMaDRc2iqTxIRneJesUm9wFaRShWsPr3jlOwyOQuUbCEVYRjgCUoWFQmZJN7zxYhaHTTFuzo24eNPVtZvVrXvQlr12/G2vU96OrehK7uHnR292DNuk0MWG1r1mM1lQnb12F1WxcD1iqGrA6GLMHovlowuTeQD4v6ETahprYJ1WxyJwWrVqY8+OW0r8Djy68wlcc0TP1yGqZOpa1w7oupX+KLqdN4TPniS9D4x3/8v6TPk5UrQmaOCFkFFcgWVSMtpxg5xXUoqFiFhOQcpGUVIzm9AInpIiRmliEhvRgJ6SVIyq1GQmYF4jPKkZhdhcLaLhw8ex1FDesQQepVWiESsssRkZiDuKxShMamIywmjQf5sIIiEuDjFwrfgBh4+0fCyz8KgREp8A2OY88VhYxSs2cXjyC4ufvD2dWPPVhuXsFwdPKBi1uAVMGiSAbyYJFqZUfKlXMA9yG0sPOGnWswLB39YG7rCSMLF4SlFCOvcT3sfeNhYuPJ4aL6lOZu7gRjK1foGZiz4V1H1wha2obQXkkmdyGmgbKxqHkzDU1tI/ZesYqloQMldX1OcNczsYOiOnmwyH+lCUVlbSyW12DvFSlaCxcqYv78pdyDUH2lJez9kkCqFilYcgvlsXiJIr6aPgszZ87FjJlzMGfuAo5nsPCK4x6FX30ErF9/+p0MrCTnfmnAokm8teMoCooPQF/fCEkp7UjL2ouUjD1IzexDUtpOxCZtQ37RVmhrr0BO/nakZ+9DRu5hRCfsRGV1/3tg9GNX8OXrN9hz/CJuPXyG+998g7t3buHp968wMDIq8zyX9l1Al8tqrDapR6t5A7al9uBi/zlcO3wFB+sHsNqmnqGr02kVzm4fA7yPgCV79ScCzO/l+M+BFgWGkoJVUZiB1NhQNFQUcEzDho4m9PWuR+/6Dl45uH1TF7Zt7ER3WwMqCzPw+wwalQCWAFlSwKJehN+/kCkRvh80SiVCiYJFJvcxwBJa5dzFnTtiwKKohjv3cIsVrNuQNHy+fuMWqB/hRAVr9BIB1lVQVAPlYJ07Pyp4sMorhBWEFM9wbpQzsE6eETKwKGCUwkaPHT8FinWgDKwhysCiRs9ik7sUsKQerHEm9737xQoWAdYe2RIh52DtxLbt1Idw2/smd2mrHHGa+6YtWL9xM7o39AgKFqlYBFjkw1onAFZH13p0rN2I9q5NaOtcj1YxaLW0d6OlYz1Wta1D06oOodmzZBUh5WE1tIgBSxLTIASNjvdg8SrCcoppqIKIVhKWVKKIzO7FFSgUlUNUVo18ChwVVSC/qEya6P6v/+//lAIWwVVGdhGoVJhZUImUjAKkZBYgq6Aciak5SE7LQ1JqLhIJmDKKkZxTibi0YiRmV3CbHFKv4rP+f/beOyzKPE33/2fn+u2cc82cs+Hs7szs7JkO5owiIkjOWREVUXLOVWSoAgqKIgdzQEGUICCgiJKDCIKYxdDm3Ga7287d9ty/63neegu0tXvstru358B1ffetIhRY9BSfvZ/7ue+N2N7QiUdffIO6tsNIyliH1NxNkKnWIFpG/YTpDFSRsSkIi5IjRJLACe6hkYncRUgeLAIsysGiTkJfysIKjYN/SBwrVl7eQfDwDISPbwj8AiLh4RmElaNGhMtXBoGiGpa6+cMrKAH+knQs8wzDUs9wLHYLxJKVwXB29YODixci5Hmo7TkO9+B4LHQLgpOrH+wWu8NhqY+gaNkuhCXlX1naw9p2EczMBUM7KVbmFvYwNbODsbkDjM1sYWa1EGbWizj/ytCcyp0doW9ki/kU1WDqxCnuZHKngue5Ogugra2HWVo6DFLkwZpB4aHTtVm9mjptNqZM1WKT+/iJUxisaExIfiwyuL/97mQeHdK4cMzk/vzfqJ/9nghTL7u+acAS/3Gnhm9hR+URJKU0Q6bo4rGhXNEJuaIDMkUHFBldyCsa4I+FR9UhJ78dB/u+2w8lPvboKwHd+Rt30Xn8IgbP38LJK3fx5OknOHvt7nOAtU++GxUEVy4lOL5z6LmP0eM9ff8DNITuRLHlRpT4bNN8fAywRj/bIyPCXwtYiT9nbm4uBgaeHyuP/pcRKJFpfVORCltWZ2FDfjrW5SqwNicVBcpEFKqSUJQpE64qusqwKisZ5N36rjf6/uKb+LP80vdFBUv8eahlgbxX4n2xi1C8LypY4n0BsJ5oPl9UsMSPM2Ddva/5+O07gtFd/LigXt3UfJw9WFeva+6LYaPi5/ce7B9RsAiwzl3EqTPncZJqcrgqhwDrNEc0CDENp0Y2CQePYGDgMA4dUvuw+gUPFpvcScHSjAhfAliamAYhaJQ8WBw0yluEQlVOY1Mz9nBdzn7s3kMjwibUN+xF3e592EUqVj0B1m5hRFjXKChYBFi7CLB2M2SV76xHOYFWzR5sr6wXAKusAhw0qhkRUpK7OCJ8uQdr7Tphi3D12o1YRXBVJG4SruXbBFkEV7kU11C4Blk5RcjKLsA//dM/awCL4EqZWYCMnDVIzyqCQpkLRUYeUtOzkZJGJxNyRRZSVashT1/F40CKY0jLL2HvFalX5MeiCp26jiNYu30PEjPWQp65jqtyJKRaxSsgTUhDlEyFyPh0hiyqyAkKi+M+wvCoZIRKkxEQEsNdhDQSpNv+IdHw9A7krUFP7yAIJwTuBFijTO4rvcJAkOXuF8OKlXtALNyDE7GUip89wlm9WuTqw4DlvDIE3WduIG3NdixyD4OLZzgcl/rCbtFKWNksZMXK1o5iGpwYsKxsF8KUwMpcneZOSe0c02AFimgwNLSAgbE1jMwdYWC5GHomdqxgkQ9L18QBepSDpWOAuTr60NIiv9Vc9mDR5uDMWfOgNVsXWrPngwCLMrAIqKZMmQmt2Tog0Bo/YTIb3WlMSHA1NiIUX01/wevLwEp833cB1oePH2Nu6jqUtB38wT/948ef4PTwbbS0nUV51RA2Fvdi3cYebCnpQ/1uSly+hrsvjOVe55t9881f8ekXX2Jv/2nsHTiH4xdvar589IiwVdmE6sVl2BNTS8kNeHr/I7QlN2F3SDUuH3gP967cx/olm5GpnY+SwO1jgKV5Fn8dN8Q/xi9eRbCikdh3veWlxYHCRtfnpT13CLQKlEk8ClTJpchIkkAlkyJTHs0Alp+e8F0Py9AgfoL4s/3S978XsD77DLRFKP68PwSwyOQufr0AWO9r7t+8dQcEWeLHaUxISe7ifSEHa5TBXV2VQzlYZ6iPkACLqnHEHkLyX504rT5U8nwKhzmqQYhr4CT3Q4c1W4R9ff2cr0VjQgIsMrh384jwFQqWmIMldhFS0Ki6i7BxbzPo7Gncj92kYBFg7W5iwBJ9WKxgkQdr125U1+/Fzl2NqKrdw4DFCpYasEjFKquoFQBrexVKtlVwFyH5sIo1I0LyX9HZ9i0PFo0Hx9OYkMaC4miQR4I0Fhx13nlXuP/Ou3j77XeeGxFmZBZAqcpDemYB0pQ5UChzkJlTCIUyG/KUDFaxCLAUGQWQK3KQnrcZa7c3ckxDSk4xUvO28hZhcs5mpOSWQLVmB9ILS6AsKkWCsgiRvD2oYCUrVp6FiFiKakjgsufg8HiERSYiODIR4dIkhqqAYCl8AyPh7RcKL59geHoFwNs3WA1XQfDwDoGnbzg8fSI0I8KVflKs9I6AGx2/aKz0j4Kbn3BW+EqxeLkvnN0C4B6cAKflAVBtqETaugq4+kXDPTQJiz3CYEcp7pR/ZeMEG1uqylmojmlYCFNLGhc6MmgZG1PRM4WMWrIfi0qgTSwXwpA2CK2XQN9sIeabOkLfwgW6xg5c+EzeK1ruInM7Adb0GXOgTe+bPR8zZmhjzlx9Abxm6YBS2wmwJkycKowJJ01lqBJUrImgzcIxBUt8Rf2FriJMvez6MsCqOjAA5e4OJFU0YmpWGbb3jORNXblzD9duv/8L/Uu+/W17T13B4XPX0T98BV0nLvHt4at3cPfRRxpIoq9qy9iH3a47cbRykN/fmduChmUVKHXcgPWW67B+xWZ0rO/GxhVbsNlzq+ZrxxSsbz/n/x3fI/5xFq9/K1iJ/5a8tHjIo4MYmgiqxLOxQIlVmXIUZiShQCVDblo8K1cEYutyUkFf92t5e7UHS1CwPlePCFnBGhXTQEXPBFmU6E7+q+8eEZIHi4JGhXPn7j0QYBFU0WiQrgJg3cb1m7cFD9a1G5qqHI5p4KDRq7hAV051F3xYDFjn1ID1nIJ1BsdPnRViGqgq59gpHhGKY8KBwSFBwVKrV0LIaB9IGWMP1miTe2c3Ojq60N6u9mBx2XObJgdLULBIyWrhsmdSsAQVq3lEwdqzj7cHWcGq283bhDW7GgTAUpvceYNQ9GCRD2tnPbZX1KJsR80IYJWqPVilFc+PCF/hwbKxdYC1jR2sre1gZW0LSysbWFrSsRZuW9nAwtIa5uZWMKNjRl16lvjH3/52RMFS5UGpykVGZj6UmXlIy8hFmiofaWoVi5QseaoKKYpsyFKykUrbhQVbkJZfDEXeFqQXEExtQ2qusFmYyVU52/ljZGon7xUZ3uPT8kFqVpg0EeGSOISExyE0PB4RUpkGrPyDIhEQLIFfYAS8/chzJQCWj18o+69oi9DTLwLuvpEg1Ur8++YdnIDl3pFw94+Gq3cElnqEYmVgLLzCZFgZEI2lHiEIjM+CqrierxEphcgt3Y3FnhFwDYjFUh8p1+QQXNEh0CK/FXmwKOPK1EIYD1I8g1ibI+RgmcPY1BaObkFYYL4QRrauMLJxZcDSNbaHnqkT5s03ZZhiBWs2mdvnYoZ6i5AiGrS0dDGLzzweEU6aLIwFKQOL1Kx3x0/miIa33p7AOVhvvT1+DLB+6Rdg8T+8l11HAxb9f7aXbtyCddYGTMzfiZl5lXhHsQFZu/bh1r0H/M9I6z4D8x0H8fjhQ3z+xZfP/dP2d1E456vfegeHQC+4b/Lt2bOv8eDpl7h49yneu/0YZ28+xKV7T/HJl99oIIm+34uA1ZHTglUG67wpVxwAACAASURBVBA9OQVZ2oXY6rcNdy/dRWX0TmxwK9Z87Rhgvcnf1k/3WD8UrMSfiEBJmRiJdXkKDVwRZBFg0WgwQxbF9TmUlbWxUMWgRSPEvw/A+opL1zWApd4i/OST0Sb3j0cA68OP1FuEozxYDx8JOVgc0/AAd+89wPv3HvD/3gUP1vuCB0utXpGCde3GLSHJndPcCbKuswdLk4VFfqwrN3Dh0jXuIhQAi/oIL4A9WMPn2dxOnYQnz7zHkEVlz2KSuwhYhwYO85iQTe79h9DfTzlY/QJg0YiQVCxRwRIBi03uXWhlwFJ3EaoLn0m9Eg5BVsvIiFCtYDU07kfD3lbsqt/DY0JSsFi9Iv9VTQOqqutRuXMXxzNQHhaZ3Mngvr28BjuqG1BWWYfSsiqUlJKCVY7Sil3YWlaF4i2jYxqEJPdvebAoyZ1GhGuENHcaC4pho4WFa5CbV4icXOFkZeUhK6fwuRGhCFcEWOkZOVCkZ/OYMC2zgP1YImDJUjKRJFchMTUXSeTHUq1GcuZajmEgxSo1ZzPkmeuhyN/CR561AXEpeQxY0bJMRCWpEE4eLEkiyIsVGhGHcEkigsJiERQei9AoGhFGISAogtPdqQCaIIvGgl5kcvcJgbdfODx8w+EbHPscYJGCxWPBoFisDIiBT1gSgmJVCEnKYyXLV6rAxvpuZG+tQ3hyAbwlqdi2rxcRitVwCxK8WAvdAmG/2BMOzitGYhvIg8W+K6Emh0aFFD5qZGwFUzNrHhEaGFlB38QORtYuMLVfwWNCSnDXNXGC+UJPLDCxY/8VAdbs2QRTNCbUxgzyYFFEwyyKa5iLadO1GbBok5BGgTQaJLWKtgjpEFj95a3x+L9/GTcGWOKL+C91fRlYie8bDVhfPH2KSRIFpiQVYap8Nf4Sk4WZ8jWYmLwWrnkb+MevPnwG/9X2Id5e34Xdgyf5hXlbTR2KK6uRvW4Tnn7yCbZU1qC6Uaixefj4CTaV70THwX5U1O9BS3cvhs9fwKMnT/hr2nv7+XHv3LuPHXXUBfh6b3+90AI8PA88vQP89RshZPTD68AXzytYNCKsXbIdTXF1PCJ8fPsJCpZtQaJeLto3HUDXxm5s9SxFntkqhi1xvDgGWK/3+/ilPvt1FasXf07qFCS/lahciVdSqopUMiiTBOM7AdaWNdkozEhktevvA7BIwfoCImCJMQ0jgPXx8woWAdYHH+Lx4+8GrLv3Hz6/RUhRDbffxw2CrJu3BcCiupzrt3DlqgBYlINFhyDr0tWbuHTtJkMWZWKdvyjGM1zkHkICK6rHOXnmvBDXQJB1+hyOHD8tlD2T0Z09WENct8Nmd3GTkGMa+kZ5sMSYBkpx7xKCRju6QSGjLa0UftyG/c1t2N/SgX3cSdiCpn0twnhQ9GARYDFctQgeLE50pzwsGg82oIYBqx5kdGfAqqpFRVUtyqtqsYMgq6qOje7bymtRun2nMCIkyNpWha3bKgWTu5jkvpEKn58PGhVM7gRYm0YM7uTDWrWek9wJtPLyVzFgZecUICs7H5mZufinfx7xYGVmFwojQmU20pXZrGalKDKRrsqFUpWPlPQcyFMzkZyajeS0HCSl5iIxJQdJaYVQrd6GlKx1UOSQD2s9B4xSBlZq3mb2X8Ul5yJanglJghJRSRkIj5YjLDIeUYlpCA2LQlB4HALDYhBEJyIOASHRrF7RdiFFOHh5i+XOoULJc4AUXgFSePpHwd0rVKNguftHwScsAR5BcfAMSUBQbAbCZPnwlSjgFhALUqy6hq9jTUUTvKXpWOobhZLGHuSVNcItMA7O7qFwXOaHRSsC4eDiyX2EQpK7g2ByN7WGmYUNzMzp2MGIip7pmFizwZ2S212DEuDsFcn1OAYWztA1soOugRV09c0xlzxY84wxiwJGZ2qz72oWjQc5C4vep8NbhFOnCiGjVJUzeeoMjmUQQkYn4q23xuEvb49n8BobEb74av4z3xdh6mVXAixa3b5w4xY8q3vx9qomvLO+HeNW78NfCnZj/IZ2vLNqL2ZuaIF300no1Z+DS/Uh7Bw4zevd60p3oLGtExUNjYhVZmFNyXa09/ahtHoXKhsasXprGdoP9mP4vQt83z08GoPHTiBv4xYcP3MOQfFy/nyCs97BI6/9zDwbrsOz4Xp81ZyIr/rX4usjpfj65E58PbBRo0LRg+5P3oMS281QaOdgb1H7cx+jj9+5eBeyOVlIm5mDYq8SzcfHAOu1fyW/yBd8n8fq+34oAiUaAxJQiXC1qTADRZlyJEoCoYgP583CoqxkVrBIvVqX8+tVsJ49+0YT1SCY3L/A56OS3CkHSwCsT/D06QuARVuEBFhPPhjZItQoWA9x7/5DVrBEFev9ew95k5Dg6hYZ3t+/h5u37+L6TQG0GLB4TEhQRSqW0EdIUQ2Xr93Cxas3cOHydVy8elNTlUNZWGI9Dl2p9PnE8HkcPXGaPVhDmk3Co+AR4QBB1gAo0Z36DUeqctRbhC8GjXb2oL2LImO6QP2ozS2Uh0XbhG0MVvv2t6Jpfxv2aiCrGbvJh9XUyqeOIhoYsGhESBlY9aiurcfO6jrsrKnnJHcOGSXAopgGgivyYFXuwghgVWIr+7DKR8U0iFU5pGBt1Yz2SMkaiWmgaIZx3zrsw3pnHN5Re6/efps8WO8+58HKzV8NZUYOw1VaehYUaSqkpmUiRaFCcloWUjPy2OSeklHIqe6JchVDljxjNTaWN0KWsRoJigIkpOVDllGE1NwNyFhdhgTlKsQri1i5Ih8WHarLoREhlT0Hh0UjOCyGT1BoNMh75R8Sg4DQWPgFR8PLLwyevqGgWAbvQCm8fUPhJ01CcGoBVnqFsxdL/PvmFZqASHke/KPSEByfhfjszYhIXQXvyBSsDIpjwFpd1SK8T6KAR6gMsVmbISvaDs+IFB7xOS33Z38WqVg2TsvZg0VbgzwmZJO7DVflkP+KNgspwd3QxAqGpvYwsFgI2apyrAyTY66+BUxsXGBsuQhzdU05aHTuPCPo6FtCT98E2nMpaJTiGAw1gEWJ7mRyJ/Vq2jQtTJ06S21un8LjwfETJrHRnXxZpGyNAdb3vbr/xB8X/8N72ZUA6/qtW9je0IS3Cvfhz2s78R/bT+HPBQRY+/CHkiN4O7MG/7llEH+sOo93lRXo6R/AmeHTePzBB1CtXq/56eMycpCzfrPmfkRyOlZv2aa5T7ClLFrHYYYEYj2HBhm6Tp49j5KdtZrPe50bXx8rx5etyfhqcBO+7l+Lr/rW4KveQnx9tEwDSfR45zvPQTYvFwF/kiH8nVSs8SrFQP0xnGw/i1plE8InJSP4z8mIm6XCUP0xzY8wBliap+Lv+gYBVr4ygeGKwEo8m4tUDF3ZqbEMW7lpCbxBSBD26/ZgUVWOmIM1omB9/vlI2fPzgCV0ElL+1QeigkWA9fgJHj56jAcPH/G5/+AR7j14BFKvaERI17v3HwlZWARXd+7i9t0HAmCxkkWQdQdXrt3E5asCYIk+LIKrS6MAi2tyLl0H9RC+d+UmXwW4ugSx7JnGg8KIcCSqgU3u6k3Cvv4BddHz6Kqcg5qi584uddAoAVbnAbS2dzNgtbR2ormtE/vY6N6Gpv2tDFd797WyitVIYLW3GQ2NdPZj7/42ddhoo7BFyF2EAmBVVdcJVTnq8WA5hY2SB6tyF8ooC6uiFqU7qlFSVomt6jFh8dYyYURIBvdNW9Vlz88rWDa29oIHy0bwYFmxB8saFpZW7L2ysqUePQeYmxMUjJzfjvJgKVU5UGZkIz09C2npmRrAUiizkEa+rOxVDFhkck9W5IAAS5aWj8S0QiQqCKpWIyVrLTKKinl0mJa/GYr8YiQqC5GYux4xqQWQxGcgIkYBSWIWIuIyEB6TzidEkoIQaQqCIpMREJYIfzrhSfANS0JkcgHiszbBOzieK3M8vEPhTeb3kFi4e4dgpddIVU5wTDqyiuuwrrYdSQWlkBeVIUyej8jUVQhJyuUTmbYGEalFCJUXwDM8Gb7SNCQV7YB81Q5s2d0Fj9AkLFoZwllYNo6uoGPrsAQW1gthZmEnpLmrC5/Ji8WAZUwBo7awdHSDib0b9C1oi9AeemZOnIs1nxQsPVPMpYocbYppoDEhRTXQBqEug5ZQlaPNI0Iqe55KgKWlw+Gi5MN6d/wkhirKxqJNQlK3xgDrF/7T9DKwEt8njgi//vJLzMkqx/9cfwj/I6sJs9e34N839uFf1h7Av6zvxf9e1Yl/K2rDqkYh8FP8J9E4sLiiGkVbStHU3oXttfUoq6lnhaql+wC2VFajrLYBBwYOaxSs/iPHGMyc/UJBty9cuYpNOyrFh3yt67Pz+4HPPwS++kwYEVK58+cfAc++fA6w6EEf3XmCKtkeSCalI+y/FIh4V4HIcWmI/Es6JBPSsSO2Dg9ujgovHesifK3fxa/5k/PT45GjiOPwUDK156UnIEMmRb4yEQRZBFzkxypelcmnZG0ONvxIDxbBTHd3N4d5/hzP3Xeb3NUjws+FHCxBwfoUQl2OoGJpTO5kdP/wIzx+8uELgPUYDFiignX/Ie49fIx7Dx4zaLEX68493H7/vkbBunaDjO63BMAiFYvGg6xc3cTl67dw+fpthqwLV26wekXXC6xkUV0O1eSMlD3TuFCIaaDC59GANQTyYdEhwKKwUU1MQ28fG927ew6iq7sXImB1dPWivbMXrR09aGnrAgMWjQeb20Dq1b7mdlay9pLJnbYI9zZj994WNOzZj8Z9rTjQN4j6PUJUA8c01Daoy57ruCqHRoTcR0hwVbULO8qrsb28WtgiLK9RA1YVtrLRfYdQ9kwxDVvKsGkLpbgXY+MLI8L1G4qxdv3mkREhjQe55HkVCldvRFldC8p2NSO3YA1oRJidU4jMF2MaaBSYIUAWgZaCICs9C+mZ+cigjKzsQiQrsvjIUzKRKM9AkiIPMkUuEhW5SM1eD2XhZuRurEBcSjaSsyjdfTVik3MgjU8HdRBGxioRLk1BRHQapEm5CI/PRGh0OkKkCgRLFQiVpiAwLEEArNAEhq2olHyGM0//SHj5R8LDOxDuHn7w8A6Gh18EgqJTNSPC5R7B8A6NR8qqMmzbfwiyglJWsqKU6xi2aBQYllyIEFk+gpPysMxXgpXB8ZCkr0VQQhbyShuw3D8G9ku84ejqj4WufnBc5gsHFw9QxyBFNJhaOXG4KOVgkcGdohoMTWxgROntFgvZ5K5nbA8zGxcYWC6CobkTp7vr6AohozrzjDFntp5gaie4miWUPM/R1sMMzYhwFmboGsLAKwTjx01mg/ukSdMwYdIUjmyYyOGj08cA6+d48fyu7yHC1MuuImDR1/ccPYnEyr3YdfoS9CsP4/9b3Yt/Wn8Q/7y+F/+hrEHhC3BFX0Mv2s1Uktp3iH8ESlFv6uhmoKJ3UIghjRCPnh5m39W9hw9x+foNfP3sGboPDYLUq88+/wI377z5zUTRR8U/2Kj/c/XEDaxaUQLpeCWixmegYGkxLg5eGfUZIzfHFKyR5+Lv+RZ5qlJiQxHgsQShvm6QBHlAGuQBZZKE87EIrkjlSpIGQRYdjMhAD1BEA2Vkve4bhXcSWGVmZnI0wY8pqX6d7/03AZY6aFTMwmLA4hHh8yZ3BqwPvgOwWLl6yHBFgHXv4RNWsu4/fIybd+7ixi3BiyUA1k0BsK4IXYTsw7p2C1du3GHIIi+WCFoXSdW6fhsXr97CuUsCZNF4kJSsEcA6haGjJziqYfDwUQwMqAHr0CCb3QXAUpvcOcm9DwxYasjqIBWrpw8d3X1oIxWLIIsULPWIUANYPCJsRSMb3YURIQEWxzRQyCjnYAkKVmHhKpSWbsfO6l2o2lmLCu4grBa6CKkqRwNYNdhGgEUerDLyXo2KathSiuKScmzauoNVrBeT3Net34w1FDS6diOKVq1D0er1KChcjfz8VShcsxnbavejtGYfcgvXvRKwKJJBRUpVRo6gYKVnIi0jB4XrtqKu+SDyVm0UfFgpmZAlZ0KWlocEuQrxMiXiZJlITMtHStYayDPXIEGRh3iqw1HkgYztlH0VEUVbg/GQxCoQGZ2GyIQsSOR5CIvNQHi8oGYFRcoZsALC4rgeh/Kv/IKj4OkXBp+QaHhRuKh3MPyCIuETJIGHfySS8zZpAMvVIwhLVvjBMyQO2VtqeUSYvr4S1V1HkV+2B7GqDQiIVbGp3TNcDhevCKwIioOvJBVuQXFw8ZFgmX8M7Fy8YLPIHTaLVvKxdabb7rBf6gfbpX5wWhkGC/ulMLF0hJG5A0zoWDjByNIZC8wcoG9sDxPrxTwy1De246BRvQWW0J1vAgNjW5jYLuOiZ/JicUTDTB3MmUNeLB0OG502fTamTp+DmXP0MHHSVDa3v/3OBA4aJdCi22NbhK/zCvgTfe7LwEp832jAom9/7/076D92HLl1zZim2AqLgirkNx3AtZt/Q/HzT/Tz/9CHfRVgiY93dO8pHK4/Lt596XUMsF76tPy3eieltF+7du1H/Uzkv0qNC0NkoDtC/dwYssL93ZCWEMFhoqRgJUQGIMxvBeIj/eG1fCFkUcFsgP9bvzGBVXNzM9LT0zWZT7T9+MsDFm0RqqtyWMESxoSffPoZPv7kEzz9+AUFiz1YZHT/CI+efKAeEQpjQlKw+DwUVCthVEgeLKrOEWpzbt56X+O/IrM7jQiv3rjF6tX1W3dx9QZV5QgKFl1pi5A8WCJY0ZVVrMs3GLJ4i5AT3c+Btgip7HnoKKlYlIN1jD1Ygg9LrWL10ZiQVCzh9BwYBVg9/Vw0zwpW10G0M2T1CoDV2on9Le3Yt39ExRoZEbZg954mddCoUPa8q24P9xGSB0upzODfeXZ2DkpKy1BRVYPyilGARVuE6vEg+bB4RLhdMLdz4Cj1Em6rFLoI1SPCjZueHxEKHizqqqNanPFCHhblX73zruDHGidU5NB99mGpr//wD/+g8XKpsguQyYCVjbQ0FY8IKQtrbfEO7O0aQm7RBs7CopgGReYqqAqLES8jwBJOQkomklVFSMlei/jUHIashNRcrsSJjJEjQkLbgrHsv5LKsyFNzUdkYjarVmFRyQiTyhBChc8RCfAPjYF/eByCpTIESWTwC4uHT0gMvAMl8PSPgKdfONy9g+DtHw4Pv3ANYLn5hMPdX4KVAVHwjpAjPmczBi/cxnv3nyK5aBvcAmLg6ieFd0Qy5165B8fB1TcSTst8scQ7Aks8Q+Hk6g8KIbVf4stjQmvH5TC3dYHj8kC4hciwPDgJkRmbsMgzAjYuPjB3XAkTK2cYmDrA0MIJXPZsZMt1OQbmTphvaI15+uaYv8Ccje7UR2hosQg0EiRT+0wtXQarGZyLpc3+KzK50xk/fgrX5VBNzrgJk/g2jQapo5DysMZGhH/rK/BP9HkiTL3sevDcVRBk/T2e927/+H/X0KUbmv/hvuz5+4l+ZWMP+xrPQGFhIf/xKi0txa1bP+z/ESAlSiWPQrC3K8L9V8Df3QV+KxezwZ36Bmk0SIAVH+GPRGkgAr2W/c2A9SqwEqMl/jsBFm8SqiGLAUsNV2R0F0eEL/qwyIPF5/EHwohQ9GFpvFi0TfgAt26TcnVn1BbhbVwnH5YauK7SuPDGbXDZM28Q3mKTO8HV+YuUi3UdpGDROa+GqzMXruDU2fdwYvgcm9wpD4uM7kPHhDHhIAPWEWFEOHgEff2DQsho34AasAbQ09uPnt5D6Dk4gK4D/ehUq1ftXQfR0dOPtq6DaGnrRjNvELYyYLEHq6l5xOTeuE8NWHtRXz8asIQcLBGwxN95bm4etpaUobyyWlP2zIClNrmXbN+JnXVNbH6nmpwtJeUcNrpZvUXII8IXAGt0ZMMPvZ0herCUWUhXCib39Mw8qHLXIK9oA9JVeWrAykFSSjaSUnOQmJKNBHk2EpJVSEjOREJKFpc4xyQpESNTIU6mgiQuFdLYZETFyBAVK0eYJAFRKVmIUa1GSHg8V+UEhUYhJCIWwRFxCItORkiUHOEJKgRJ5QxZviGx8AmKhk9QFNwJrnzD4O4TBnevILj7jgCWu58EK+j4S+EZmojYzPW4/OApbnzwOeKzN2K5fxRcPUPg6hXGoOUblQaP0ETYLloJ+0UrsWiZN2wclnEfobNHKBa5BcBukTus7JbAfokXFnqEw2F5IGyX+sPCyR2Wi7xgs8QPlgtXwsxuGUxslsLcYTmMrJwxT9+Sewj1jWw4A4s8WPPmm/AmoY6OPuaqQ0W1tA0EwOKIhjmcjTVTS4cjGki9ovwr8l1NmTaLje5vvzORFaz/+5d3xwDrNf5W/CSf+jIw+H/hffuPnUPT0TPYe+SHHfpaeozveq5+kl/Y2IO+1jMgApb4x6uqqgp37959rccoSE9AZnI0YsN9IQn0QFSwF3zcFiFJGsgqFfmwUuPCeYTottgWZgu0GchI+XrV2/eBlfjzFhcXg+CQPp/eamtr3+h9qgiikSTFL9DGcH9/Pzo7Ozl6gYzufX196OjoABU5f/b55+g9eBDt7R28JUgjwp6eHrS2toLKnClotLuHRmZtoLR2Mrl3dHRi3/79oELn+w8foa29HXub9vEYkAzure0dfP/KtRsMV0ePHueeQPJe0ahw6OhxHBo8zN6rK9dvYeDwURw8NMhQRQrWocGj6O0fYFP7hSs30T94lGGIRoNkbu85eAidPQdxjMJGT51Fe2cPmls7MDB0DARYza3taNrfwnDVP3CYIxca9+5jsDpwcIC//kDfYRzoP4zu3gF09vTzeJAAq727Hx0HDqG1sxfNrfTvpO1B9VFvEPKIkAFrLxp2E2Dt4cLnEQWrQaNgib9z8ZqjBq0drGDVCl2ElOZeUcv1Odt2VHPIKKe5a6pyhAys9Rs2a5SnHwpUL36dKpM8WLlQKnN5k5C3CCkLS5XPlTmKDKGLkIqfk5WF7L2iESGFjsbLMxCblI44eQaiE9KQmJbLHixJjByR0TJERifxlaty4lI5/ypMKkdIJFXkxHE8Q2BoNIJIwYpMhDRJhYiEDL4GhCfANzgKfiHRvEVIsBUQkcRgRaDlNsrk7u4XiRUUPuovxXJfCRKy1uH49Yeo7T7KuVdB8ZlY4RMGV89gLPMKh5t/FJxXUA+hL/utqKDZ1nEZ51/ZO6/AEq8I2CxaAQubRbBydIX9sgCY27vCxNqFgcraxQd2S31har8cZg7LYWy1GGYObjC2d2UPFhU/U0fhAsrIMrDEAgML6C8w5y1CIapBB7PnLMBMLSHJnYqeZ87SZriaOnUmpkyZoQ4YFTKwSLUax2b3KXhn3NQxwHrVC/DP9f7vAoSxj53+ToD6vufnTf0OxT+q9If2TR0andEf1jd56I81jePe9PkxMQsvApb4x+t1QKtAmcAeKxr7xYb5slLl7+HCY8PVWcmajCxKcs9LS+B09+/bIjxx4gRe9bOJP+Poq6hkiV/zpu8/efKEAUt8fOoQ/Oqrr1FQUMAK4L379xmwxPsEUARY+fn5/PFbt24zYIn3qbCZAEu8f/nKVVaw8vLy+PMvX73GJve8POHrz1+4zIBF6g39u8+ev8DjQcowo/vD595j9SpHfZ+qcAiwNPeHz4NM7uL9IyeHcea9y8jOEb7+0OHjrGLRGI4e70DvAA4fOYGsrGy+39XTi/6BIWRlZfH99o4eNqNnqu83t3Whq/cQMjOFjzc1tzNgqdReORoBksldpVLx19fV72GDe0aGcL+mpg4NDY3IyBDGgZVVNRzVoFTfH/27fvF2Tk4etpTuUJvchS3C0vIajQdL2CIsGzUi3IKXAdZvfvMbaGnNwcKFzggJCUNoWCRCwqMQEiZBcGgkQiJjsdzTH3oGJvjd7373LUDLYMBSZ2CRyZ1iGtKzuIcwOT0HaVlFSM3Ih5wKnzMKIEvLFZSsFJUGsGJlSrB6lZjOilZ0fAqksXI+BFqS2BQ2u5PhXRqvQHiUjFUr6iNkZSs+FaFRcoTFpSM0JgUh0SnwDY1jsPIKkMAnOAYBkTKExSqw0icMZHz38JdoXscJrjyCYljFcvOXIqVwC3YfOoPE/BJEKlYjdXUZ3AOjsMQ9GCuDE7DUMxSLKJZhmQ8clnjDbrEn7BevhI3DEljbOcPGyQ02izxgv5CAaTGsF3vBysEVplYLYWq7hMeDZnauMDRz4DgGY2sXUPaV1UIPmNi5wsx+OeaR90rPFPP1TaGrZwJtHQO1wX0uJ7eTuX36DG1MVytYM2fNwcTJ0/hMnjIdU6fNxASqyRk/GeMmTME770zE+ElamDjTYAyw3tQf4R/6ON8HCWMf/+GQ9UN/Jy9+nfhH78UX3rH7KfzH7Mc8D38LaGXKpQjzXc4n1NcViRJ/7NhUhIotq7Fj8yo+2+l+8WpUbFmDqpK1KFmX+71lz/R7/j7QGh4eZmAVIZPGnASwb+r+wYOUVK5WsP7611EK1sf46uuvn1OwaERIn69RsD75FD09BwQF6+EjfPjRR+jq7kZzcwtnXZEHq6NTVLDuMGC1tVMYZzPnXdEWYVt7J/bu28/BopSFVVJSio0bN+G9i5dBJvdtZduxYeNGLnS+fO0GSreVYd36DSBvFZnb6f76DRsZpmg8SB4m+viJ0+dx9uI1bCkpxdp16zF0/DROnb2IzcVbsXrNWvQPHsHhoyewceNmrFq9mseAhwaPYMPGTShatRqd3QfR238YImC1tPeg++DgCGDta2WDu0olLCN8L2DVvghYtX8zYKUrlVi3oVgIGt2xEyXsv6LC53IufRYAa9tzgPWiyf2tt95msJo8eQp+//vffwueSK367W//B94dPxF2DouQnJwK+tzRKlaGeouQxoPiiDA1LQsUNkoho4rMIiQr85BKXYTpeWxyT8tZi7ikdMgU2YiTZSAxNYuv0XEpPA6UxsgRFZcMSUwSIiXxbHKPiJYjMi4NkfEKhioaC1KCe5g0CSGSRARLEYa5mQAAIABJREFUkxAklSEwIhGkXtHxD41FQGg0fENj4Okv4VGhd5CER4WjActPkgK/SDmPCN38pEjK3YzylgFEKlYhNnMDvMIS4eodhsUrA7HMO5JHgI5LvODgvBL2zu58dVy8Eo7OK7DIZQVsnVxh7UTX5bC0WwpL+6UwtyNz+0KY2S1lgKKcKwMjaxgY27C3ythmKUzthbgGU0d36FPYqJ4pG9x1dI2hPVed5E5hozO0MW3KLO4hnKU1j0NGp02bhYkTp2LcuMmYPGUGRzOMnzgNk6ZSAfQsNr9PnDIHE6brjgHWi39Mf+77YwD1wwHq+567N/W7fNOKED3ekSNH3qh6RX+kyaT9phS20Y/zYwDq+76W4JUg57veKMmdYhkSJAE8KiTgaqzejv6uVnS3NPLpbd+P3vZ9aKzZjl07NjF0ZSVHf9fDPvcx+hlEtWb0zywqVc998k9wh5Y+6Agho8/w9dfPeJv3y6++AoWNUtAo1V/Roc1eweT+qWByJy/Wx5+A/FcfPf0YH370MZ5wVINgcicP1uiIhkdPPsLjDz/GXfJhPXiE9+8/xK07FDBKae53hU1CMWyUPFi33mf/FY0IKaaBOgipJufK9dsMWQRadAiwaEz4HnuwrnFUA8U18Cbh+Us4fe4Sp7nTuPDI8WEMHTuFwSMnMDB0HAOHj+HQ4WMMXn0DR9A3QKPIIR4NHugfQvfBAQaszgP9HDLa1tGjCRodvUXII0Kxi5CLnvdhz54m7N6zlxUsHhFSyOiuBgas2l2vHhEqlUqs37AJPCKs3IWKmkZ12Gi1AFmUg1W6Qx00+moFi4Bq5sxZz8HSaHB62e0//vFPSEtXceGz+HHyYNGhFHdSr8joToDFR5kLUrFkqZk8MpSn50KWno/MomL2XxFgkf8qTqZEbFIaklJUYPUqOgmSqARIYmSIVG8RRkQlIVyayHAVGhHLie6kYIWT90qShIDweNAWYQCluofHMVwRbNHo0I8Ayy+Cje1e/sKVxoTia7V3WBJvEFLJMylZUelrsHpnK6SKVRw0uiIwFivIh+UTiWXe4Vi8IlAogHb1gb3zShBcUUWOkzMFjDrB0sYZ1nYu7MuytF8GBxcvWNsvhbWjK8xsl8DUejGMLZxg6biCtwbJf0XKlaGVCxZYOMPEdikMrJdhvom9JmiUFCvaGJw1cy605i7AfDsXTnSfMWM2JoyfhDnmdrCITsbkGbMZsihQlHoJZ801wpQZQtL7hInTMX7ijDHA+gleK1/rIcX/8Maubx60XusXMfbJP8kz8Cr1728BK/EH2lCQgf7uVgwcaMehnjasy0tDQ1Upjh7qRW/HfhzsbMahnnYM9fegqbYCNds2gBSt1wEs+l6kStGYdTRo/ZyARR4s6hxluCLA+vprDhz94kuh8FnYJhwBLBGyPv6EQOtTBisCLLr90dNPOAuL6rAEwKIUd6GH8P6jJ3jw6AOOabj/8AkePP4Ad7ib8AErW5zmfucee7CuUaI7QxZtEI6Y3Clo9MqN2+q4BopmILAiw/s1nFMfUrDI8E5eLFKvTgxTJ+E5HKVOQtompHPsNAaPnsTho6cwcOQE+g8fY7jqGzyGgwNH0cuQNYTu3kPooi1CMrl39eLbgNUhJLmTB0sDWPuxp1ENWLtfBKx6hqyXAZYIVhqTe9Uu3iLctmMnxzRsK6/mTUIOGqUNwpLtnIW1mYJGuex5C9av36QBKmNjE81tEZb+lquenj6i42SaryW4Ih8WK1gZ2UhTZnOSuwBYOUjhsmeKbshlszttDZL3igzuDFYywYcVn5yJOFk6jwVj4pMRHStDhDQeBFYEWonJGYiMSoAIV1SbQ4AVHJnAI8RAgirqJYyIg2+QlKHKNyQGfmGx8AmOZsDyDoriDCwyuHsGRGoAyyc8CSHxWezBIh8W5WGpNtUiKE6FJR4hXJ9DBngX9yA2tLss98bCpR4MTqRg2TouhcPC5bCxX8yAxaXP1k6wsnbkHCwr+6WsZplbO3M0g6mlI0wsHNlvZWzuAANzR5g6roTFIi/2YxlbLuSqHAPrpSBlS8/IGlpz9KEzzwhas+ZCx9wWzpmrMVfXCKRgTZo4FXMs7eGQUYQpM+fyFuGkydMweeocTNEyEFSsSTMwYQJFNYxtEYqv4b/YdQys3jxYic/pL/ZLHfvGmmfgRcB6HbASH4QBq6sFh7pb+azNVaChahuG+rrR3daItr11OHlkAH1drdizsww1ZRt/EGCJ3280aP28gEUKlgBYgpr1jLPqRMB6mYJFcPXxJxTZ8Ck++vgTPgxYH3/KKhaNCR/xBqEAWCJkUUQD5V8RXD3+8CmrWHeoNoc2ClnNEvKwOAvrxi2QeiUGjZKKxVEN127h6k1St+6w/+rse5dx5vwlHhcSZBFgnbt0jQGLq3O49FkALIasE8MYOj6Mw8dO8xk8chIDQycwcPQUSMUiBYvGhKM3CDs5ZLQHbdRFyEnuI3U5bHLfJ/QQNnHI6POAVd+wRzC519H2IAFWPWprRxQs2ibcuKlY6CDkLKwaoSqHy56rUUaAtWMnSrdXCTlYrGARYO0QughFo/umrdiwoVgDRuPGjdfcfhGs/u3f/v2VHyMfVlbeavzhj3/iz+ERoXo8mJ6RyyGjVJXDY8K0LK7LkStUkCWnIyk5A/K0XFBtDsNVYipf45KzkJCchZjENB4RSqITWcGS8jWRwYoM72GRcQiTxLOKFRIZz0XPVPpMm4Q0ChTzr6gAmhQtAqqAiEQBrgIoA0sKD79IrPQN561C8TV5uVco+688guMQmpiNKOVaRMhzOZZhRUA0jw5X+ERguXsAFi/zgvMSdzgudseKgBg4LFoOR+flrF7Z2DmD4MrGdiEsrRxgYWkPMzNbTnE3s3AQQkctHWFq4QhL20UwpVBRUwcYkBfLZikXPpOKZeqwEgRXBlZLYGDlAn0zJxjZLucaHS1Kcp89H1rzjDCbQ0a1MXW6FmZozcXU2bqgMFGqxJkxSwdTZszDpKlzMGHSDMGLNX4y3hk3Bljia+ovdhX/wxu7vnnQ+sV+qWPfWPMMiID1Q8BKfBBVkgThvss5XFQS6I7slGg07apAZ/NudLXsQWNdHXra9jNw7a3Z8YMVLPH7iVcCLTo/xxsBlUbBevZMA1oUBkxjwi++/Eo9IvwCn372uWZEKACWoGAJYEWjQmFM+MFHH+Mx52F9iIcEWZTczknu9zVVOTQeJPWKsrBu370vdBGSekWxDbfvghQsjmigMeC1m+qi5xvcQUg9hLeoWuf9+7hI9TgXKLn9MqiLkA4pVzQWPH32Ik5S+fPweRw/fR4nz17k65ETZ1jNGjoxzArWoaHjrGYNHjuNg/2H0ds3yHDV3duPrp4+dHb3oqPzAG8ijgAWFT53Yn9zO1flkHr1bQVrL3bTBmEDbRDuxq66BtTWqhWs2gbk5ORi0+Yt6qBRSnGnDkKCqxohyb1CneS+oxq0OagBLAoaFRWsLYIHa+OmElAGllj2/Oc//xdG192IgPW73/8e4RGRyC9YjSRZKl4FWqRYTZ8xkwFLlZmnrsrJ1FTlpGfkgKpyklMz1ICVCbkiGzQiJB+WXJGDeFkaEmXpQuCoPAMxtE0oS0dUfCok6hEhA1a0TO3BShoZD0qojzCG+wi56DksBoGhUfAPkvCV3hcYFssnRCoXktx9Q+HpG8awxYA1akS43N0fyz2DOb09VrUOYYk5CIxO48gG2hhc4RsB56WeWLTEgwNJFy52g4OzG8c22DstY7hyWLgM1jZOsLS0h6WVPSws7GBuYQsrawG0qB7HxNyeD6W4GxFUmdnD0NwRBqb2WGBsw1caHRoRVJk7Q9fYHnP1LBms9E2doDPfDLPnGoAgi0aDFCo6Y9Y8zreaOHEaJlDW1bQ5mDJdG1Om62DSZC1MmjIbkyaR4X0a+7LGFKyf45Vz7HuMPQP/Dz8D5OX6Po/V9z09yTEh0NeZwcdwvhaSpAFobtjJY8FTRw/z9fL50zjc183erF07NqO8ePVrjwi/7+f4KT8+AljfsPeKDO58vvoaX9L5UoCsr549Y9CiNHdhNPiJcFWPCUnF+vApnY9BgCUEjn6IR08+xINHT3DvgbrsWd1HeIegijoIOWhUUK9u3KYk9/cZrgQFS8jAunKNVKybrF6RgsUjwlH+K+ohZMBSXwmsqC5n+L3LOElwRVENp8/h5NkLOD58HkdoVKhWsQZpRDh0HP2kXBFc9Q8KgNV7CCJgdXUf1ASNEmC1qcueW9Qp7lT2TKDVtK8ZQk2OqGBRREMjA1a9CFisYBFoNQhlzzV1DFhUk1NZXT8CWJTkro5pKCuvwbbtO1FaVokSgqvRgLW1DJsJsrZuVwOWoGC9Sr0yMDRCfkERA1ZB4Rp4efm+VMnKzMyF1mxtNWDlgjYJhREhgVUOFz1z2XNqBlKVOUjPWYNkAqs06iJUIi5RgXi5km/HJqQiNlHBh94fm5im9mElQkoeLNoijJExdJGCRcGjNCYMCY9myAqVJPBVvE8Kl09gJPyCpAxUlOLuFSCFL40JfcO4g9DTPxxewbGaEaFfeCJ8I5IgLyhBQJQKYQkF8JMosMI3HB4BEjgv98UiBqyVcF5CZnY3LFy8AgRVjovc4LBwKewcFrN6RXDFx9oBZubWrGSZmtvAxNQaJlSZY27HPYTGZnYws3KCkcVCULAoAZaegSX0Dcwx38ASuiZO0DVxwLwFFtA1tOHiZ9ok1NU3x2xtA8zRpqocbc7Cmjp9NmgkSMrVlKmzMXXmfEyepoNJU7TY4D5x0kzOwnpnnNBLOBY0+lO+ao499tgzMPYM/OhnQCYNwvIljjAzng+jBdqICfVGc30V7t+9g/fOnkBvF1WldOPi+TM8HpTFhCJRGoQcReyP/t4/1wOMAJYwIhwNWBTXQJBFo8IXx4RkbteoWKPGhARZTz/5TKNgEWBpVCwytt+l9HYCq3uckUVBo+JokOpyKGT02o1b3EUohozymJCKn0nJItCiahz1lSIaCLBIuSLIokNjwdNnLzBcUVUOmdspyZ28WHQIrg4fO8WHfFiUqdV36DAO9hFcDfChkNHuA32gGAdSsGhESCqWoGCNjAcFuGrD/tau7wQsjYJF40EeEdajplaAq9qGJuxp6UEFdRCyekVKVi12VFAG1i4wYIkK1rYKzTYhh42WlqO4tAKbt+4Qyp7VI8JXAZapmTkKi9ZwVQ5V5nh5+70UsEjB0po9hz8mxDSQyT0L6eTBotLnjDxhRKhQISUtU210V3HpMwFWUloe5KoiyJWkZmWBtgcJsnhEGJ+KpNRMYZuQgkYT0jnFPZxM7pIEHhOGhkcjLCIWQWHRCAyVwj8oAoEhUgYtn0BhWzA8IQPBUSnwDoqGd3AMfIOi4EsbhD4hcPcJhU9YogawEnKKkV/WiLxte9iLFRyfBfegWLi4+WGJmy+WewbBzd0frm4+wnhw0XK4uHphoctKODgthbXtQtjYCp6r0YBFCpYZwZWJJYxNLITCZ3N7GPHYkK4OMKQRobENFhhbc/bV/AUW0NG3ZOii4mcdPTPoGVph7jwqfNaHto4hZs1ZAO25BtDRNRSiGmYKKhaNBafO0MUUPvNYwSJj+4SJ0/DuuMlcnfPOWJL7z/XyOfZ9xp6BsWfghz4DlNK+QF8bujozMXPqO0iI9Ed7Yy0uXzyD3IIE9Pf3oaGuAXduXkN12UYEei1FTJgvclJjfui3/Nm/7nnAInO7eGhEqAYs9QYhbRHymFDtvRKULLUHS71FSOrVBx8+fU7BEgHrLhna37+H23fexy06tD146w4rWQRXDFg3CbBuC5B145Z6VHhH2By8dlMzIqRtQjoMWDQafE8IGCWwEmpyzuH4qTOsXlFVzrGTw2xwJ7g6evIsG91F9YpiGvoZsIQk9wOU4C5W5Yhlz109aFerV61tNB7s4HBSAqzRHiyNgqXeINxNChaHjI6MCDWAtauB1avd+zrQcegEKqsbGKwIskT1SgCs6pEuQrV6RSPC4q3bUVHbiKr6fdigqcrZylD0KsD63e9+j4SEJOTlFyFJloI//knwWYkjRPGamZXP2Vl0Pys7n+GKuwhpk1ANWAplNitZlIklT82ALCWDx4QEUk0HhtB08BiDFm0RxlKCe6KCw0YTKHQ0PhWRMTJI41IgiU1moztvEUoSEK/IZ8gKDpUiODQKgSESVrSCw8iDReb2WMSkFSF3ax0yN1RCIstiBcs7IAKePiHwIMDyDoW7v1QDWLL8LcgraUBESgGf4PhMuPlJsNjVB0tdPbB0uSdclnkwXC1c4gknlxVwWuQKB8clcHByYc8VQRb7r9RjQlKv6JiaWTFcGRmbC6BlSuNBO5CCZWRqB0MTWxiY2GKBkSX0jawZpkjBopqceXpmDFja84ygo7MAs+fose9q9lwjzJxNHYS6mKE1H7O0DaGlbYhZ5M/SMcGUaXMxZZo2Jk+ehfHjp2L8hKkYN2EqG9zHTZg8tkX4s7+Sjn3DsWdg7Bl4rWcgThIA04l/gZHWNMyeO49zsFp3V+PR/bsY6OtHc9M+nD8zzIDVUFmCDHk0UuLCQfEOv5a35wHrmQBYvEVIcEVRDTQi/BKUhSV6sDRbhLw1SL6rpwxVVPYswtVjKn1+8gGPB3lESKNBUb26874AWVSRc/M2qIeQxoU0IqQOQgGwbuPK9Zu4doO8WAJgCSZ3MroTXF3XbBCSB4u2CMnoLnYQnjx9DsdPDjNYcRfhyWEcJe/ViWGNgsWARRENA0PoOzTEqe69B/txgGpyGLB60UWl9V096OgUAasTrW0daGltfx6wmppBBve9e/eDEuH3NDZhzx61B0sErF0No0zupGA1oJpGhDX12Fm7W1Cw1D4sgi2qxSH1qqx8tAerEuIWYXHJDlTU7kHVrr3YyFuEQpo7QdH48RNeqkyJAPUq75X4cYIqCiel+2RyF7OwMrLyWb2ijUExuoFGhfIUJZvcCbJkiixsr9uPLdVNSEjNQVxyJhIV2YhJSEU0jwtTIaX8q6hERFMWFhndo5O49JlUq6gkJSLoviQOIWFRCAyOZJM7ea58AyMRHJWMWOUaxGWsRfq6chTtaGLgWuEdwiNCd+8QrPQOeS7JvWRvL/JKG7jQOTFvK0KTcrDcJwLL3HyweMkKuCylfKuVWOjsyqoV+bEcnJbxsbNfDBvbRXwIsMiDZW1jD3MLAbBMTEm9soSRkRkMDU1hQmBl7igUPjNg2cDAxAb6hpYwMiXQsuIx4DzKwOKaHFMsMLSAnr4pZmnpYNasuQxTXJWjpYtZtF043xTaumaYrqUHLe0FmDJlNiZPmY2Jk2Zg/EQCrCl83nmXegnHktx/0dffDz/9DNQ3uGdoWEP4Y2b3N2N2p+f16Wdf/KK/37Fv/maeAeoX1HrrD5g9aRwmTZvOFTn1O7fi5NFDOHfqGAZ62jB8fAgHO1rQUFkKabAndxH+fYwIRbhSlz6/BLBoTCjmXxFcPeHC5w85puHxkw95i/DBQ8rCEvxXowHr1u07uHXrDitY1EVIOVgCYKnVq2s3ueyZqnMoaJTGgxTRIEKWCFjnL10TTO7naSz4njAaPH0WJ04LFTnHTgyDDnmwjp06xzlYPB48SpuDx3FoYIjVKxoR9vULhc8HevvQc+AgunteBKwuDkhlwGppR3NzK/bvb8G+fQJcsQdr7z40ElwxYDUJJvf6kS1C2iAUtwhrdhFg1WNndR2qdj5vcq+s2Y3qhv0MV7xFuF0IGi0pI8CioNEKFJeUo7J2D3bW78PGzaXCiHCjUPb8KgVLBKjvu2Zm5Y3yYOUxYJGxXTi5UKpykZyiRHJKhuDHSlVfKYA0PQcpGfncOcjqFWdgKRmwYuJTQBENFDJK/YPswYpKQFhEDCKkiTwipOiG8Mg4REYncgYW9RH6B0sRGBYHimoIjExCWIKK1atNu9qRlFvMsBUWr+StQkp2d/cOhptHoObv2+rKZg4UDYxRIjBWCV9JKpZ5BMN5sRtcGLA8sHipu6BgOS+HI6lX5L9auAx2Di6wsVsEa4IsGydY25CpXTC4m5mr1SsjU1jYOMPczkWIbrBZzONBUrBMLeywwJC8VxYwMraGoYk1dMmDtcCcU9zn6Rph7jwD6MwzxOw5upg5ay5mzdHDTPJhzTfHnPmmrGCR2X32PGNMnamLKWrv1eQpWphABncKIKUNwncngnxYYx6sN/M34LUf5dk3f/3eLr0x2PpxsNU5fOm1fy9jX/Df7xmQSQPxr3/8V/zXX/6IP/7p/4A8WbsqN6OvuxXte4UNwoNdrejY14CdpRsQ6rucewt/vSPCZ4LBXZ2DpVGvXhU0SmXP6iMC1uMnHzBgUUQDZWE9ePhInYN1n3sKhRHhXUHBUo8IBcASDO7Xb97G1es3+Vy5dhN0KKZB8F+plasrQlzDhSvXBbhiz9V7ODV8DqRcnTh1Rn0Iss7g+ElBuaKIBsq/ohwsCholuBo8fJSvI4XPh8CA1UNJ973o6hIVrG60d6gBq7UdLS1towCrhdUrjYKlhiuNgkUxDQ3qsmcxaHS0yb1GDVhc8lzNPiwaERJYbS8fiWmgLkJNmvu2CmwpreB+wrLKemzaWs6QJSa5fx9gzZ+v/9ItQxG8aHNQ9GAJW4QCXI0eE6aIUJWqYsiSE2ylZXF6O4FVUmoWElNUiJOrkJiWh/hkIWQ0ITWLwUo0uBNQSaITEClNgIQ3CsnoLqS7E1wFhUohTUxHIMU1SGVc9Bwpz4ZyfQXySuqRV1qP9HV0uwHBMWmcieUfngivkBGTe0zGOgREK+AVmgAKHfWNkMPdP5KVqyWuXsJ4cKk7XJbRqNCT09rJ2E7+K1KwbKkex5biGZxg7+gMS0sys5PB3Y7HhCYm5lyjY2nnAkMjc5iSD8tEgClDYyssMDAHXfUNzKCnb8blzgYm1pivZwLd+cZYYGiF2dr6mKuzAFqz52PmrHnQJrjSs8JsXVMeJ87U0sW0WbqCB2vaHEyaPBOTp8zC+InTMW78FK7LoTEhebHGAOsX+nty+sb7GqofA6kfB1Lf9fxdf/DkF/oNj33bN/UMxEf4QV9nJvR0ZsJg/mykxIaic18DLpw5xentvR3NGDzYhcHeTk5yT0uUIDU+4lc9IqR4iGfffMOjQgYsNVyNJLlT/pU6yV0NVxTPwIDFcPUBjwYpZJTgSkhyv4+790TAuss+LNoivH3nLvuwCLD4ULjoC4DFyhXnXwmjQTEHi67nydz+3iUMn72A02fOg3oK6RBg0XhQuJ5hBYsCRo8cO4mhoyc5yZ3Kow8dOsxwdWhQGA8SZPGI8EAfenp61YDVox4REmB1o62tE60vABb5sDimoWk/9ooKFo0H9zTyFiFvEu5uRF1DI6e476pvRO2u3aCeQh4RigrWKMASTO412F6+k0GrjIqea/YIOVjbKnmTcAtBVlkVtpTtxOaSCmws3oYNGwUP1n/+559BRwSm0dd/+IffICQkHP/27y/PwvrH3/4WpGCJMQ1CknuuxuCuSM9kHxZ7sZTZHNVAt+WpKiRQNENKJpJSs5EgV/LGoDAizOEuwlh1LhZtDUpjk9l/RWNCVq0iYtRKVjzI5E5gxSPCEImmMidUKkNAeCKS84uRXVyL1KJtSF9bjuSCEmRv2YWcLXWITl+N0HjVcyb3sKQcUNgo+bKoFscnIhleQVFY4uoJz8AouCxdicVLVsLJ2Y1HhaRg2TssYfXK3tEFjk4usOLcKztYsYJF5nZrmJgKChaNCVnNMjaDsakljIytYGRsCUMjSxgYmmOBgRkWLDDDfD0j6NNV3xSGpnbcQTh33gLM0V6AefONoW9kyTENVPI8z8AKWvPNBS/WbD3MIMCaMRdTZ83HzDmGnOI+eaoWxnO46ATeIiTD+9vvjilYb+pvwGs9zudffT02Fhz86aBqNHDtP3YOpBaOvf16nwHyYFlPeQemc2ZAR88AsqggtDfV4Uh/Dye7U4o7ncMHu9C+dxdy0xOxeVXWr9fk/kxQsCjRnTcIRf+VGrIEg/unXPZM48GnBFgfPWUPFvmwnhBgPX6CR48eg0qjHzx4yOPBe/fu4+7de2oFiwBL2CIUNwnJh0VH8F/RBuEo5eoF9eoy1eZwNQ6lt1/B2fMXMXxWUK9YwRpWK1inz7Ifi8ztpGLRmHDo6AmhJmfoGAYGh3Do0CD6R52+vkPo7e3jwyPCbgGuOju70dEpAlbHtwCLTO5sdH8RsHYLgLW7cR8am5qxZ+9+AbIa9o4CLBoR7kLVzlpUjAIsUrB2lO/Edg4ZrUJZZS2272xQAxblYJGCRRuElSgmwCqtxMbiMmzYVKKBKmsbO83t0YD1fbenTJmKzKxc/OEPfxQ8WGIOljILaWkCXNEmoYK2B1OVSFMKtTlJyUreGEyh7UFFNhLl6RzXQIGjianUSahEbILQRUh1OQRg0ugk9mOFS2LBJzIWoeFRCA6lImopgkIkCA6TIohCRoOl8A+J4oDR7E3VUG2oQnzmekTK8yBNyWfYIsiKkOUgQJoK79B4jZhAie3Bsenwj0hCWGIWAmNVWOYZjGVu3li02A3OLm5Y6urJwEVjQcdFy+HgtAR29s7sy6Krja0j7OwXwsLSlo8AWJYwNbOGkbEFDAxNYGBkCmNTK/ZaUS6WoaE5DAzNoG9gCj19Y+jpm8DQiBQsQ1axdHSNME+XxoMLGLo4A2uuIRvfZ2kbsHo1W8cQ02fOw7QZOpg6dTZmaulh2kxdjmeg8eDESVqYPpP6CGfirbcn8phwTMH6Bf7uDF26qfkPbjQMjN3+aaDrzM17v8BveexbvqlnQBq4Er/7X/8Tf/jzf+F//cv/RnSwB8cx1JRtwq7yLbw5WL1tI+jUbt+ETUWZ2FiYAUVc6Jv6EX7yx/mWyX10DpYGsL7gHkLKwPqEEtzVcCUCluDDos1B8l998G3A4qqc+xz05j2TAAAgAElEQVQ2Kviw7rGKRcZ26iEU1CsCLNF/dQNXyHdFcHX1umZEePHyNe4jJPXqwmUaD17GmXMXGLCGz5zHKTrD59l/xSZ3tZJ19Pip59SroSPHMXj4CAbYfzWI/v5B9FE8w0GCq4M4cKCXy6y71IBFcNXRMQJYLa1taG5p5RFhc0sb+7JEBatxb5Pgwdoj+LCoi5AKofsPn8DgsWHUkeF9dxNq6xtHFKydtaiqqgFlYZVX1aKquo5DR0m9EkeEpZSDVV6D0vJadQ5WBbaUlKsVrGoGrE0l5dhQvE0DVb6+gfj3//gPzf3vAyv6OIWTxickISo6VvN1QpI7xTNkIp3UK+ojTM8UPFiUg5WeBVV2PvuxqHuQgkYphoEM76RoUdlzbGI6ouPkXI/D1/gUQcGKEczsVJsTm5CMsPBoRErjERJGG4QCYJHJPYBiGoIl8A+OgiRJhfzSBgasnOJahCVkIjQ+A+FJ2ZzOTiAlSS2CJLVQ8/cuTrUeOVvrQCGjyQVb2Yfl6hUCN3c/LFnmwSNBwYO1gsGKgkbtHVxg5+DMkGVr58RXGztKcLeDjZ0Tbw/SBqGJGSlWgsHdwMCEQcuITO8mNBo0haEhjQUJroyhv4DKnQWo0qX8K9ok1CUFSw/z9IxZvdIzsFIDlj5mzqGjh+kz5mLadG1Wr0jJoiys8ROmY8q02UJdzrQ5mDptDsQ8rDHA+slfOp//BmRsHwOpnwakXvW80hLBp198+fwvYuzer+YZqCzbguWLTOCg869YsdgMNZVlaKqrQtW2zejtbMGuym3Yub0YVWWb0birEvt312B3TTkaa8t/Nf/GEcD6hrsIKQeLxoRCBpZ6g5BiGj77HK8CLGGL8COuyCHIekQ9hKRg8YjwIUjBunfvAdfj3L3/CHfu3tPkYHHR8y2KaxBA6xr5r67dwBUGKwGuLl29LmwOqgGLktzfu3RVDVjvYfjseTBgsQeLxoTnWL3iEeGJ0yDAGjpyjBWsw0PHcHjoKCtYBFmHBg6ziiWqVwcOHBTGgz0HMAJYXejo6BI8WG0jCtb+5laGK1LByODe1CRsELLJnQFrP5vcCbB6+obQO3AU9bubUN/YjN372lFdvYvPTgKsnbUCYFXWoG73fuxt6eI0d/JhCSb3KiFstLwGW2lEqDa5F2+rREl5LbZsFyGrQgNGVPasSMuAvr4BfvOb32je/yrQmjBhEqKjE5CVlfd82XNGNm8MKjOyoSS1ilSr9EykKlQMWfJkJYePKlT5kJHvSp7BvYIJMlKwUhGXlM6FzzRCpI5DMrcTUEVSB2E0bRMmIEISyyc8IhrhETE8GiQVixSswOAIzsGisWFAiBTxqjUgsFpbuR+ryvciRrkG/pEy+ITEwl8iR3hSDqLSVkG5vlLzN09eVIbsLXWga+qacgTEpGOpeyB7r1zI3O6yAosWr4DjwqWsZtF10TJvODi5ckSD6L8ic7ugYNmwciWOBU1NLXmD0NDYFIZGpqxa8VjQgG6bQn+BiTAmNDCFvr4xq1a6eibQmW/CvittHYIsfczRMcTsuQs4aJSiG2hjcM7cBZg+fQ4DFm0Wssl9ug7cghMwdcY8jmog0Bo3YTomT9Nm8BoDrJ/5JZi2214FAmPv/+nAa/Di9Z/5Nz327d7kM3D7SD02ufwjbg3VaR72448/xt27dzX3f803vguwCLK4KufzL14OWOIWIcczUESDAFkc0aAue6YtQh4R0piQ63IegP1X6qBRYTx4SxgRUu4VAdbV6wJgXbmGS+rDW4OXrzFYkXp14dJVjmqgEeHpM+dwWgNXZ3GSbg8LMQ1Hj5/EkaMncOTocTVgHcXg4BH1iPCwMCbsH8TBg/08GjzQqwas7gPo6uqBMB7sQnt7J9raO9Da1v78iLCZxoNUk/MiYFFEg3pEqFax6un+3hbU79kH8mFpYhqqBcDSjAiralFb38SxDaxgba/CtrJKlG4r1yS503hwW8Uu7KhpxNYdtSgpr0Px9hpsLtv5HEi99dZbkMlTsHrNehQVrQGFi9KhqhxKcs/LX4XcvELk5BSo63MU34p4EDxYBFnZrF7RaDBVQVuDGYKKpcjkkueMnFVIovR2WRrikxSCyV2ejpg4OeIo3T0pHbHxNCKUgbYJKapBGitn4CLAio5JYgUrJFTC1+CQSASFRKpHhBTXIAFV5MjzirG6Yh/WVbXw7Zj01QiQyOFBNTn+kfCLlCE4ToX8bQ2av3nBCZmIzljHm4Rx2ZvhEyGHq1cojwgpA4vjGpa64/9n7z2Do7zTbd/9YX+4p+rcL+dWnfvl7pq9ZzsAAuUcCUKghIRQzqHVyjkLSQhEBoHIOYkggiSQBBI5GgyYnLOxMQYnbANOM7PPurWe//u2Whjs2TPGgKtx/aulRojWi9S9vJ71/Badq9Awbg9GKZJ7aCSCg8eoOpyRgRJu9/ULgK/vSHGwhg7zw5Chw8EM1uChHAcOxZChviKo6FxxREhxpQ7HhENFXDk7e4DZK44InV19QIK7ozMhowSMKrHl4j5Y7mfgnQF3MrAGWjtL0N3e2QeugwNFYLEmp/8AOxkh0sF66x0LpuF3fU6+/+hb0zeaRUy9PDH1omv7xbdPf9d/b8tf9nKvQE9PD1paWl7uX/I7ffafCSyCRv9qxsBi/ooC64fnOFgvEFisydExDYSMisjSxNWDh18ogaUH3D++h48++hgffXQPd0VgfYQ7H5oJrFt3cOPWHekilBHhzTsirsTBunZTRoRKYF3CufOXJOzOUaEedKd7deo0R4R0sc6IeyXjQWawNPeKI8Ij7+kC6z3QxTpgLrDoXu3Zhz26wCJodPc+9PTsNMM0dKPreRmsrR3YupV1OdoWYds2tLZulfGgwjS0QXew1pPivr53i3DtOnYR9jpYUpVDRAPD7avXY/WGNmxo7xH3as2mDqxr68HytVv6CCy6VXSvBgywwkh/CgR/0/Eb4Q8/v5EYzjN8BKwGDnruZiEFFp2rCRMmY/z4SSKu6GKNkzMZddwibJiOCVNmo6pmPJjFqqLAqm2QHFZZRQ3KK+sk8C7iijysinFgD6G+SUjXqqC4QkLuuQVlyC+qQHZuISi2cvNKkJGZJ05WdkElJsxdg4Z5zSipb0R2ST1yyhuQWTwOyen5iuKeXoCcyslY0rbP9LqXlFWKnOppyKudidT8GhFXUQlGgYyyGoflzgSLhmqlzgrPEC5CKzA4TNAMI9k/OEKF20lv53hwmIZpUK7VUHBE6OU1RByswYP9MMw3QMSVh8dgEVcMuXNE6OziCSdnjgWHwc3LV4SWvYMbHJzcYe/oAXtHd0E12Nlzo9AFjq6DYesyFC5uQ2BjRzaWF/oNsBfBNWAQy57twcA7c1gWgfU7PXnyr2HQmtiAF734W+5/+YLLgm34Hb/hX/JfRfeqoaEB48aN+0O4WH0ElhZy7yOwNMho3xHhEwm4Kw6WCrkrTINiYSnIqOJgUWApkcU+wi+l7Jk5LH2D8GMG3D+iyLqHuwSL3qXA0jJYdK80gUVxxXPtxm1cu3ELV67dlMMMFgXW+QtKXLEyh+7VWYbbCRqlwJIMlsphnWD+6rg+GnxfhdyPvg8ZEUoGiwwsbhCaOVgyHlQCa7dpRPgsB6tbRoR9tgjpWAmiwazsWWpy2pTA4hbhplaNg7UF61tY9EyBtQnrJOS+Cc1rW7BmLceDG1QX4aq1WLGmRbJYy1dvwPI1m5SDtb4V61p3PFdgvWgk+PfeP2nSNEVynzwDUxsXiIslDhaLnsnCqp8koNH68VPEveIosKauAVXV48SxkoqcilrhX5XTxaqZJKNBEVil1cjLL0GejAZL1biwtEZKn8nGyszMRWZWvsBGmcMqHjsJY6ctQWn9LGQW1yEtuwwZhTUw5FaKe5VsyEVSeiGKxs3CpEUbTa97DLzn1zaKwIpOzkFEfAZiEo3geJDbg4SMUmiN1hhY7CHURRbHg/7+waDAGk73igR3XwpTgka5RTgcgwcPkxwW3+ZI0Nt7GAbLBqEffIb4SRbLw2uobBG6eQyGi6s3nFw8pQpHuVjeyrly9gSFFoGj9i4cEXqLoGLInQ4WA+92zGBZu8DaTo0HGXK3snYGNwjfetsK7/SztWAaXvLrgOnT33zwhembzCKmXr6YetE15r+D5debfwXoXlFc8fwRXKxnBRbzVyqDpYFGdQfLPINFTMPjJ5BNQs3FMudg0cEi0Z0srM+Ja/jykeAaOCLUQ+56Tc5HH98zy1991CuwmMHSBdbN27h+47YIrOuayLp6vVdgcYuQI8Lzl64IzV13r86cPQ8ePeROF0sJrJM4fvJ07xahJrDUmJAh994c1r793CBk/ooCax96BZY5B0uNB+lgkeKuZ7D0EWH7Vk1g6T2Ere0q4C4ZrC29DpaZwFq7fpO2RUiBtVETWOtNI8KVazeBAmtF8yZxsBhwJwvr2RHh3yuifunjxMHSRNakaU0isMbVN4AcrPoJk1E/YQpq6xowbvwUca1q6qeIc1VZVScZLIJFS8vHomLsBFTUTcXYCTNQUlmP4tIqjK1rQO3ERoVpKKpAfiGdLJY7l4PVOPncKMwukFFhTn4ZCisnoLS+EYW105FVMg7peZXSQ5iaXYrUzCIkG3KQlF4gm4L5NdNNr30cCVZOWwJDYR2MBdUoHjcTY6JTEBlNuGiC9A6S3h4WmYgQiqzRUXKCRyn+1Uh/PXulHKxhviNMJHd2EA4ZRojocHGwiGngpqAE3YcFYLBvgMBFiWfgiNDdc6jU4jg5uWsjQcW/Yu8gR4T2rMORw6ocZyl7ppiiyBpo7YKB1k6qJsfaVSt8dsRbbw/Cu/1tJOT+Tn97i8D6PV5qLFDRVyeonhVaxDYQk2H59eZeAXP3ShdZb3oWq4/AIp5B2yI01eQIosFsi/C77/D06fcmcaXT3HWBxZA7uVjfPnmqQKPCwyLN/UvJYH368DPcl/GgIrnrVTmCaRAHq2/IXRwsCixtNEiBxbeJaLhy9QYuXWHI/ZqMBi9cumbKXp05dwFnzl4QPMOps2RgnTfLYJ3E+3Sxjh2X897RYzIiPKI5WDIiPHioj4tFyOivCayfhdw7ujQOVhdY9tzG8aB2WPT88xEhnSt9RLixV2A1b+grsFatl6C7OFirN2DZ6hYsXblOYRqWrcHCpb1nweIVmLdwOeYuWIo58xajae4izJm3SPJXjbPnYfacBVoOqwnTps/C1OmzMGVaIwgXnTxV3Uq4XUqeJ6O+vkHlr+obUDdugjhYFFo1tQ2oqZ2AsTXjUS1jwgZQYFVW16NqbL0wsrhNyD5COlc64b2ouAJV9dNQXFaNkrJq5BeWSsA9r4ibhKXyvgisrHzk5hUjI6cIGXnlMOaUIquwGobcClX2nFWKlMxiJKcXSB4rp2IS0gvGmgRWenE9sisnIzGjRD4+t6IBkfFGhEcnC8E9PDoFEXFGjI5gDiteOgiDR4VjVEgEZEToT3p7IIYP73WwmL/i+zIq1ELudK/ocnE8OMQ3UOCjIRGJGO4fCq/BfnD3HAJ3jyHiXHFE6MTclbMHHJ094OBIweWjxoOEjdq7iltlbeMIOwc3TWA5y1iQQXcbVz8MdBqKfgOdEZKYDxtHb7z1jjXe7e9gEVi/x8vMmwIV5bYdQ/j/6KF4eVbQvI7v89/D8uvNvQLm7pUusN50F6uPwDIbEfZysFRVTu+I8KkJ0yC4hidPtS7C3qocOlhCctfFlQYclbJnbhDe10nurMphF6HqJLz7sRZy17cItYA7g+5KYN2WkDvHhHSwLl+9rmWwriqBJULrmmwRisDiiJBVOecv4dSZC0pgnWDI/STef5+QURVy53jwCBlYR47iyJFjKoOlbRHqQfcXCiyG3LWAOwWWaUTYuR2CaNhGkdWFdl1g6SR36SXchk1bVOGzcLBYl7OxTUjuFFqKg9WCNSKwWtSIUMqeKbAUyX3ZqvUirpasWIvFy5uxiCys5WuxcNkaLFi6BgsWr8T8RStFZM2ZtwRNcxZi1uz5oLgSgdU0H42z5mHGzCZMn9GEqdNni9Bi2fPUabNEaDF/1TBxCiZMmITx45m9orAaj7q68aitmyDu1YSGaRhXrzoJq8eOQ2X1OBFa1TX1qKmbCLpaZdUTJPBeXlmDypqJqBw/Q8qeC8nA4oiQo8L8Enk7J78UBeX1yC2qkmA7twmNmXkwZuQjPSMfBmMe0rOLZUSYRvcquxSG/LGgsCqqmyUcrKSM3rLnpKwyJGaUquxVnAHhMalqizAmRRysyNg0hMekIDA0FqERiVKTEzo6GoHB4aoqh0XPI4MxYmSwjAUl5D5shITbycFiFyGdLDKv6F6R5j5keBBSskqxcH0PgsNilcCSDJaPNhr0loocR0c3ODi4wpGbhNwgZMjdmaNBjgXdYGPjKOJLRoTOPsLBsnXzg73PKAyw9UA/Gw9EZVXDznUo/vMdG7w7wCKwXvqrzJsEFf1nUQZ/+dvf3oj6HwpJ4jIsv968K/A890oXWW+yi/WswOodEf71maLn7/GduFcUWFoGS0juzGBpG4Q6B4uwUdkifCQjQkVzZx/hZ4ri/imho5+JsNLFlThY+hahSWDdNW0R6g4Ww+16wP3yleu4LA7WVVwUHtZ1jeTO/NUFUw5LQKPnLomLRUyDecjdHDbKLkKCRpnBUiR35rAOqU3CX3KwuEW4Xc9gdaOzcwc6OthD2CmYBiWwOpSDZSawNm9p18qeWZXDDNaWPgJLOFjMYHGLsJkCq0WNCCXovkGBRleuVbBRHTQqDtZqcGS4en0b5i9ehXmLVmLugmWYO3+JOFgmgTVrnmwOzpw1VwmsmRRYs8CiZ7pZk6fMwKQpMzBx0lRMaJgsyId6CixxriZIyJ0ZrNq68TIqZNidgqt6bL0IrIrKWuiHgFEKLDKwGHqni1VeOwWVExpRUt2A/MJyFBQqkZWbW4i8vGIUsDanfDxyS+uQW1iJ7PxyZBA2mlUgpc+ZBVUy7mMGi+T25W27UTl5IYrqGmEoqEFSRonpf7yTMkuRwSB8ViliEjMQk2BEdGKm3EZEp2B0RJIIrpoZSxAWm45RYXEYNToGccZSeZ9dhBRYI/21HJaWxRrK8aCMCCm2nhFYvoEIj0lDbtl4jAyOgNfg4ZLBcnXzUWgGJzpYHtAFlr29iwgpiix2Edo5ecHGxlnus7F1hY29O7g9aG3vJs6VlZ2XuFcD7b0lj0UQaX9msQY4Whysl/0Sc/r2PdM31+vo5uiP6ei1D3+TS/GmuHUWbMNv8s/9u3+S57lXusB6k12sZwWW+YjwRwbcf1QbhN9/rwusn4NGycFSdTmPFcndTFypsmf2EeqFzw8hY8IHn4GFz3SwuD2ocA338eHde70crNsfCmhU3x40Bd01RAOdrEuX6V5dMW0PnrvAmhwzcUUX69xFnDp7UbJYksE6QQ4WUQ0Mu5+EVOW8x6JnbZNQz2Ax6H5A6yJ8kcAyOVjMYfWgq4sCa7sSWPqIUDYItREhBVbrNmzp00XYrsqe9YA7twlbCB1tNQu5t2BVcwv0sueVzRvFxVq2Yq3mYKkRIV2shUtWYvGKddjSuQdLV7Vg3kI1JpyjCazZTQswq2khZs9ZKOPBmbPmYfrMJkybMVtcK7pXrMrhYcCdAquBAmv8RBkR6gKLI8La2no5NbXjRXBVj61DZVWtbBFKyL2iRkaEFVV1EnInnoFAUVbmVDfMQtWERpTXTUNpzRQUlVQiJ7cQFFh0s1ifk11YhbziscgqrERmQSWyisYiu2gscsonIL9qEvIqJ6F0/CxUT1+C+tkrQGRDwdhpQnFnFkt/nUnKLkdiZiniDAVIMOQjOikTEfFGRCVmIDo+HeFRyeJuTVncgsjkXIyONWJUeJKwsIJDo+EfEGKqyhkxQm0TMuSuV+Uwf0XniiNCL4GNqgzW0OGB4mQN9g2UHkIZEXoOkZC7s4s3mMNiwTMdLAosHjs7FzhQfOkbg04+sHMeDFsHT1g7eAqawcbeE1a27rB28MYAZrEGOmCgjQv69Wc3oZ1FYL3MV4g3CSp678uvf5NL8SZ9zQ+/fvybfM2WT/L7XIFfcq90kfWmulgvFFikuGsB9x9++AEUWE/FwXqBwHr8RESWkNx/JrC+0AqfPxfnSt8gZNBdCSuNg2UiuX/8cw6Wlr2S8eCNW8LAoqvFDBZ7CM9fvCybhOfZRcgNwrMXBNVw7tI1nDl/WUaEakx4DsdPnoF0EVJkMex+/AMcocAyGxX2dhGaC6z9zwm5Pzsi1BwsTWRJDyE3CTkibO8QRIMSWO0QB2tLOzZK2bO+RchNQnV6MQ2ag6ULLBkTrsPylc1YRpr76hYsWb7GLIO1CguWrML61i6saWnH3IXLMX/pGsyZvxRN85Zg9pxFmD1XncbZ8yECawZHhLNNGawp02aJwKKLZS6wOB6UESHHg7X1qBGBNR41NfWSyWIGi5krulhV1XUor6gRF4tvk4dVUlol95GTVVYzCcVVDSiqakBxZb2wsXSBlZtXiKzsQuQWVSNPC70zc5VVVIOMgmoUjp2G8olzUVQ3E+UT50loPatsgkBGs0rHIymzGAlpub0CK7MUMck54AZhfJoSWFEUVrHpiIhLR0RsGsbEGREWn4XotEKExWUgJDIFgaMiERgcgUA6WP6joIsrAke5TcjxILlYdLEk5O4zVLYJPTwHK4r7YD/4DB0BL5/hcHP3gaf3cHgNDRSB5eLmDUcnN9g7uGiHmSsKLGdBNXBMSByDg7OPbBPaOnrD1okZLU+htxPXYO/sDdblDLJ1Qf8BRDU44F3LFuHLfWGgS6Ir99f5liOz37Kvb8/562/E123BNrzc7//f+rP/knulC6w31cX6VYGlOVjfmQSW2YjwyRPoNTl9MA2PiGZ4hC++5IhQbRAS0UAX69OHn0sX4b37pLer7JVgGthFaD4iZFXO7bt9MA3XbjJ7dUtQDbwlZJRjwoviYBHVcBnnzl/EWTpY5y/h/OXruHj1JiiyTnNEyByWbBKe1dwrlcMiiZ1VOZLDOnxUMlh9WFj7D2pdhOYC63mYhh5hYXV2daNDBBZho13gFmE7K3I0BhY5WH0cLL3sWbYINYG1vhfRYMI0iMBqUSR3ZrBEYK2VTUIKrCV6BmtZs2SvVjRvREvrdslgUWQ1icBaitlzF4t7xcA7xZWMCBvnYBrzV8xhUVxNaxR6O2tyuEXYMFFzsCSDxQ3CBhkNioNVpwSWBNzHjkNVdS2qGHCvrEF5RTXKyqpQVj4WpWVVKCmtlFtuELISp6i0GkXl41BZ0yDbg3nsIswjaLRItgezc0uQW1COrNwSZOSVISOvArnlE5BZOBYZ+VXIKR2HvIqJyCyuFVeroHYmciomItFYhITUHNPrQWJGMWKSsuQY8ipkNEiBxWB7eKxBTlRKHqJSCkR0hUQkIMZQiODQGMlhUWD5S8lzAPxGBGNkQCj8RgZLwH24X6BksXy0LUJysDw9B2uH9ThDpSbHzc0LHA8S00DIqAq5e/QKLIorOW4ScGfhM5EMdo7uvQLL0UvethrkJGJqkOAb3GFt6yJVOe/0s0H/ga8og/U6i41/5rGZv6C8SVBRdiP+lr+u3Hto+oH6Z67n7/Fn7zz8ss+X/nv8nZa/4x/bKl238yCau/f96rFc33/s+lqum+W6vezvgZTsUiSmFyCGuauUXMQmGhEpDpZBiSwKrYQsyVuNiTUiJDxBWFmsygkMHiMOFsueR4wIkuqcESND4OdHF0tV5pDkrkLuwwQ02iuwCBjl5qCPdA66unqJk+Xs4gEnJw84OrnCwdFViSx7F9jaOcPOnuR2VwGMEjIqJHdHH9g4+gimwdbRCwSQMvQ+yMYZ/a0cRWy9/c5A9LeyQ78BvzMH6+ClW2/MC+8/8o1m/kr9JkFFf6vxoP71P/7+xzfm35mbj+bu3T/y7275M5YXJsv3gOV7wPI98MvfA+v2vg9uFDJ7FZOcJYDRuORMCblzm3BMTCoi4rMQHp+BsJg0hEYkISQiCUEhUQgKUSNCZrAYdA8JT5QxoRoVBgmmQRdXksHSSO66wOKo0MPDx0xgeYqL1etgESzKESHHg85KYDkoB4tEdxtS3J08wPEgR4V0rHjobnFESDHV34oEdzvhYBE2+vY7Vr9vBkt/Af6j39IVeZN+2Ch8/1E0w4v+3Jv09V/6+OEf/VvyD/n16WPBP8IX12dESA7WX/5iOj9JDutXQu6SvXosYFHCRR998y1IclfnW6G46zT3z774SlhY9z99KNuEegbry28eS30OewhNJPc7HBF+qMaEt9k9eBt3P3mAu/c+lTGhkNyJabh8RY0ICRq9cBnneXv5Os5fvCokd6nKEZI7OwlZlcMtQlX2rDANJySDJRuE5iR34WAdxv6Dh7FPHxHuIXD0AHbt3oudOzXQqN5FKH2EO9HFoPv2nZAxoWwSdmFrx3a0b+0yGxG29x0RSgarVbYI+5DcOSZctwlr1m7C6rUbsap5I1at3QQVcNe2CFc0Y+mKZi2DtRqLlq6SkDszWAuXrsb8xUQ0LBMOVpNwsBbLqJDZK+IZOB5ctrJZeFgcD3J7cMqU6Zg0aapkr9g/qILu0wTTIFuEGgOL24O1tVoWq6YeY8eOw9ga5q/UrdogHKtGhGXVMhosLVMjwoLCEhQXl8vokD2E5GEVEDLKTUIiG4oqkFdYISR34V9lFSIjK19OWloGUtMykWbIFrhoXtUUFI+bheyyCTDkVQsPK9GQh7iULMSn5iIxvVC5VwnpiIk3SO9gZFw6IhMyBDAaHpUkblVkQibCIpNB4GhIWByCQ6O0EWEEAgJCRGyNjjEogTVyFEaMHIXhI4Ikh0X36nkCy91TiSs3N0+4uXtrJc8q5M4RIYUWtwiVwHKBjZ0TbGwdYasBRsXJIg/LwV2EFTcJBThq6ya1OAOs7CXYPkokoSwAACAASURBVMDKToRVv/42QnP/Xcue/whPhL/2NVigor/8fzGvo/BiBs0CH/217+zX7/f/uALrr5q4Ul2EDLn/aJbB+u677/H06TMh98d6Vc5jfP1tr9D6in2E5GE9+gZffPWNZLH0qhxV9vxA2yK8j8++eCRsrL4CSyO5M4d1+65Q3D+6/1BEFvNXhIxeuXpdDjNYhI1evHwdFy5fk/wVM1hnz5ODdQECGmX+6oMzOHnytIgsBRolB+uE1OUwg0VEg5Q965iGg4fVFuG+A9grdTlmAmvXHvTs3I3unt3Y0bMb27t3yenaoURWB1ENnTuwrWM7tm6jwGIXIUGj3CJ8JoO1uR0tm9ogXYSyScgc1has3bAFzes3Y836zVi9bjNWr98iAmvFapXDWr5qPZZRYC1brTYJmcFashILF6+QDNYCk8BajrmSv1KgUR3ToN82r98CbhiqLcLGXoE1cTKmTpspJc8NDYqDpQTWBIVqYPaqdpyE3cfWjBOBxTB7ZRU3B8dJ4XN5eZUILOavSpm/4vvlVSgqpphSzCsiGwqKylAgLKwiFJZUo4CnsAwZmbnSQ5iRmS/dhBlZZGFlw2DMRVp6LgwZBZK9yquaDIbbjQVjkZRRhISULCSkZCM+LU/C7nSvElKzVblzTAoiYw0SbI+IThaRFRFrQFhUkkBGQ8fEIyQsFsEhkeAGIVlYzGAFBI4GR4MjAkIxgoF3/xCMCAyDr1+gcLAGsxLHawjc3b3g6TUE4l55+kjY3S8wQkaFrq6ecHH1AsuedZI7HSpdYNHNosBiFsvGjhR3Hidxq2zs3WQkOEgjuVsNUqPBgdaO4Hm33yD062eDfgN/Z0zD6/cU/ds/ouv3P3uj3KvXUfC8isdkwTb89j8Lls/491+BXgfrb6aKHLpYyr3qxTQw5N7LwXqqqnLIwRJEA4WVqsehyPrm8VM8+uaxCCxdZDHs3kdgaWXPdLEUpkGVPbOH8M6du4JquHX7joTcCRpl4TM7CHtD7jdFXF2+chUXL1/Fpas3JNBOHha3CFn8LF2Esk14GR+cIcn9nInmLluEx/oKLOkjJAfr4GEc0Eju+yiutEP3aveefeJg7dqzXwqfKbB0kbWDIutnAmuHmcDStgjbtmFL6zZti3CrBhttVxwssrA0TMPaDa1obmnFGrltQ/OmbVi5Rokr3i5ftU62CJcuXyMu1uKlq7Bo6WosXKK2CEl0X7RcUd3nLVgqDCwG23VhpWCj8zGDoFGG3GfokFEVbOf2IN2siZM0yChBoxNY9jxRq8dRW4TcJKTA4i3FVUXlWJSXV6OCAfdyEtorUVpagZKSChTLqRSBpUQWHasSwTLk5xdLuF26CfNLBNeQlVMABt/FvcrMQ7oxB4b0bDlpxlyBj6bnKMYVtwhJb08yFoqYIqYh0ViIRANLoPMQn5KNuKQMRMemIio2TQmrmFRExhmE6h6ZlIPRUSlSlTNqdJRiYYXFIih4jIwH/QPHwD8wTAkrKX4OwnA/Bt2JaxgBH5+h8A8OBwPyIrI8B4MOFjsIh/qFKIK7K2txPFTZs5ObkNx7BRbFlCMcnNxg5+AKaxsnkOKuSO4ku7th4EAHWFnZypbhQBv2D9pgkI2TuFlvvz0A/fpZiwizOFh//3Pgr37kmwQVfRUi5nX/Oy3w0V/9Frd8wEu6An+vwOrlYGkk9ydKZFFg8fQKrCf4+tsnJoFFofXl19/i8y+/FoFFmntv2TNdLB3VoIjuLHy+fecubt/heFATWLfuyIhQCaybQnHXXSxysFj4fOnqTVy8ckMVPVNcnVVVOWRiXbp2G4SNfnCKiAZz0OhJobkfPXocHBES1XBYI7kfFJI7QaMHngGNKoG1Uxwsulh70N2zx+RicTRIF6tz+050dHZrDhY3CelgdaiqnPZOtG3bLpDRTYJpoIPVjvUbWwXRsL6lFes3bcXaje1ymje0obmlHc0bt2njQY3kzpqcVeuwdMVaLFm2GiKw6GAtWakcrCWr0bqtB2voULEqhy6WTnKfNdc0IpzRqBAN06Y3mlhYkydPV6DRySx6nowpU2dg4sQpJoE1vmGqRnJXImtsTR0UA6sGFRVjRWSRfaU7VuUVYzVxVY7i4jJ5m9wriqr8giI1FiwoRXZOPnLzS5GXX4qs7DzhYhUWl8GYkSPOFQVXujEbKalGpKVnidBKSctBWk4ZKLCMhbVIzihCYlouktJykJiWg9ikTMQlMXOVhegEI6JiUxEZk4KIqCSht1NgjYlNB7cIeRs6Jg4hYTEIDU9UDhbdqyB2EtLFIq5Bhd25Teg3chR8fZWD5eMzDGNiDUjJq4abmwc8vdU2IUPuHA96efvKiNCFIkuqcdwE0yCgUQm6M1tFt4pBdxfY2ruIuLLVslnWdLPsXERQ0dniWFBcq/624GiwX39bQTT0G+hkyWD9ls+X3MZ73UWE5fG9eIRpwTb8lj8NL/9z/TFHhH+vg/XMiFBzsAgaFdgobx8/NRNZj2VMSOCowEY1VMMnnz4EjwnVoGEa7n5k1kV4iwLrNm5IFyH7CFXp89VrLHpWiAbW5Vy+dhOXr90SgcXsFXNYHA+KyDp/CZdv3sW5i9dkRKgLLMlfETL6/knTiFAHjQrNnS4WQaOawOpT9iwZLLMRoeZcde/cg32H3kfnjl1yOrp2Yltnd18Hq02JLIVp2IpNm8nB2ipnA2tyRFy1Yx3FVQuFVRvWbe7A2k0dIrJY8ryCJc960fPqDdp4cE2vwJIR4QpxspasaMbCpSS5K4r77Kb5moNFgTUHMxubMGPGbGFgKYHVhOmzF2Hy1Jng++whZE0Oc1gyJmxQfYQ6bLS2TnOxJHtFNMNYEVjEM/Awc0UHq4QOVmmF5K5KSsp7BVYBBRYrcohmKEFOXiHy+H5eMbKy8pCZlSuCKt2YJQKLQivNkInUVCNSUtKRnGxAcloOUjOLkZ5HsjsdrCIkpuYixZCDeD3UnmREbEqOiCzmsGITDIiMTUEkHazoFIyJSUNEYo4IpNDwBISOiUVoWIy4V+wiDAjSxoRBY3oFll8gRvqHwnd4oLCwhg33h7f3MHh6DpGxoKeXQjWwPocCy11qcgaDAov8K9kkdHaXDBa3CzketLVzkqC7ra2TAEg5Hhxk7QBr3tqoDUM6VnyfG4cSbu9nLQKLwNF+g1xgZev5+woshon/yC/wv/U23st/ibL8DeZX4JvvfvhDf3++6T97UxtnQxdVL7rlx7zpX6fl8b/4f4Is1+bNvTazV29CZHQS0gtrYSweh+jYFME0MH/FsucIcbAMCI83YnRkkhoRhkZhVGgUgkYpYRUYxPHgaAQEjcaIgBDpJGRtji9Bo8MDMYzEdq2L0NvbVzJY3CTUQ+7u7j5wc2PI3UsyWBRYFF3MYTk6uYvY4hahyl9RSDljkLU9rAbZicAaZO0otwMHOcBqoD0YbrcaaCcoB7Kv3nmXo0EXWNm4ot+AV0Ryt/yQvLk/JJZ/O8u/3av6HljVsfNXBRY/5lU9Psvfa/nZsHwP/PL3QEpmkYirBEOBiKvMknGIiEoUgcWxHsUVM1hjYgwIGR0jW4TsIgwaRQbWaAQEhiKQYit4jEBGWfo83C9AqnJ4S3HFwmfCRgcPUWXPXj6+8NQyWORgyajQgw6WF0hxd2K5MwWWoxscnd1g7+gmDhbFlbWNgxxHR1cMHGSHAQNtYDXQVhNXtug/wAYDBqjRIAVX//62EKHV3062Cn/XDJb+zWfuGljetlwByxWwXIG/9wosWrTohSKLv/fG/Oo2wt3dXR1jE3bc/D/4r//6L/ztb8+OCK/g8mUt5P79D+gbcn+Cx60pcHZ2Np3kaRdwfloqpl/6SUaE+pjwK2awHqktws9Idf/iK0Vzf/CZGhEyg6UR3XtJ7ndxW0M0kOYuI8IbN3Ht+k1cvXYDV6+p7UFS3K/fuosPP/nMNCI8d+GKVpVzXkaEp8+elw7CD06fwwenz+LEyVMapuED2SDkqFBI7kePSxchtwgP6VuEMiJUFHcG3ffsJcm9bwZLD7gz3K6fzq4eyWB1bt+NbV07sbVjh8I0bO1Ca3snWtu7sKWtE5tbVcB905ZtaNm8VYqeN7Z1oXvfUazf3IENWzqxfksnNrRux7otXVjfuh1rWraChHaOCiXkvnw1li5fLRmsJcvUmHDh4uVYsGi5ZLHmL1qOefOXCKZhjtTkLMCs2Sx5noPGxjmYMXM2pjN7NW0mpk1jB+EMTJ5CNIPqH2TQnWPCiROnYt6KjZjWtFg2COvrJ6Kujl2ECtPAkDvxDL0hd7U9WF7OwPtYCbsz4F5YVKptDxbLLTcF8yTcXixBdyIZeLJzCuQ2MysPWdn5yCssQzpzWEYVcE/lmDAtEwZDJpJTMpBsyENyajaSDLlIMRYgyZAn40H9tT+zqFYcLFblRDHULkH3VBDREB5nRFRSFqKSchGZnIcx8RkIjUySsuegUREICg7TtgjDTOIqOJhk9xD4jQiUyhxuEOpdhKqPcBg4GuTbCjRKovsQuHsOk5ocd48hIrIGD/WXELx0EWosLFblWNs6iINl50A2FseBalQ4wMoGAwfZi5tFkcUM1oCB9pLLoov1Tj8KrVfkYL0xT4KWB2q5ApYr8FpdgatXr75QYPH33phf3UYYu/VHexOz3YzYYRJY13DlyhVBNfzUYUBax0/44Ycf8cMPl3Dh4kVti5AZLE1gTT0vAffHT77Dk+9+EIE17eKPIrC+fcKQuQq7f/lI52GdMRNYn/+CwPpI6yJUVTnMYV2/cUs7SmQR0XD5yjUwg3Xlxh1cvfGhCrlTYJ3XtgjPXsDpM+dw+sx5nDp9Dic/IKLhFI6LyPoA77/PLcLjIrCOHjuBw8LBOoKDh7hFqGewDvaG3CmwZItwH3buVluEKuS+W4mr7l0ScN/es1eF3LfvUhmsPgKrC63ENnT0YHPrNtkg3LRlqxJYLa3Y2NqJHXvfU+Jqc4fkr9Zv7kTzxoVIeHck4ud0YOXazVihbxGuWIOly1ZhydKpaJi0Bix7XrRsjWmbcP6iFZi/UMM0zF0IKXrWBdYsTWDNmCUCa+rUCpSWTkdJoDMCihUHSwTWRH7uaZg0dRYaJs/E+AmTMaFhKsaN663LodgiB6uKW4SyPcjOwWoJuTN7ZdoiLCbzqgyFxDIUlgiKgdwriqyiYq0mp6AEZGPl5BaBVTmZWQXIyi5Aenq2bBEyg8VNwpS0DCQlG5CSloUUYyFSDLkSbk9Jz0OyIRfxKVkmVzkuNR/xxhLEGYoQRbcq1oDIuDSwLicqKQdRFFZxRhFYEQmZAhQdFRZvElmBQeEapiFY6yPkBmGAgEZJcxf3ymcYvAka5fEZBjePIfD09tOElq9ksIhuYCchx4NkYAWERMBrsJ+p7Jm5Km4NcpOQ+Ss6WfYOzrAaaINBgxwwwMpWDseDA3gG2Ar/6u13B8pGIXsIf/eQu65i9acVy63lCliugOUK/HevwPNcrDfKveIX3EdgATdnuyF9x3/hb13pcDN0obOzEW6GRnTMdIPrzCu4tC0NrqnbsHXrdLimTseFp9oWIR2sqe04e/Y8zp6/gCdPv8fZaamYcvYpvmlNhXPKNGxuTYFTcgqSkpPR8tXXaEn8Fzg2nMKD4xMRP+HEzwQWnSyysO5wk1C6CD9UXYQ3dXF1S3OwbmiIhmvSRXjl+m3wcJPwHAPu7CS8cBncIDx1+qyIKzpYFFe6wHqfAfdjx01HgUaPCguLAqtPF2EfTMN+CKJBxzTs3APiGQTRoAks2SLs6kHfkHsX2jT3qnVrF7a008FSAmujcLDasWHTVqzb2AbiGdZv0cWVum0uH44hw4bj7cSFWLVuS6/AooO1dCWW5PvAq0CJq6UrG7Fw2S4pf56/cJkIrLr6BtkgnM0w+uy5aGxswszG2Zgxk6H0auFdTUlxhXPKTEwWuKgusMpQXDwFEydNR0PDVBFXBQXFqB8/CePqJ6KWLlbdBNSQg1UzDlVjycGqFXElPYTl7B9UAqu4pEz1EBaXmzlZZGGVIDe/SDoI2UNIB4viKjevFLlENGTmiXPF7UE6VmkapiE1LQPJKelIz8hHqiEHiSkZSEzJFDZWqjEPCckZvQIrJRfx6YWITsiULcK41FzEp+UiKjELsRRdybkIi05VW4QkuY+OwaiwWISMiUNQaDSCgsOl7Jl1OcxhDdecq6HDRoLFz4JpGKwcK+ki9BqCCfPWgKNIktwpvCisKL6YzVL5Kzc4OJLUzm1Cd9hrRc8UWQy529gQOkpxZSdjQrpYdLD6DbDGu/0H4Z13B2LAADtYDSJs1AZvvztIIKT9BryiLsI+T6jmVrm7O4xNN3GzyYimm30+St75+f030WRsgulDn3nS+vln+OV7fv75f/njLb9ruQKWK/D7X4HnuVhvlHvFS/bMc5VJYP3tGq52daGz0QA3t0ZcMTlYl3Fx2zZsm54KZ1cKLG2LkAIrZRpa29vR2tqOs4+f4MzUFEw++xibk1OwhZuEj59ic7IzkpJTMPHUGTRMTEJC4iacmJSM8ce/EHr7vfsP8PE9Vfx89+NPlMD6UHewdIF1R9wrwTTIiFAJLMJGWfhMBtbl67d7MQ1S+nxJ3Cs6VzyK4q4JrOMn8T6PNh7kiJBHyp6PHBUHS1hYBw5i//6DvSR3crBIct9zQDlYu/b2wTT0crA0TENXD7Z16BwsM4HFEWEfgdWGjVu2YT1RDZu2ytmwpUPGhOs2bgUxDcVDfVG8dg5i3k7C9A1tmBrvi+jpG7BsxQxEecciL+ot/DlqOsbn++DP3vEoLBmGP3tFIzviz/gPz0hkhnvh3//DE6ON2XD7d3cYKLAMbvh313SkpobiT86jkBL07/hTUAWSg1wRWDIVE5Oc8SenYCQmOePfnIKQGPAn/JtjIOLjHfH/OQQgf/wk1I1TY8IajeQuqAaWPJerLULhYJVUKB5WaaVCNRRzVEgXq1zgotwgpLDKzs5Hdk6huFpKYBWbHKzMbJLcC2DMyEVmdj4MhiyIwOIWIUeEKUYRWMmpWSKs4hPTEZ+UbhJYscnZiGbZc0I64lOzpY8wOjFTnCuODSPiVekzM1ijo1MRMiYewaOjETgqQsaDgUGhksMaGTBK+gj9RgSoDJbvSBFXdLBkTDjED74jgjFk2EjUN61AelGt1OSoDUL2EaptQobdHRwpsFQXITcKRWQ5sINQwUWtrR00F4sBd3v0t7LGQLpWVgy1W6Fff2vhX5GF1a+/HaysKchcJej+6jNYFFjPU1Om5+2buKkpqL4C6Cb4368LrN4/b/qUfd7o/f2+n7/PB1nesVwByxV4ja6AuYv1xrlXvI7PCKwdRjfMvvFf6Ep3Q2PXVVz5yxU0GnoF1rY0V0zfdgkXv7+I6XSwvvseT55+h8ftqXCedgGPnzzFtwSOPn6KM1N6BdZmsrC+pdhyxsTNU5CYlIyEiaexOTkVySnTcfSBGhHeu/8QH3/yQHJYvRmsXoFFJhYho8xh9WawzASWIBtumQSWQjQoijuBozIePKMElmlEeFzxryiyiGmge8Uslg4aVTT3IwrTcOAQ9u0/JLBRAY3u1Rys3fuwc9c+9Ozah+09e9C1gy4Wie675W3msISDRUxDRzfat21Hm2SwVA5LZbC2aZiGNoVp0MXV5m0yIiQHS0ju66ow5G1fxJZVI3boOxhS0Y7pCcMRPX0jlq1sRJR3HBryh4iDles9BLnL1woHK9vrLXh4emNM/RLMnZcLd49czJ49F1Wh7hhVRQerBhUGI1KD3fCnP41CWYornJKnoTjQGYEl05Do5IzEiXSvpiLR6U9wdHSCf8FE1NcXYYSDP3Jq64XizhxWXf0k1I2forGwakVglWmYBlLcyyvroPAMHBFSWDGDVSYEdzpYFFc1E2ZgStNSGQfm0MXKK0UWR4TZhSiqnojM3BIYjTlIz8hFmiFLDnlYdLGSko1ISs5Acmqm8K/iEw1ISsk0Cay4lGzEJGcjJsEofYRx6UVIzCqXipwxdK6ikhXJPSJRNglDIxK18SBHg6EIChotYXd/CqyRQXJG+gdhqO8I+PrSxQrE4KF+chh0p+Di1iDzV8xheXopB4s4BhcXTzg5u8NJnCuG21UPoQBGpfBZjQYHWjNrZa9go9wiHGQvThYzWDySvxpgi4HWDni3vy2sbV3w7rvMZL0uDlZTN27epNBRSsokdCi+jE3o5pORsbvX2dLe725iUPQXHKxn/ny30QgVe+iWz8cnued+/tfohcTyUCxXwHIFfn4FzF2sN8694pfD5x53Pq+psLtx9k0JuV+blQ5DYxcaDXSwDOjoMMDVdSZmpKUhdfo2TE9NhatrKto1gfVEF1gUW5rIUgLrCb4+MxVJzimYlOwMp+RWfPnoDCY6OaHh5Nc4PtEJjhNOgIH3B599CTpY4mKR6P4zB0uBRpXA0kju5g4WxdX1WxJw53iQNTkcDepHSO5nzuP06bPiYH3AqpwPTiv3ShNXEnI/+r6IK3GwpC7nPRw8dERyWPtNAuug9BDu3qME1q49B8XF2tGzB4eOncS+Q0elg3D7DuawdqkMFh2srh4Vct+2QxNYnWht68CWtm0q5L6Z4qodG1s7sGHzNqzfSBerHetaOCpUVTnT49/BkDKS1udgWmMy3hpajRlJIxDb2Irlqyiw4tFQ8IzAWrIKFFieXj4YU78Uc+fnwt09u4/AMrj9B0YZxqJiehWCnXWBNV0JrGKKKmckMeA+iWJLCayRBRMxThdYOgOLdTl1DagdNxGVlRrJnTksjeBeVlGDqtqJioNVUiEZrNKKGiWwCkrFxcrJKcLkWYsxf3WrZK4osLJzi5GdVyrvZ+ezNidfRoXZuUVIS89BWloWUg1ZSEnNQBIdrOR0pPD99DxQYMUnmwusXHCDMCElE1ExyUjKLkf5lIVIyiqDCCyysKJTNUxDnNDYFaYhUgQWA+3+2niQYmoEz0iVwxrmO1IJq8G+sk3ILUJ3z8Hw9iEPa6iILAotCi+OBymwpCrHma6Vq2SsuDnIwzGhcrAcMcjGHgOtiWJQzCsiGwbKJqEd2FFIYUYoqQKOWqvxYH9bvPXOoN+Xg/XcDJZJ5HSju7tbxn26wOo2cmSo7m/i+NCoRoe9QumXHaxn/3xTk1FGkPr/PT77+/rn//nTueUeyxWwXIHX7QrQuXoj3avnXMi/i+T+/Q9QJPfv8VQXWBwV6m4Wqe5PvsO3FFpPvpNOwkd9ugi/li5CVfb8pWwRsn/w4edf4ZNPP8O9Tx+KyJIM1kf3pCaHztWtW3ek8JkCi5DRa9eZwdI3CW/i+q0Pce3mhyKwBDSqlTxTYLGLkKDRU5p7pW8QUmBJ2fOJD8S9MnURkuR+RGWwmL9SAusI9u+ng8VNQk1gaQ7Wrr0Hxb3q6t6N2/ce4MLVm+jo7FFuVvceLeS+U20RdvagvcNMYLV39hFYm1o7JdzODNZ6DTaqughb0bxhHuKGDkcxi57XbJCqnOKh7yIuaQTefocB6mH4859jRWD9+a045ObHwfOtIYj0eRtvDatBfYQ3wuuXYe78PLh75EjIvXq0hzhYlaHucA01ItiVDpYrUlJdxckKdHJGYPFUTC4NhueffRDk/O/4N6cUFAU4oVdgBSBXxoN6XY4ecq+VDFZlVZ2MBUtZlaOH3EsrUVRUirLKOsxv3ori0iohuUsHYUGZZK+ysguF4i4B95xCEVlqPJivslgZeUjPyBOBlcqyZwbceVIzRWAlp+fJBiGzWEnp+SYHK9FYLBT3uCSjFD5HJWQghoR3QwHCiWmISkEYXazIROFgSdlzSKRgGuhgjQoZg9CwKISFx6oewpGsyBkpZ8gwPw3ZMAKDhw6XbUJS2wU06jUUHh6DZUzI9909veHi5qUcLGc3k4ulxJUzPL19ERgaI66VjQ07CTU3S1ANxDMMEkQDXSvCRuli9R/A8aEdBlizOofoBtvXRGA9MyLsFVgUVMrZutndDTpW/NC/X2D1/fNqpMj/a1SuFz/P8z7/c57/LHdZroDlCrxmV4DO1RvpXj3nOj5fYP0VP/3EoufesufviWpg2fN338mIkGNCGRWKg6WJq8dKYOldhNJHqG0QUlw95Pn8Szz4TOWvesUVBdZDfHz/gbhYfULu7CHUCO5KYN3A9Zt3RFwR0XDt1oeqJufyNVy4dA0XKLIuXZOwO4UWR4QfnKKDdVZtEZ74AMePn8TxEx9ACp91TMN7x2RUeFgTWSKwDhw2E1jENKjDkHuPbBEeQM+u/di59zB69h4C3Sw1LtyNzu270KGdrRRYdLAYcheSOwVWh4Zp2IaNW7ZKBmuDOFetYFUOie5r1282dRGuXrcJq5pbsIpCa90WOctZlbNyHZYub8YS9hGu2oDFy5qxZOV6bN2xF2s3d2I+ewkXr8Tc+YrkzqocbhIy5K5jGmbMmIXp02dh2vRZmDp1Jiazf5CjwYlTFN5h/hJMaJgkRPf6+gaMq5+g1eSMlwwWOwhrasdjbE29hNxZ9FzBHJZpRKh1EZLkrnURUmQxg5Wvkdzz80uQX1iOPBFaJLpzg7BIGxEWiHtFoWXMKpRQe5omrpi94qHIYshd6nEM+Ug2FiItr8oksJIySxEdb0BUHHsIVVVOeFSi4BkiE7MwRhysFIyOTARJ7qPCYgQ0GqhxsOhgRUbFo6i0GsNZkaOF3Oli6UKLnYQCG5WwO1lYvsLEonvF7UEXVw+w7JljQo4I6V4pB8tFKO4kuTu5eMLNc5iE3Mm/4piQDhbfZgarv5WNHG4T9h9gLe4Vae7MYA2wdccgW4JG7V9vgYWbTTC6G0Hnyd18RGh+/zMjQt12p4jq7u775/m8drPJvTfzZf55zD//c54ALXdZroDlCvx2V4C1RLqj/brcvsqqpOcLrL5lzz/88AO+/+FHJbA0YWUSWGYZLOaw6GLpDCzpIdQYWCx7/dJ2pwAAIABJREFUFpH1uXKw7mscLBkPMuh+nzksjgnv99kivHXnLm6ShXXrQxFW127cxq0P7+HGnY+k+PnKNXYQXsdFTWCxKkdYWOe5RXgRwsESBhZzWORgnRZMg2wREtPA7JU+IhRxdRSHWPjMEeFzBBZD7rv3HsShYx9AuVj7sWPnPtMxZbDYRShnF7Z2ahmsnwmsbdgkm4QdIP9KjQaVuBIHa/0WNG9oxaq1m7C6eQNWNW/AyuYWrF7fJp2EJoHFLsLla0AOliAaljfL51u+pgULl68FUQ162XMfTIPU5MzCdDOBRXHFHkLmrqQihxuFk6eLwBrPkmcKrHG6wOoteZbCZ2IaRFyRfVWFsvIqqcphBkswDVrIXTJYhSUoZAarkIgG1uQUITeXt6XIzStBVk6RjAdlRJhdgIyMXBgz8uRkZBbAYMyRbUKVwdJGhEkGJCSlIzGVHYS5SEjLM/2sxxsKER2frqpykrIQm5AuoFFxslLzRWCFx6SpESHFFbcIuT04ih2EocK8CggcDX9CR4MVD8vPLwgjBTgaiOEjAiTkLogG76EYTHE1VLlYhIzSvXJz94KHN8eHQ03CiluEZF0x7M4eQtkg5BYhOwclg+UAR2d3cbT4fr/+g1S43coWVtaO0k3I/NUAaxdIVQ5Bo6+K5P7bPU1bPpPlCliuwJt4BSiqXrdfr/Ix/aLA+kmBRvsIrO++w1MzkaWPBuX2sRJXHBOKyHr8FF9J0fMjKXtWI8IvZET46UM95P5AQu4fC3BUF1j3FKZBE1e3PvwYPDdu3xWRdfPOR7h2847aIKS4unJd3CsG3PX8lQTchYOlGFjENJz84IyILPYRSsBdwzQIaPS9Y9qI8EUCqzeDtXvfYZy7eht7DhxB9869cnb07EX3Loqt/eDYUPUR7hYXyxRyNwksLYPV1gmOBze1d2Hztm7JYDF7RfdqXcsWwTVQYHXsOiRh95VrNgieYeW6LUpgrVqHZavWa12EzSKw6GAtWt6MxSvWYfGK9Vi4jAKLXYQse16iOFjSQThb6yGke9UovYN0rxRoVDlYLHmepJU9T2iYrBU9K4HFDkJTD2HtONSNa1AOVnWdFD1XVdeqDBZzWHIUrkE5WNoWIcPuBI3mqbLnuilzxMVi2XNp9UTkFlUpByunCBlZhSKu0hlyN+bCkJGvCSyCRtORmJCC9JxSGHPLZIswISUb8Um9mAZuEcYQyZCsDl2siJgUsOg5Ki4NY6LYR5iK0eHxGD1G4RmCOSIMHiOg0ZCQCAQGh2NEQKjARv2DxmCEf6iMDblh6B8QDJ/BCi7KDJavXwC8fIhk8BFMg7s7a3I84Tl4pIgsJ2086OzqIagGlbNSQFGCRlmZowssWztXcKOQrhXD7cK/smI+y1kC7f0HOYOHzhVHhG/3ex1GhK/bs6zl8ViugOUKvPQr8CrFzIu+uFf5mH5RYGkjQsJGv9No7qYM1pOnakT4RAu5a/mr3hyWgozqLtYXX32tBds1gWXmYAnJnTR3jep+5+49k4t18/aHuH33nggsjgbpYPFcvX5TGFikuV+8fBUXLmni6vwlnNOOTnE/pYFGT2gh9xMcE3JEKGXPmotlEljvCQPr4KH3zELuz2awDqBn9wHTFmG3bBLuxe4DR9G9+4Cp7Llzh05yN3Ow2juE5i4jwrZObNnWjdaOndjUvh0tW1TQXXhYDLlzTNjSjk1be7BGc7LWbelEy9YeLF+1HstWrlW3qzdgCUUVSe4irtZi6ZpNWLJ6IxYuXYMFS1apEeGcBcLCIsmdDCzFwdJI7tMbFQuLJHeNg0UHi2PChoZJmDBhEiY0TMF48q/GNchocFw9b8dDHxFyk5Ak96rqGlRWjQW3CJWLRTerGqWllSjRQu6FAhktFQYWx4QEjZZW1kvhM0ufS6omILegDFk5hcjMIaJBHWNGvkBG1YiQ4orbg+lITEyFIasY6Tkl4mIlGwuQmNoLGmXeKjY1H3GpebJJSGEVEUuSe6KE2yPiMxAenYSwiHiMiYhHWGQCRoVEITg0GqMjEoWDRYE1UhNYAazMCQzDiJEh8PUNNFXmDPcLwpAhfgo26q02CDkedPfwFvaVB2/dPOHi5gknF3fpJqSLRffKxtZBBd0dXQTPQNAoc1jWNk7CwiKegbU4cqxUHyGZV/2tXTHQ1k2yV+/2sxaR9eoxDS96trPcb7kClivwh70Cr1LMvOiivsrH9HOB9Vf85S9/xU9/4ZjQPIP1vdTl9BFY5uLq8VM8fvq9HPMR4dffPoF5XQ5zWH3dK1WVoxys+6YRoeSwCBy9e08JrDsfayNCPeh+ExwPXhJxRYHF0eBlqck5e+4CeBSigVU52niQAXdS3I8rgcWAu5Dc+4wINYF10HyL0FxgKQ4Wx4M7d+9DDx0sca7UmFAyWAy5dyv3SlXlmGMatKoculYUWFt3YMu2Hgm5U2DRyeK4kPwrwkZZmbN6HbNYbWjeuA1rN3Vg7catWL56vZxlqzZgefMmyV8tWb5WRoQLl64WYUUnawEF1tLVpgwWR4SzZ89XVTk6yV2rypk6rdfBonOlKO5TMHVGEyZNmQmOCCmw6sdP1PhX9SqDVUM3awJq6sargLv5JiFHhRwRllWiREaEOsm9FIWFpYJpKGD2Kr9YjQgFNFoCht2zsxXBPSMzFxlZ+cjILoIxMx8GYy70qpzk1AwkJqchKSUDCQmpchKTCRzNko1B/mzxCKaBdTjENCRlgQwsOljiZMUZEB6TgrDweIQQLhoWg1A6WREJGEXQ6CiG3cMREESBxcJnFj+PgX9QBEYEhMHXL0jYVxwlDhvuL9uCHBUyg+UzeDh8SHV3p8DyEaHl4kLXylUC7sK/4njQzhH29qoWR4SVrRoX2ti5isjifQIctXERMWVt7yEjwQE2buhv6yEOlhJX1kJ2twisFz3bWu63XAHLFXhpV+BVipkXfVGv8jG9UGD99Bf8+DyBZTYelJC7aYOQQXc1GqTA0g9hozIm/OprfPn1t/ji0Tf49KEZZFRzrQgbZeidOSyKKzkffYIPP7rfZzxI5+rKtRu4zs1CBtwvX5X8FTNY5zXA6LnzF3FGCPNmGSwG3U+f1wQWIaOKhdVXYB0TkrvKYNHBOoK+mIaDvaBRwkbJwZIRoZbB2rW/d4twxy5FciemQTJY2hbh1u1o27YDWzSBtbl9uwTSt3Xvw8a27TImJK6hpbULG7TTvLFdVea07cCaDW3SQ8hc1sp1m7GieZMIrGWrWyTcvnJdK5aubjE5V3Sv5i9eiXkLl4t71TRngQq5z5qLWbPnYubMJukjZBfh1KkzlIs1ZQYmTZ5qCrrPW74BM+cuw/j6BhFZDLzX1innivT22lpmseoxvXEOJk+dgYqKsaiqHichdzpYJaYRoXKwOCYsKqnU6nLIwqoQ0KiILE1gCaZBtghLkFdcLYBR8q84HjTmlMBgzAO3CCmwWJeTmJQmW4QUWhRYCUlGJKSYjQgTDAIZjYo3IDYlRwmsqETExKciPDIRYWNiERYeh9AxsSADK4RBd8JGNYp7SFg0/M0EVkBwJIJGx4rAIoyUwfehw/xBB0sVPg+XILxiYLGHcCjc3Lwk5E5Mg6K3u8l9fJsjQgcnQkeVe8UMlpDcbRxhY+sCR7ehsHXwwCB7D1BcWdko12qgHcWVq4Tc+w+wxVtvD5BjEVgvera13G+5ApYr8NKuwKsUMy/6ol7lY/pvCSyzLUKyr3SBpY8Flah6ArpWcjRxRVH1+ZcK1cAtQjpYEnLXGFjmQfcPP/oEHBF++PF93L33AB9+/KkSWFrInQKLqAbVRXhVjQmv3gTzVyKwLijIqBJYCtWgbxHKJuGpM+Jg6T2EfQUWMQ16BksfER7G/gNHsHffIezZay6wtC5Cjge7d0vInU6WaYuQAotdhCx7FkxDtwirNo4ENYG1pX278K+27zmM3YdPiMBqae0UyOjG9m5sbN+hhNWWLrS0d2N92w5saO/G5o7d2HP4OJpb2kEHi5msDe09WLJqAzZ17sPK9e2yOUgnixuEKuS+DE3mXYTcIpROwnmYMbNJZbAosnQXSwu6M+DO0zCRNTmT5FBgqdHgONSQgaVtEc6YNRdTpzWiokqhGlRVTrW4V3xbHKxibhJWoqRsLAqLK4WBVVQ6Frl0sPIYci8GM1g5eSVSl8MRYV5JDYSDxS1CiixiGmSLMFPwDCmGHCQkpCApNRPJUpmThfgkY58MFvEMsfFpaoswPl3KniOjExEelSDiakx4LELDolUGKyIRoRHxCE/IwqiwOAQGj0FAUBj8A+leabfBkRgRGI7hI0MQQNr7qEgM9wvGsOFB4lp5Mug+RPUQ0sESkruH6iF0cfUycbCcnJWbJZgGKXt2ATNYdg4UXWRjucDG3h22zkNh6+iNQXSwBjlhoC0FlisGMHvV3xbvvDsI/fuT8M5OQuvXYIvwRc92lvstV8ByBf6wV+BVipkXXdRX+Zh+TWD98CPLnn8EMQ1ENJgC7uJckX+ljhJZfTcImb969O0TfKltEpq2CB98hvsayZ2jQTnaBiEdLDmfPMTdTx7IeNB8i1DnYJmXPYt7dZGAUV1cqRGhcLCki/Cs1OaQgcWgu3Cwjn+g9RCewFEZESoO1pEjx3q3CA9SXB3GvgOHNQ6WHnQ/gJ2ag9W9cw8OHDmO3fuPgCXPskVImjsLn3fsUaBRCiw5O9HW0dMrsLZux+a2LmxqY8i9B5u2dqOlbTsosjbJ+z3iYm3q2IXNnXuwvnU7WrbuxKaO3di286C4WctWb8CKtVvQvLkTS1e1YOmajVi8cr1ysBavxAKWPRPTsGApmuYtEvdKMA2z5qBRRoVzRWAR00BxpYLujZhMF2vSNEye2qjlsKaokLu2RcgcFsUVOwh5OCLUMQ2V1bUCHBVMQznrccpRWlouJHdiDopKqoTmzi1CtVHILFYZiGpg/oqoBpLds7TqHHYRZrAqJ7tIK3vO0kLuOUhmVQ4zWEmpSEwygFU5yen5SEjORGJajmmLMIn1OHEcCaYgObNEBFZEVAKiYhIxJjxOCqDj0/LVeHBMHMZEJcmYkMIpICBUgu4jA0Ik9M5wOzNYfv4h8BsZCj//UHGyGHynCBvqyxqdQHj5+GLY8ADJY7nLeJBZrN7jTKK7EwWWm2AbHMwElhQ9c0tQHCxn2Dh6CUiU3YQEi1oNchJxZTXIEf2Yu+rP7NVAzcGysgisFz3ZWu63XAHLFXh5V+BVipkXfVWv8jH1FVh/k/yVZLDMRoTPFVjmHCydhaWNBuleETQqHKxvHstYUMc00L369MFn+NRUldNLcv/o4/uyUXjv08/w8f3PxMW6/eHH4Nag2iC8bQKN6gLr0pVrCtHAEeFFZrAu4Oz5i5LFOn2GPYRncUoYWIriLpiGE6fUFqGGaZAtQl1kvXcMZGGpkPsR7D94RAms/YewZ59ysIhpUH2EB7Bj516cvnQDB947KQR3JbCYwdojAku5WEQ17ER75y60dexUAmvrdrRu60FrR49ksLZ07BTHalP7DnGyNm7t1kTWTrTtOIAtXXvFwWpp78G6LV1Y3dIuzhXdq+UMtK/kNuEG2R5ctKxZnKsFi1dAL3vmJqEaD87HLLMM1syZszGjcY6ILI4Ip0ylizVLUA0UWHSvJk6cCtkiHE+K+wTFwRo3QQksuldS9Fwv5c9jx9ahuppVOcxdVWj09nIUF5ehoKAEzdv2YNai1cjNZedgKYqKlMjSHSwCRvMKNPcqi1iGHJTXz0B+yVgpepay57RMqckhZJTjQVWVk474hBQRWCS5M4OVmJptElgUV9GxKYiJMyA1p0Jlr8jBoosVGS/w0ZjETAm5k4MlI8LQKBFWgcGj4R8QanKwomOTEBwaqWWxwuAfHIFhIyi0WAIdgqG+gfAdHojBQ0ZgyDB/cbIorDy8FA+LbzOj5eTkDid2EAoTy13rJnSToDsFFseG3CYUkeXgAWs71uq4i9CysnaFncswgYuy6JksrLfescJbb/fHW29bBNaLnmst91uugOUKvMQr8CrFzIu+rFf5mPoKLBVw7yuwfsKPP/3F5GDp/KsnT7/XSO4MtnOT8Dt8I6PBxzIepMCic6XOt/icW4RfPDKNBxUH6zN8IhT3h5K/+uQBqe7qfPTJA9z56BOYBJZpRKhC7sxhXb5yDbrAorjSHSy1RcgeQlX0TIGl1+ScEJI7IaMUWYrmrgssVZWjjwi1kLtJYB3G3v2HsWffYeFf7dzDEaECjopz1bMHO3rMughFYDHovhvb9LNjD9q7douLRaHVRtG1fQ/atu9Ga+cu2RbcQrdq204RV63b96K9+wDaew5ic9derNvciTUt7VjTshWr1rdiRfNGlcFas1GF3AXNQDzDOnGuFi7hiFATWYtXomnuItMWYSMdrFl0r2ZDQKMzZoM5LGIaKLImT9HPDHGwOB6sH98gHCyOB8eNI2SUcNE6Ux6rTkLuWlWOxsAq0Zwrulh0q5asbcP0OUvFqVJlzyUCG6XgyskpQEnVeBSW1UjpM0PumZm5yCusEKJ7enqWlDyzhzA1LRMp0kFo5mAlpiHZkIukVCWu4hIMzwisZETFJCEiMg7RMUkCHo1NNGJMZLzczwzW6DHxGB2VjFAG3IlmYA9hcJgIrOBR4QgZE4PSilrJao0IGC2bhL4j6GiFY/iIUeJmDR7C6pwADBkWAJ/Bakzo7T0cXl7DFNXdczAYbufx9Boim4SO4mQRPqqOs6u3vG2tZbDsHD1gwwyWrSusHbwli2Xn5A07Jx8RXgMGUYy5yHjw9SC5v+jZznK/5QpYrsAf9gq8SjHzoov6Kh/Trwus3hGhkNw15+rpdz8IuoF1OYqB9UQJrG++7XWvTCLrWzz+7gcQ1fBA8lcUVA8hguq+orhLXY44Vw9BccUslmwQioN1Fzc0RMNV1uVoQffLV6+LyLp46apksISBxYD7uQtSk9OnKkdzscjAOn3uIq7e+gjvcYtQJ7kfPQ4RWEd0gaWH3A+rsuf9msCiyDrwHsjCYtEzTzdBoyKw9siIcPvOfdqIUNskZBZrxx507jyAjp0HRGRRaInY6twlmIY2Cq/te7Ft5yG0d+9Ha9dedOw6gq59x7B112EZC67f0mUSVyvXbgJBostXt0gOa8nKdViyYp3aIlyiRoOLuEHIgPv8JWqL0DQi5BbhXBOmgSJruggsohoaMXX6bEyZ2ih5KEN6lmSn6GAR1UCRJaDRceOFg0WBJZiGmnopembovaJyrIZnqNAAo+UoK1cB97y8QnGyijRHSyEaVPaKsNGishrkF1Wo8WBuITK5PZiRg9LaKcgpKEdqWgbSDJmyRUjnipgGjgeZwUpITEWKIRvMZFFkJSSbh9zTERNLgZWMqOgkMHOVmV+O6slzMHpMnAq5RyZgdHiCFD+HEjaqCawAwkUDR4NhdnGuRo2BP/lYIRHwGxmCkUHhksHi6HDocBZAEzo6UlwsvxGjRGTRzfLyGQ5XD1+4uHjBhUR3N4ooNzg6uomYcnL21IjuDLt7CGzUxoY5LDdwm3CQg5cIKlsHLxkRknvFsDtD79Z2rhho4yTjwv98a4BlRPiiJ1vL/ZYrYLkCL+8KvEox86Kv6lU+pr4C62/4y1//KucnbUTIDNb3JLlrHKzvfvhRq8r5Hk+//0HeJsFdd68effMtvvr6G+18iy++fCSO1t/+DySPpdfk3NcE1v2HX5j6CD/+5IGIq7v3PsWnn30pb9/68CMt5K71Ed7oFVjiYl29jgsMuGshdx3RQHFlnsHSQaMcEfKcPH0ex3QH6/2TeE8TWEfeex+HjhzrHRGS5s4MFgXWgSPiYO09eFQyV+JgUWDt0gTWzn2guNqx+6Cczu69Kui+Yzc6uveis2e/iCyKLW4Nbt2xzzQibKe42nUIOw68j55DJ7F93zF07T2G7fvfFwdr49YeCbjLFiGdK2IaCBpduRZLheK+WpHcl67CwsUrxLmS/NXCZZg3fzHmzl+MOfMWi4M1e85CFXAXHha3CNXh5t/osAhYWQ3Cv/7rv+Jf/uVf5PDtUaNCNYHFMWGDBhnVQu5148HRIE9VVQ0qq3trckRYlVYIdLS4hOPAUslikYfFkSFPXoEecC9CTk4+srLykM1bzcHKzC7A1MUtKBk7CSnJBqSmUVgZkCIMLG4QpiKJW4RJaUhOTUdSkkFV5/QZEaYhOo4nVdyqaIqt2BSERyXJiJA8LIGMcoNwdLTU5NCxCh4VAQos/8BQAY2ODBiFEf4hgmsIDomAf2CYiCzfEcHw9eMmYQB8hwdpb/uLuPIZ4ifZq6DRcZi4rB2DfYNEZDm7eEE5VR5wcHKHvSPHg1rI3dEDdg7usGXI3dZJjQadh8DeZQjsHDxgZUXwqAMGDHRCfysHCbq/LSPCAfjPt/pbBNaLnmwt91uugOUKvLwr8CrFzIu+qlf5mJ4VWH/9qxJZ5GAR02AeclddhN9rAotdhHSvnuLbx3SvOBp8LO4VBZY+HqTAYhbrux9+kizWA72L8FM1HqSQkk5CdhFSYN37VLJXT7//UcaKrMhRIfe+kNErV2+YnCwKLHKwuEVIgjtFli6w9BzWB6f0DNYpvE/I6MkzOKaNCd8/cUoE1uEjx/DesZM4dOR9HDx8FAcOvWeWwTqMfYeOQcQVx4QyKjwknYSkuYuDRXFFJpYmsLbvOoAOwkbZSUix1bNPBJbuZHXuOqSEVvc+dO05gs7dR0Rg7T12Fj2HPkD3gRPYvv+4OFgUWM0cDdK5WrUeK1atw/KVa7FsxRosXbYKS5auxOIlK7Fo8XIsXLRcE1jLJYPFmhzpImwiaFRhGpjDmj5jDlg14+Xtg//9v/9fk6CisPq//sf/wJjwKBE7AwYMlN9j8JyjQo4GaxlwNx1V+FxNgcWAe9VYlFdoNTmlWg6ruAwUWMXF5VL4XFhUqgRWIQPuxcjJLZBcVk5uIbJzCmREmJWlxFZuXjEySXPPzJMcFl0sVZFjQBIZWMlp4mDFJySLi8X34xPTpZuQP1s8cQlKXMVQYEUnIjI6CRFR8QgPj0F4ZILARXWBFRGXjpDQKJDkzi1CCq3A4DAE8b5R4SqPFTBahFVgYJgaDY4YJdkrFXAPwuChI+Ht4wtvn+FSyE2Su19QBDLKJymB5eoNF1dvEVjOrl7giNDeLOROB8vR2VucK24Tunv5wcHTHwPt3GWLcJCNs2SxmL2iwOrf31b4VxRZ7/QbZBFYL3qytdxvuQKWK/DyrsA/I2ZusgD+uQ/t+fc+90Ofc+c/85ie8+n+W3f9XGBpDtaLBJYebn+ilT2Le/UYX3/zWETWI7pXj74WB4sii2PBL75k/uoryWA9/JyFz19pW4T6NuFnIq7oZn3MkeGnn+Hzr76RDJapJofcK43gbkI1XL8lsFGOCJXAuiQCi+Lq7PlLqotQKO5mZc8EjUpVjip7FnF17ASOnzqHD85cwOH3jss5ePiYJrDewz5iGuhgHXxPRBZHhDIm3H8EPXsO9jpYPXtVJ+GuA+iim7VrvyawdqNr5wF07T6kzq6DMirs2n0YcvYcwa4jp8S56jl4ArvfOy1n55FT2LH/ONq7D8oGIYGjK8W92qAcrJXrsGxFs5nAWoFFi1dg4eLlWECRtWhZr8Cax/zVAlRV1SI0NAz9+g3oI6h0t0q/HeEfJDkshty5IUgXi0KMsNG+DpYSVxwVVlfXoKKi2sS/YsidHYQcGTKDpQQWuVfsIVTuVb6ph1CF3imwJI8l48E8yWARNMpRZboxC4Z0ohnSkZzKkud0EVd0rhISksXJik9MQVJKunCwElMyTRksIhroWsUnGhAXnyICKzIqAZEkuUfEISw8FmGRiRgdmYzEjGLZIBw1OlYEFjNYQUGjMXJkkIgugkiDQ6PExfIbOUrcKrpXxDQMGTpSwUXZRTjYT4LuZGF5eJKD5QNHB1ew/Jn5K44I3dwHw9FRBdxFZNm7CqbB3oFjQ0/Y2LAI2h22jp6wdhoi2auBgxxhNdAB5F4NHOQgIqy/lZ0Iq3f7DUJ/K0tVzn/rSdDywZYrYLkCv80V+EfFzM0mI4xNTXCXkncKql5RxSJ3Y/c//vj+0cf0j/+NvX/yWYH17IjwRzNMgymDpTGwGHine8VDgfW15K8osNT58tHX4mRRZCmB9RVIcn/4xSM8+OxLEVnENVBYUVSxKufe/Yf44tG3+OTB5xJw7xVYHwpYlBksvS7nyvVbYA6LQXc95E7IqMnBOndJ8lanz14A63I+OHNeK3s+LagGGREePyVZrBOnz+PkmQviXlFk9QqsIzh09CSOHD8j3YN7NXG158BR8NDJ6tlzyFT2LA7WrgPYvnM/ZESojQd37DmMHXuOoGvXIXTtOojOXQeVuNJEVveB49hz9Az2vn9OxNWeY+ew5+hZdO49KtwrMq/oXrEmh0KLLpY4WMtX/1xgLVqGBQuXyuGGIMdmLi5u+F//6//5RVGliyveBgaFYPLUWZg0ZYaQ2//n//y/MWTIMHGwpCKnTmWwdEwDNwfpXlVV1/UiGsS9UsKqhG+XVKhtwsIS5BcWo6CgGPn5xdJFSAZWadV4KXtWLhbzV0pgGTOyYWS5s4Hbg3Sv0kVoicCiuKKo4ngwheIpWXJYZGLRteLPFk9yWjbIvWLwnffTxYqKThAOFkPuYyJZmZOC0dEpGBUaKduELHwmwT2Q7KuAEG2LcAwIGQ0IjoC/MLHIxeLvj8YwX3/JXQ31pchi2bOfjAiHDB2hQKPuPnAjC8tziGSuSHcXPpa7t5Dd7Tke1EaCtrbOsKWwcnAXAWXnPBjOnn6wdfSBnaMXrAY6qmocwTNYQzYJ+9vIJqGdo5vFwep9irO8ZbkClivwe12Bf0bMUEi5N91Et/Ff4O5uRJPRHe7/P3vvHVzlmWb79h9nqmb6Tk3P1DkzPXNOnZ6x2zY5I0ACJKGcc85IrQypAAAgAElEQVQBiYyNTcYEkzMiGwzYYGNyFCjnnHOWEDkZA7ax3d2euXfdWs/7fVtbBmzcjW3a87nqrS0JJG294M2v1rOetRKTkGj1q18WYLEqhx6sP+ojQs2DxaBRKlhmGVgCWNwe/OxzDbA+F8DS4cpU9nzvgUCWANYn96F7sXrGgyx6viFKlsDVlWugF4uBo12MaeAWoXYY2dBKL1bHJVPhs6kqRwMsgay6RgGsqtpGNLZ2ov3SVdkepILFI4BVXo1igawKFBaXo6C4HPlFZdqYsAQ5+cWSc8WsK44HeVjyTLjKLihDVkEZ0rMLZTQolTnpubiYoRSs5FSa3bNxPjUbAlhZhZqClS+AdS6Vpvc8nOUj/Vc5pUgrqARVrLSCKvFfcZPw8InzknlFwOKh/2o/ewgPHMJ7+97H3r36iJAK1j4xm3t7++Gll15+ZqAyhyu+/c//8lsJ/1y8dDmsrMbJ14mNnYh3lq8WBYs5WCpglCnuSyQDi5A1f8FiUawkA0ugai7mLVikVeXogPUmXn/jLYlx4Hhw+ow3QIM7Q0anzZiljQdnYMrUGZg0eRomTZqKhMSpiI+fhLi4RHlMSGQPIUeEKsWdBveICH1ESAUroRdghYZFI4JjQprcQ2MQGBSpACswHP7aiNAvMBK+wbGShaVGhIHwYIioWdAoq3KcXZQPi14sKljsJ3Ry9pAkdzs7F8nAsnPQ/Fe2hCxHjLe2x3hrBwEtKliszaHBnUGj7CVkBhYBi9EMDBolYA0baYXhFhwTWmG4lSOGjXEQk7uFpZ0AFseDDBWlkkXl6tXXBgp09e1vKFg/1b8nxvcxbsC4AbMb+EsAi6pVklUiEhOtkNQJpGiPvzgFywywdAXrq6+/xld60CgB64tHvf1XOmBpJvdPZTT4wBTToIeMMsld9RHew807n/TaJKT/ipDVfZVlz9dx+9593Lz7qeRgmbKwuq4IaFHFooLFPsLmtk41IhSjO8eEPUGj3Bisqm1QSlZdM1j4LEGjzMKqqFFerPJqlJRXo6i0ClUNrSitrENeYRnyCkuRW0DIKkG2wJUaEWbl0YtVgtziKuQWVyItqwAp6blIEe8V1Sua3XNAD1ZyWo74r6hapeWWoqSmBReoZGXk41xqDs6m5ojZnSb3M6m5SM4qErA6n1mEM2n5OJGcKWnuVK3eP3QUB2huP/ChABbHgwQsZlnRdzTSYhT+7te//rOh6tuQpb//t3/7d/DzC8D6zTtNgMVIBnqwZIvw7aVYsozBo+9g/vxFMiZkRc4cqcjh9qBSsVSa+zyBK44I2UVIsCJgTZ8+S4COUQ2MZ6APS0zuU2Zi8uQZPYClKVjRDBaNiVMho1Gx6PFfTUQkVS1W5UQnmBQsxjKEhceosNHQKAQFRyAsPBb+AaGq3DkwEn40ugfHwsc/QjYI6cHSAcvdI0A2CRk2SvWKUOXswrGgyrxycfUS2OKI0JFjQ9kkdBa4og+LVTncIpSgUZY/W9kIXFmM0vKvRowR4GLoqFTnSA6WJYaOHC8J7kxxHzLKDkNGjMOgoZZgwGh/+q/6DxG4ImAxgJRJ7qzLMapyzF70jTeNGzBu4Ke5gT8XsES9SkyUESGVKwKW/rFflIL1zTf4Roqee0zuaovwuwBLKVgSLvpQU7A0wLp3/4H4sASw7t7Dnbv3ZDyo9xFyRCgRDZr36sq1m7h87YYcycG6cl22CAWwaHi/fA0dl66irbNbwVVrB3QPlrkPi2Z3erGqa6liNcl4sKKqDuVVtcqDRRWrshalFbUor26QU1xeg4raJpRU1CK/uBx5HBUWlSGnoATZjGfIykVuYbmEimbnlyKvtEZULAIWvVipWQWiZD0JsM4TuDILkJJdJGDFuAYqWKeSMwWwmMx++mI2Tl3MlqiG8xlFkoF17GwaPjx2VsaC7x86IoBF9Wru3IVwdfPA//2/v3vuQKWDFX1Xw0eMFAN6UFAIQqPisXzlGil4XrJkmVKwGDK6aIkUQjP1nR4s8WHNXSCVObPnLDABFjsIpYdQwkXnYMbMN1Si+6y5yuQudTkseZ6JadOVwV1iGiazg5AjwkmIi0+UEWH8xESVgxU9EVFRKqKBilZEVBwio9hLmIjwyDgTYNHcTshiDhZVrCCOBwMjBLAk0T0sBlSw/IKiJePKyzsInt7BJsBikTMhioGj7j6hcHL2hJOThwAW87Ds7V1A1Yp9hIxu4JiQo0EqV8zCEgVrPEufbWA1zlb8V3xkmjs9WBLRMHw0hg8fI+DFLsKhwywxbLQdhlrYymhw6KgJGEST+5DRKsldtgdVPc6rr/VH336DJabhpd/3NQDrp/nnxPguxg0YN2B+A38uYJl/jef99s/5nHp7sBg0qgGWmcm9N2B9iUePHj1RwaLBXUzuYnT/TCIamOCup7gruLonYaNMdGcOlhwJF2Uu1ie4cl0DLK2TkB6sS5cVZMmIsLMbHV1XzACrvRdgSdiopLmzNqcJ9F8RsKpqGqTsWQCrslaBVlWdmNsrahpRVt0gYFVUVo3Ckko1JiwiZJUjh+oVuwiz82REmFNYhpyiCuQWVSJDfFiFSBMvVh5SMvN6qVdUsAhXEtPAx9QcnE5Ox9mULFzIKpSi59MXs2RMyPwrZmGdTM6UHCzC1ccnL+DDo2dkRLj3wEdwdHbF3/zN3/xoUCXjwX/+F3j7+iMuLgGjRo8BFSx+/O///u9FtVI5WMu1gFFW5TBslMnuVLBURINSsBaAQaM0t/OR24VvvDkbzMCigqUysHQP1huYPlPFNFDRmjptBiZPmS4jQjG3a3ClA1ZsnNogVBU5KgcrPCIaEVExiE+YgsgoKlk9CpZsEYYpwKL3imGjAYFhmoIVBn//UAEs36AosNhZByya2enBEsBy8YQzIcvDH87OSr1y4sfcfeV9ApWdnTMcHBnV4CbAZTOBKpaTZnK3xthx7CO0xqhRVvJoYWEpCe40vNP4zp5CGtxHWIzHsJHjQO8Vz+DhVhIySgVLAZZSsGQ02GeANiIcIJuEL73cxwCs5/0ibXw94waMG/j+G/g5YeZpz+7nfE5PBqzeHiwCFkeEqouQgGU+IlTbg8rgTh+W2iik0Z0RDZ/c+7TH4M6IBlblaGXPVK+oZKkEd8Y0qB5CUbEIWFqSu8nofukK2jsvo52ho52XZUTYTAWrpV3lYDHNvb5JEt0ZOlojgNXjw+KWIPOvaGg3V68EsKrqZTQo6pV4sKhelYv/SkaE3CTkySsGAYujweyCcmTmFSM9p0jUK6Vk5eOi+LAIWwW4QEM7IxqYg8WRYYbyX50lVKVkq+BRjgcvZuNMSg5OnGeSO3sJU6WX8KPj56TUefe+Q+jbb4CAzm9+84/o07cf+vTp99xg63/8j7/ByJEWmDp1hpbkvgGvvdb3MZALCAjW0twVYJl8WJKDtVS2FLk1SIVtDtWr2VStVEQDwUq2CRkyKluEb2Lm67Pk6KNCjgZpche4EnM7twcni6k9XtQrVuOoaIaoaCpX3B7kYyzCIqLEhxUdkyAqFrcF+f8WD/1X3CBk96CoWQJZYQgMCoOvX7AcJrlzk9DHP0x8WBwRevqEiAdLfFcuHnByZs+gG5ydPeDo6AoX+rEY0WBPg7s6ExzcRL0SozsBSxsNWlqOh+VYGwkZVaNBNRYcOWocLBg+aqnGhiNGjcfIMXYYZqHGg8MsbMHU9iEjxgtkyRahRDOo8eBrAlhD0KffUMnAetlQsJ72Umt83LgB4wZ+zBv4OWHmaT/Xz/mcngxY3/SY3Fn0rAGW8mCZAZa2QSgZWJoHiz2EPBLR8CmjGT7FXfqueO4q9Yo1OfrRq3K4PcgcLB4ClhoVUs26ie4rTHW/IV4swhWVrJ4RYacGWM2SgyVp7g3NqGtsQS0hSzYJuU3YBJrdeSprGwWyyqvq0djejdqmDpTX8GONKK2qF6N7AfOwiisUZBWUKh8WvVgFpTIipP+KKlZmXomY3Klg5RRXabBViNRsniJcoNcqJVMysOjDuphViItZRabDmAYqWBwPKsDKwLHTqvT54xPnRb2igvX7V14T2Bk+wgLMteKYkBlYS5Yuxz/8w28eAyF9zPd9j8y/8g8Iwjsr1mAdC5/lbJGy5+CQiMe+LqFr2bKVkua+mJuEi/VRIZPcl2LBoiVidGcXIT1YjwHWm3Pk4wJbb7LgeRamMwNrJlWrmQJ4U6ZMN6lXiVo0w0QqWHEJoHJFsz09ZzpgEbIIWPRhsY8wIjLOdHTAooIVFTNJIIugRQ+WZGAFhCq48g+RzUHfQAJWuAoaZRchg0bd/RA9ZTYYLEq4oqFdjpOHjA2Z8m7v4CaQRU+WvQPT3F0l0Z2bhRwPjh1vBwkcHTdBAIujQUY0SJr7qHEYNcZW0ttHWIzDiFHWGGFhLdEM9GBRtRpp5Qg772gMHDgSCrCGq5Fgv0EgYDH7ioBF/5UxInzaK63xceMGjBv4UW/gh8FMJyT7qrMnkuHHeHI/7Dk932fwPAHLfESom9xFwdLgiupVbwVL6yLU+giv3bxtimvgBiErc67euCOVOTe5eXjvgcAVtwgJWIxsaGnrQlNLu5jcCVdMdBe4qm9SgMXH+mZU1zejSoesOr7djJrGdly9+xDNnVdRUdeMitpmlNc2gWNCBVjlKOC4sKQSeUUVolzllVShoLwWeSXVAlhZ+WUCVWnZHBMyFytf4IrqFceDFzPzRcViDhY9WKk5JWJ2T8svB8/F7GLZIDyTki0VOSfOZ+DYmRR8fOIcPjp2BoePn8fSFesEdH796/8HOwhX739kAqz33nsfU6ZMewyEvgusqFZZWIwS5WijVOZsk8Ln9Ru3Yt2Grarsec0GMbTr40Hzrzd7znxVl7NkeS/AWkTA4iYhoxoWqE5C/t45896WjUFmYr3BDCw5KmB0xoxZ4rdSY8GZYnqfMnU6Jmvbg4mTmH3FepxJ8igZWLHsH+RhRIOCK1blELCiYiYKXNGDFdnLg8WyZ83kzqDRYI4J6cEKg59fkKZghcHXP0xGhd7+EZoHi5EMAQiOmiIZWIxroJpFwJJHjghlg9BZIIsmd9sJqn+Qhc8cFY4bby/wxeJnPftqjMCVDSzHO2HUGCpX4zGCW4McD46ywXBJch+LIcOtQAVryMhxGMIOwiGjMXDgcPQfMFQAi1uEDBelB4sJ7q+81h+v9R1ojAif78uk8dWMGzBu4Flu4IfAjIplSJFtQSs96MoEWyoL6/ENwh8OYz/kOT3Lz/hDfs/3ARa3CHsrWFpMA7cIzRUs3X/F7Csa2z/luY9PGDAqgNUDV2pE+ImoWNJJSA/WzdsgYDFolD4sAta1m3dFwWInIUHr6s276Lp83WRyZ0xDS/slNDa3yWEWVm19o/iuCFW6glXb0ILquh7IqmlsQ01TuyhXDW3dqGvpRFV9KyrltKC8RkFWYVkVCunJKqtBQWkV8kuqkF9ajcKKeuSX1iC/rFaM7vRhZeaXIiO3REaFYnbPyMMFbhUSqrKLNeWqEGl5ZcgoqER2SS2yiquRXsDE9lINsthBmCmAdVgA66xENMTGTxaAonqltggPYd+Bg3hv/wcgYO3YsfuZAOu3v/0tAoNCsGrVOukiVH2EqiZn/cYkUbDWrU/CmnWbQcM6Q0ZHjbZE//4DwK29FSvXYvmKNdom4UosWcrNQU3BWszi52XiwZIR4fyFWh/hfFMv4VtvKe8V869ki3DWHMnCmj6DW4OqHofmdo4HCVYJk6bIIwErbmKiZnDXR4RxKsE9WleuYhAeESWjQZrcqWKZe7C4MRgWmSBbhKHhMQqwgqMQEBiOgKBwAS1fv1ABLG4RevuFwcs3REaEHj4h4ruSPCz6rbhBSBXLSSlZ9g4usLN3kRwsxjQQsBjNoJLc7WWDkGXP/Ng4GtytbGUcOMZqgnQTWlrZyYiQwaIcFzILayi3CNlBONxKSp7FgyVwNQIDBLCGgwXPNLaripx+GmT1xe9fMUzuP+Q10Pi9xg0YN/CcbuCHwIwJsJISQcASmEpi7lUSkiQLy0oysPhrarNQxTj80MzRH/KcntM1mL7MkwGLHqw/SQ6WZGGZRoTMwfrWiPDz3h4sprgTsJSCZQ5YaoPw1u274OGIUPxXWmWO8mERtHoAi5BFH5a+TUjlqoOZWJeumsaEhCx6sHjqGpsFtNq6Lov/ih4sHgIWDxWsmoZW1ApctYOgVd3QiuqGNlTWtwhkKRWrGSUVdSgur0VReQ0Ky2sFsooq6lBQViOAVVhRh6LKBgGszLxSZBdWyIgwq7ACGXmlSMsplpOSVYiUTI4FC0XBomKVUViJnLI65JTVI6ukBtmltQJaetEzVawjJ5Nx+DhVrLNYuGSFAFTffv2fCFhbkrY/FbBoiB89xlK8T6omZwc2b9mGTZu2Sh8hFaz1Gzb3Kns2B6wFi5Zh1ZpNMo579dXXJFvrlVdfA3O2OJ5UHizGNSyVESFN7gJY8zTAMnmwVEUOR4Zz5i+WiAb6sGh+ZwE0OwgJV/SAMf9q8pRpAlgTEycjYRI9WNwgTJDxoPJgxakRYXScGNupXinAYpJ7ojYO7DG5C2BFTAThiqXPuoIVQBWL24SBEZA+QjG70+geBm+OCv3CQcBy9w6SUSEDRZl/RdM7De6yTejM7kF3U//gBDG29wAWYxqsxk3A2PETlMl9LMeE1hgz1g6jrewwht6r0ZqCpXURErCGDB2tIGvYGAweZoXBI8bKeLB//6HoP3A4BgweBb6tA9Zrffrj5Vf6wvBgmV7ejDeMGzBu4Ke8gR8CMybASlEVOZLmzqiGX/VkYZkUrBRCGD/+Q/EKYsL9Ke/A/Hs9HbC0oFF6sL5WJvceD5a2RUgFqxdgaTU5Dz7TVCwClvJeKf+VOVxRwdJysG7d0d7m+5+IinVVQIuAdVP8VzS6S1QDAUuDLIIUc7AamtpEyWpu70JTawcuXb2hQRUVLWV2r6GKxbcJVfUtAlZ8m8oV1azqxnZ5m48VdS0oq2lCaXUjSqoaUFxZr05VI4qrGlFUUS+QVVrbgqKqRuQUVSKroFwULfqwCFmZBRXI4Bgwt0SFjFLJyi1BSnYxMgsrkV/ZiNyyelGyMgqrJMX9YnYJzqUXSCfhURkTnsdHx89i/8GjYmYnLK1as14CRiVkdD9VrEMID496DLB++9t/RUhImMDTtu27sHWrWQ/h5q3YuGkLNskjFawtoIK1ZfterFu/RUzua9Zuwuo1myTJ3c7O4bGvz5HhK6+8KuXOTHOnesURoT4aZOYVNwlnz54vcDdnzjzZHpw9dyEWLl5p2iJ8/Y3ZYngnVFHJ4iNHhFS09Goc1uMwlkEAK06NBiUHi+Z2DbC4QSgbhVpMw2NBo6FRCIuIQ1gU4xsmygYhPWY0vUtVTmCE8mAFRMAvOAYcETLJ3dOHJwTuXqrYWVLbJbmdsQ3ecKSK5eINeyc9aNRV6nKkJochoxNUVAPVLCpbzMHipiABSyDLcgLGWNlJJyHHgxIyyqDRYaMxZIiF6YiCNVwDrAFD0a//YPTpO1Byr+jBImTpI8KXjbJn85c4423jBowb+Klu4IcCljkvMViUEPVtwBJ1CylI/NWfl+j+Q57T876n7wUsbUT4tSlo1Cym4WmAxbJnbUyoRoT3xHt1+44GWAJUyn/FJHdClWRhaW+rMeEtLcldqVgcE3I82MmjARbVq9Z2prl3oqmlAw3N3CZsFaiq0x6pXNU0qPFgTWOrAFZtYxvqmjtQ29yJ+tYu8WIJYDW0yceqGzsUZFXrkEXQIlw1yGNheZ2AVlldmwSH5oofqxKFFQ3IK6tFNuMb6M3KK5XH1JxipGQVCVhlFFQIWBVWt6CgqhlS7JxXJn4s1uWw8JlK1vFz6WqL8NgZHDx8QqprCDX/9m//W5La1YjwoGRCfTu2YYKdPXbu3IOdu/Zgx853sX37bmzdthNJSTuwJYkK1nbTiJBjQtbprN+QhM3b38O6DUniwaKKtWrNRoSE9hjd//Ef/wkvvfR7/IdZQvyoUaNFvRLAenvZt7YIaXJnTMNc6SRkVQ6hiyNC2SJ84y3xXFG5ooJFk/tk+q+mTMOkyVMxaQoT3CcjXvNgSUSD+K/iZWQZRQ8WR4SySaiS3KOi4qUuJ4yp7tE9VTkhoZEIj5qIsMhEBIfFSUyDqFjBKgvLnxuEAeHw9Q+XoFHvgEh4cUxoBlhuHgFwdfeXDkLlv/KGk5sfHByVH8ve0V2M7RPsNIO7owdsJriIyZ21OePHO8BqnD1s7d0w1tpRlCtuDhKw6MFi2bNAFutxRMGywOAhI+UwzX3QMEvpHhwwYJiEinI8qBLc+4u5/ZVX+4Hn3//jVcOD9bxfKI2vZ9yAcQPffwM/Fsx0dnJ0mIgfrl/9FShYphHhVz0jQi0LSxQsPcVdK3rmeJCA1eO/4niQHiwCFtWqOxDvFU3tcvj+XTG4s5PwSYBlUrAucUR4RY54sLQkdypXBCweeq/qGloEtuqaWkXNUuqVGg/WaWDF7cHGtm7ZJORokGoWQau2pQtVDW2iYFG9IlyVVCvlimNCjgzL69vk1LdfQVVTh4wHxZNVVossUa/KkJZTIpBF0GLAKP1XOSU1KK5rQ0VTFwqrm5Ff2YTMompQvWJFDgGLYaOMajhy6iI+PHoaBz86jg8OHZU+QXOz+dPednf3VF2EO/dg+47doILFo0aE27ElaacJsjgi1AFr3YYtaouQRvcNW7F63Ra81kdFNfzTP/2TjP6Wr1yHd1aug4ODs6hako31NrOwWJljDlgLetXjzJmrvFjcHiRcvTFLmdxpeOcWIQGLCtbkqdMErMSDxfEgAYsbhAwWpXoVGy/m9ugYbUQYxQJnZXSniqX8V/EgYIWHR5tiGnS1Kjg0Uo0IQ6IRGBwloMXaHCl7DgiDvkUoI8KASCl1poIlPizPQLh5+kv3oKrHYXq7NxycPEC4sndkdIOHmN1tJ7CP0Bl2Du4CWdbMwhrPUaE9fCOmwMbBC5ZWE2A51g6jLO1gMcZGTO4jR1uDMQ0CWEMsMGjwSAwaPAKDB1tg0JBRPYDVnyrWEDmEKvquXvp9HzAD6z9ees0ArO//p8D4HcYNGDfwvG/gxwKsv+R5PstzevjwIc6cOfOXfJsnfu7jCpYKGzXvIqQPS8aE5l2EJpP7F/jsMcBiersyuZsM7ibA6lGxFFwxmuGWKFiiZDGu4eYdSG3Ojdu4fO0Wuq/dlLGfbnDvtUXIwuc2RjVoChaBqr4npkH3X9F7VUcAa7uEps4rqG+9JIeQRbAiYFVys7CpQwCLkMUxYUllPQhVxZUNKK9rERWLb5fUNGPv/g+QW1IlahZHgzy6esUxYVYhlaxyAa3MwgqU1bfLSLC4thVljZ1icqfZPbu0Dmn5FdJFeC6jsMfozgysj08qwPrwKOYtePuJo7pvg5YJsHbtVYC1bRe2UcHaulPgioC1act2bN6yAwJYG5NkRKgAa4vA1RoNsP7tf/8f/O3f/R04yluxYg2Wr1ovgLVsxTqMHDlKns+SJaomxxyw1HiQBc+agjVHvf3WnAWYv3CZZGMxyX3GDOZeKfWKY0GOB6leTZvxuoDYt8eDsVoGlgmwRMGKBeEqLDxScrDCI5mJFfOtJPcYhIRGITg4UiW5h8UiMCQKAQFh4seSDKzASPiHxMCHUQ1B0fAOjIaHd7CMCT18w7SSZwVYjGZw8/AVD5aDk6fAlb2TJybYu8HB2QPcGKSp3c7JGzZ27loPoQPG2TjDapyDeK9GW9LsPgGjLRVkSVSDBU3uYzB02CgMFsAaIYA1cNBwDBpsgYGDLcTkrvcPMp6BgPVqH24R9sV/vPyaAVhPfKUzPmjcgHEDP/oNPAvM9H4S345qeMKWYGcKUjSfVu/Pfbb3vus56WC1dOlS8Dzv/54MWP+JP2lJ7oSrP/7pOwCLHixzwBKDO03u2ibh/YdaPY62RagZ3G+YqVfmgCVwJfEMt2VEqBvcmYNFFau9S6lXzMKSEWFHtwBWU6uCrHpRrBRg1TW1ob65XYFVaxeaOi6jpesqWi9dR2P7ZdkelDFhS5d4sghZBKy6VqVgVdS1oriiDpUN7QJbHBFSuaL3il4s/c9k9959EirK4ueMvBJk5peJDyu/vB48WUVVKKxqROOlG8gtq0NBVROKaloEsGh6v5BdLIDFHsIzqXk4eT4DR0+nSEyDANbh4/jgw2N/NmAxN2vb9nc1wOKYUFOwtmxXgKWNCDkmXLt+i4ppWMtNws3oP2AQvH38sXLVeqxYuQ6iYK1Yi2XvrMLSpSsl3X3J0pVYvHi52iJk2fO8RZr/ap5pREhz++uvz8LSleuxZstuMbbPnPmGqFYKsNQWoQDWpCl4fdZszJm3EBMnJpr8V7oHS4crPQdLDO6RLHNmDlaMxDMw68o8aJQm99DwWISEx0nZcxBLn8OiBbBMZc8BEfANiIBPQCR8gmLE4E6ju6dfONy9g+HuFSzbhC5ufqJkqfBRRjZ4CWDZOXnCzsEDjs7eAlq2tkxxd4G1DatynDBuPDsJOSa0k01CjgYtrZ1hZeOK0WPtMXK0LZiDxcdhMiYchSHaiHDQoBEYMGg4Bg4cAY4IuUnI3kHlv+KIUKlYL4uCZYwIn/frpPH1jBswbuAZbuC7YOZJn24yuov/StskNJ8Dirk9CSncNLRKwhPw60lfttfHnvScvg1W+j/mvT7xObzTG7D+C99885/45j/NAeuP+INudH+SgvUEk7uegdU7pkH5sGSD8NYdKMC6heuEqeu3xIfFMaFkX2kZWAwZ7bp8FZ2Xrmi+K1X03NnNPsIraO3oRqskul9Cc1sXGls70dDchvqmNjUubOlAfUsHGlu70NxxBc2dV9DWfQPtl2/KWJA5WASszqs30dh2SWIa2q/cREP7ZZTXNgtUFZXXiR9LV6+4PVhW2yKgpf+Z6I87d+/B+dQsZBaUI7uoCuntcQ8AACAASURBVPkVDTISJGARrLJLakAPFlUrmty5RcgsrPMZBUim9yo9X6lXZ1MlB4vjwQ+PnBYP1geHjmDe/B+oYO3cgx073sX2nXuwbYcOWDuxZdu72Lx1tyhYVLJocl+7brPyX2mQpTYJN0sBs39AMFauXo8Vqzdg+Yq1eEcDLG4ROjm7qpocsxGhGNz1omfZIlQqlq5m6f4rVuVwLDhtOmMaZmIK63E0D5aMCBMmgVuEYnA3N7nHmoWMalAVTsASFSsKVLAi6MUyGxGGRsRrOVjxCA6LRXhUggobZVRDSDT8TEGjCrC4PejLXsKACFGxCFjMw3LzDIKbl8rG4njQ0dlLtgfZR0gli34spV45y6OtnStsCFg8ts4YO04DLEtrjLG0heU4R4we6wCLMRNgoQEWg0aHDbfCUB6C1pCRGDiY8QxDJf+Kpc4DB42Qt2luJ2TR4M7tQapY//6SAVjP4aXR+BLGDRg38ENv4Ekw811fwwRY5lENZoBF4zuLn/+S/8yf09PASv9H/C/5Pk/63N6AxfGgOjIilKiGZwGsz/HZF6rwuSemQSlY5j4sCRll/+Ct27hx85ZAFtUrHvFg6eNBLc29pyrnKjpY9Nx9VR0xul/T6nIuoYUqFs3uHd1o4giwrQvN7d1o7rgsh/DE0SBT20XB6r4O5l/R4F5Ls3tTh2wS1jR3oLHjskBXZV2LjAerGtu1MaHaJGRMAwGrqqnTpGDpfzb6464974m5nYZ3bgzSd1VU3WwGWDXIKa1FZlEVUvPKZDRIyGIPIStyjp66oIJGj57uGREeOooZr7/1TCPCIUOHiaF956692CFjwnfNFKyd2CwKFpWsXaJgEbJ27vsIDBpdqwPW+iTJwpI8rDWbsHL1RqxYtV4DrDWiYKmYBpXmzjwsjgi5RdizQThPtggZNkqzO03uNLzrPixJcTcbESrAUgZ33YOlQkYTTR4sprjTh0X1SpU866pVjFTlcFRIsArniNCsKofqVXBwBIKCwxEaSbP7RPFgBQRHSjyDn3+YimngNmFQDHwDo+EbHKsAix4s3zAxuLt5h8LFI0BlYbn6ih+LkOXiGSyARR8WAct2Av1XbuLNoul9vI2zANa4cfawGsvNQVvZHKTJXYJGR4+H7r8abjFOcrDGuwTBzjcOQ4aMEi/WgIHD0J+HCtYAho0O00JGFWD9XlOxDMB60iud8THjBowb+NFvwBxmnuWbmQDLFNVghW9vFirA6kRKSsqfrWB9H1jp/3jrz/l5va8Dlv71dMDS32fQKBUs/f0vv/wKX339B9P7Kqbhc9P77CDkeFD//Z8+eIg7n9wzva8rWPqvy3jwxm3Tr9PkThVL/3XpIey+anq/8/I1dF25YXqfKlbbpZ5fb7t0DW3d102/3nn1Fq7c6vn+HA+2dF0z/ToN7zS269+PIaNUr0zvE7SqGkzvU8H6LrjSP4+Pu/fsE3N7QWWjGNoJW0xyZw6WrmClF1SIisUxIUNGj56+oAEWa3J0wDom9TO//vWvewHWb37zG/Tp01fOtzcJX3rpZYli2CFGdwLWboGuJA2uCFU8Gzdvx5Zte3D4XBY2bd2NdRu3y5hQwIpRDQwc5VmzqQewlpsBFtPcWfSsxzSw7FkztM+eQ8BSUEWwUrU5c5XB/Y03QQ8WFayp05V6RcBiTAO3Bx8DLLMewpiYOER/C7BUDpYaE4ofKyIGYWYKFqtymIEVHKoKn4NC1NtBIdHwp4oVHK3KniWmIRa+wXHwCY5Tm4R+YfD0U0qWh284nN38BbBcXH1ko5AjQSc3fxkNckTI4+bhJ2NCa1tnWNu5qTPBVcaDYzkitLTFGEY1WNppZ4KoWDS4M8V96LAxGGPrgbGOARg+wkp8WAQsjgYHD7cUc3tfzeROFYunT79B+P0rzMLqZ5jc9RdK49G4AeMGfrob+HMAyxyoCFy/+pUVrKyskEiy6kyClfa+Ke39B/44fE61tbXYsmWL6R9y83+ozd/Wv7T+sb/0/e8HrD89BlhffvW16Xl+/oUKGtWfz7cBSxSse/dNv//uvQe4eeuO6X0C1tXrN03vS9DotZ73u7qvivdK//qXrt7ElRs9n09PVkt7t+nzOy5fR9c1M0C7dgdd1271/PrVW1KNo389jgipYunvVzMbq6HN9L6eg6X/Og3unTc+Mf26/vEnPa5avRofHTst6lVeeb2oWWl5pUjPLzd5sfSQ0Ys5JWDA6NHTF7WQ0bMmwNq2cy9Yk6Ob2X/3u3/HytXrJA+LOVh733sfe/YewIzXZ/XqJXz1tT7Yses96S4UwNJM7jS3E6627tqPTVt2qBysDVskqmH9ph1Yq6lXhCpuEvKspIq1dguWr1yPd8wByyzJfSF7CAlYegYWje2zlbl99hxuFS4QFYubg1SvngxYKqYhcbJe8syanN4p7qzIkRysKFX2zB5CjggJVhGiXNHwTiWrp+w5NCwahCxGNASHRCMgiLENCQgOj4N/cDQCQmLhRw9WUBR8Q+IEsHxDJ4ofy9M7EO6egfDwDYWbV4iMCd09A+Ds6gNHFx84uvrBwZnbhJ6wo4LlyFwsLwGsCY6esjFobUdVy1U8WPRh6RuEyuA+AZbj7DHKcoIkudOHJZDFFPehozFkmKVsERKw+LaVvY+MDBnTQB+WDld8fOXVAUYXof6iaDwaN2DcwE97Az8UsH6KZ2f+nL4PtJ7389EB67/+67/wn/+pebC+YZL7N2Ju/0OvqhwmuWtVOeYxDZ9/gYeffQ52EeojQnP/FTcJeW7fvSdHj2ngFiET3e/ce4CrN27JIxUsvexZpbhfly5CBo5Szeq+dksqcy5fvy1KFnOx2rqu4NL12+i+cQcdLIa+fgc37z3E5Rt30X75Bpo4Quy8go4rt9Bx9ZYyuDd3oK6lS0aFNLwTtAhXjR1XUN9+WVSt4gomudehoLRaanJyCstko7Dz+ido6OxRzb4NV6vXrMGRk2eRw1qd6iaU1LWBm4M0ttOLxVNS1y45WPRhpeaW4WxankQzsOCZPYSHj5/FR5qCNWKEhQmuhg8fiXff+wD73/8Q+6Tw+RD27juIPfsOysc3b96Of/3XfzP9fvqnttOHtes9bN2xF1u29kQ0bNZGhBv0LcL1m7F+03as27gNq9dsxOp1SVi9PknysFau3oCVazZjxZpNZlU5ehfhO3h78TuSzzV//iLMm7dQIIvqlYwGZ88TuNIBix4s+q90wKLJXdSradNVTMNkXcHSewjNQkafFNMgKe4ErKgewAqLQmhYpCmmgSNC+rBCmeYeORFRsZMQFB6PoPCJ8A+JRVjsDASGxauYhuBYBIRPkhGhV0AUPH3DxOTu5R8JF49AuPmEiQ/LSQDLF45ufgJa3CIkaNm5+GK8ox/GO/nB2SsUVLHE5C5GdwdYjSVM2cI39k1McAvGyNEcE9oqD9bIsRiplT2L0X3YGAxn8fNwK3CTkCb3fv1UPEP//hwXqoJnVZnTX3xYRkzD836VNL6ecQPGDTzTDZjDzDN9wk/wm570nJ4GWs/76fQGLDMPlrZFqANWT9CoGWA9+hKfm/cRfvY5qGARslQX4QN88im7CFVNDgFLHxGyj/DGzTuqg/CGimq48+kDMbxfvnodl6/eUOfaTVy7dRddVxRoEayoYF1mCfS1W7h09RY6uq/L+1dufiKgde32PXz6xVfouHxDPFgtnVfQeukaOq/eRtvlG+K9ov+KgNVK0/uVWwJWfL++rRstl66joeMKSqsaUFrdhPziSuQUlMqhB6ukugl17VceU7FWr1mLY6fPo7q1GxWNHSioaJAtQo4IaXgnWNF7lV/RKLDFR6a4J2cW4uT5dBw5eR6Hj50xAdaHR05h++59Jlj6zW/+UTYA939wWMqeJc39wIfYu+8DUbDefe997N5zAHPNzPC//dd/FQVr++4D2Lpjj2wSioK1eWtPTMOmbdggRc9bVNnzBvqvCFhKvVq1lqGj9GFtUoDFbcJVG7B02So1HtT8VwuZ5D7/bTmmmAZNwRIlSxsXzpo1R4qmzQFLIhqmTZeqnJ4R4ZTHTe560Kieg2XqIjTrJIxkbENc7xFhRDyCQ6IQGs4090kIiaAHKxoBoTEIikhEcHg8QiITxdjuT+UqOA7ewbHwJmCxLkc2CUNAD5artwIsZ1c/MHzUwckL9s7e4s1ycPGFtaMvJs1dhY0fnIO9Ryhs7D1hTfXKmluEjmJ0txxrD2ffaIx38IaFFtWgm9yHjxyHYSPNVKxhlhgydJQcAha9V337DpKaHFblcDT4yqv9peiZRveXXjZysJ7366Tx9YwbMG7gGW7gSTDzDJ/2o/6W73pO3wat5/1EHgOs/zQzuTOiQTxY5lU5ZmXPj77EFxpkffb5Izz8/As8IGSJkkUv1kMFWPfuiw/rzt1PTT2ErMmRgmdtRHjtBkNH74h6RcDqvnJNOggvX2ei+21wc/DW3fu4de+hANaVm3fRff02ODLsunoLl67dRvf1O3JufPIA9x99jfbu67IdSMDiaWq/LIflzlL43Ngufqyu63fRcfWOBlmXUNd6CTXNXaiUjsI2CRktrugxuTPJvbKxZ6yogxWzsYqqm1Bc3YzimhYFWBX1AlbZxVVIZ3xDURWyimu0oucKpOaW4kJWkQDWx8fPQj9Urz46dkZM2fpoMCAwROsi/FAA670Dh6QqRxSsvQfw7p79eHfv+9i99wMMGTrCBGZvzZ6P7bv2I2n7HhXRkLRDktxpdqcHi2fDpm1icpckd2Zgrd2EtZt2YN3mXVhF9Yomd24RrlyP5Ss3YN/RZLyzar1ZF+Ey1UW4gF2Eb2MOtwg1uKL/SvdgidH9zbnSRUjAmjFzFqbPeEPyrxjRwC1C5mCZPFjaFmFPVU6CmNyjY+IRFcNCZwVWkbI5GCcxDcro3jsHi+PAsIiJUpMjMBUej+CIiQiOnISQyEnwD4qSihw/bTzoHzYR/mGJ8AmKhYdfBLwDY+DuFwlP/yi4+4bLmFBS3d394exOBcsXjq7+cPIKQ9xbK3E0vRhfAJi2aD2s7H1hbe+JcTZOGEsVy8YJBCyL0dYYbWUvmVgWY2xNJnf6sIZZjJN0dyl7HjJKRoSDh44Gx4QMGGVNDkGLKpbuwdLhylCwnverpPH1jBswbuCZbuC7YOaZvsCP8Jue5TnpoPW8v/1jgPXELUIFWF9+xST33oD1+Rdf4nOBrC9lk1CB1iPcf/i5Aqx7qvD5DkeEdz4RwKJ6RR+WedCovk145RqVKwVYrMeRQ1/V5esSOqorWFSxqGAJZF27ha6rNwWoaHKncsXoBQIWNwmpXnF7sLnzqgAVje1V9S0SLCplz416RU67+K/0NPfa1ktgFlZ5XavAFtWsgrJaFFXWyybh6tVrcPjYKbAqp7SuFaW1rSisbJDMK0IWtwjzOGKsbJS36b3iIWDR6C4G97xyAaxTFzJx5MQ5fHz8HDgmVCPCM3B2cTeB0vSZb+HAoSM4eOQU9r//ERRgHdRGhB/g3b0HRMHated9uHl4mz4vIXEqtol6tatXBpYyuTPJXSlY3CIUwFqfBAaNrtuyWyCLeVgKsDaqoNHla7BizWalYC3meFB1ES5cuKSn6NkcsN6cgzd53uKZBypYPWPCWRLTQLjSYxp6AIsjQq3o+VsxDSoLKw6RkuKuNgnpv5ITGYOo6HiJa+D/WzwseBb1KiJegkU5LpRNwtAY8V8Fsj6HcQ3BsaCCxUfClVdANDz8IkXRImC5+YTDyz8CHj6hcHL1hbMAVgCc3AJgbeeOsMS30HznERqufYo7X/9/WLRpHyztfASwxtu6qDT38Y4YM9Zesq9Y9sxxocVoGwVYo20xkuPCsY7it1KAxUT3ETIi5EiQPYR9+9N/NQD9xeg+VPNiqbBRRjX86nm/UHzX19Mv+bt+j/Frxg0YN/DLv4FngZmf+hZ+zuf0ZMD6Bn9iRIMW08AUdzUi7O3BevToKzz68mt88egrfP7oK3z2BSFLHQKWpLnff4h79x/irqhYyod16849ASyOCE3xDJqSpcaDOmBdQ7cOWVoXIUGLPiyOCAlXN+7ex+37n4v3qv3SNbR2XUFr11XxXvGxR71SlThN9Fi1dEqwKJPbK2ubUFHbJGnujGZQ5c+domDVNHVKensZU95ZAl1PNatJ4IoqVi6T25nYXlCGgop66SUsKK9XYMXcq6IqiWgorGoS5Sq7uBo5zMCqaISY3ouqxX+VnFkEAayTyTImJGQdPqY8WOOtbU2gtCFpNz44fBIHDh0Dx4Sq8NnMgyXq1QHs2vuB9PDpyldEVCxolE/atlvrIqTJXRndTVU59GFtSFJbhBu3Y82GbVi9fqs6HBESsjQPFhWspctWgjENjGdQgMXx4EIsW7kOS1esxVuz5/RWsN6cg1kCWNoWoZkHa+r0GZoHa4bqIeQWoaZiqRysSWAPoQoapYI1EXrYKBUsmtxFwSJgiR9LbRBSydL/7WdkQ4i2QRgSFisjQvqxGDjKHCz/QNblsIcwHL7BMWqDMCAKXr4Eqki4+oQh7vXFiJg8Fx4+YXIY1+DkHiCjQVfPIDi5+onKNW3BGsS9tRxTF22Ad+QMjLf3grWdB8YRsKyVimXJNHdLG0lyp7ld6nJG28LC0g7DLKwxwmK8hI4OGTZGCp8Ha4A1cCDjGYaib79B0kPILkK+LcpWv8FicmfoqAFYP/WruPH9jBswbkBecF+0a3ixAOsbfPONBlhaRENvwGLZs/JeffX1H/HNf/2/ePSVBllmgPXgsy/Ej8WYBgLWJ58+gEnFooJ1m+cubtKLxR5C8WOpihz6r7pFxVJerEuagkW4EsDiWPDKDQVaMha8LWpVC3Ov2lUWlsrE6kKTlofFDCyWPLMyp7apHdX1raiqa0ZFTaMAFiGrnEeLaaiob5W4BqpWDBnlSJCHGViEq6z8EmTllwpcEbB0yMorrUEOy5+LqyTNnXU59F8xvZ2PWUXVUvbMsFGqWBwRnk/PF8BS+Vc0uZ+X8aCMCEPCTYD11vwl+ODwCTG39zK57z+EPe9RwXpfjO679r4PJzPli/U023a+pwGWysFiyfMmGQ+qLkLpI6SCxS1CjgXXJWH91r1Yu3GH8l+t2YRV67di5fptWL56k8rBYkSDKFjLsGjREixYsEjiJJiFZRoRyphQM7szB4vjwVmzTQqWxDRoFTmMaNCrcghYCYlKwWLZM7sIewBL9RFKFpYAVo+CFRkVJ8oVtwhDw6LMACtOFKyQMMYzxEDiGQIjxPQeFMraHC2mITAS0kModTkx8A6MgrtPGBKmz8XsxesQEDkZbj6hcGfYqHcIXLxCJJ6B+Vf0YjGiwcrWFeM4ErT3goNXJGwcfUTdsrH3wDhrZ4y1dpYRoarKoYI1QZncLe0wcswEjBhlixF6mjv9V4SsYWMEohgwysBRGt6pYHFcqDYJlcGdXYQcFRqA9aK9yhvPx7iB/wY38HPCzNOu9+d8To8rWOaApTxYPYBlVvb8xSM8YibWH/4ogMVRIT1YPFSxBLAe0o/1OT598Bk++fQhPmFtjowKtW1CghYB6zbPXXm8fuuO5GARsC5pPiwdsJiBJTlYOnCxPufKTRkJtnZeUWGjGmAxbLRR0t270NDahXpuDTa1obq+RQ7Vq/LqBgEsPpZW1qG0ql4eSyrrJFyUJnf2EZbVNAtkcVTImIbc4kpksxYnpxDp2YVIyy5AWk4hCFesxuHIkGDF/sFcBooWVopiRQWL4aKELMIVU9xTchRgnZaQ0RSJaKAPiyPCw8fPYc78xSbAcvfwltHg/gMfyuO+9w9j3wcfY9/Bo9j7/sd49z21Sbj7vYMYMHCI6fPWb0xSI8Ik1UVI75V5DpaMCDUP1pr1SUh69yAOnUrDnsNnBbRWrduCVeu3YfXGHVi5Tges1TIiXCKQxZDRpViwkP6rRZg7b4GqypEcrPmqj/DNOaagUYlpMFOwGKA6a/YiTJkyTZncJ03BpElTxIclClYCoxqoYiUgNi4BsbEJiIlh4GgCoqLjEBUVJwqWHtPAwmcGjZoDFqtywsJjEBmdgPCoRAGs4LAY+AdGSMBoYGgcAkNjJQuLsQ1McOcokInuDBkNjkxEUBhHhpGIfX0JmNxOBYtbhY5u/mp7UI9pkIJnV0xw8MQE1wDYOBGw3CRsdJyNC3ikj5AZWDIiVBlYFmOdMNLSHiNG2YjJnZuDBCumuY8a7wpdvepPwBoyGn36DVbJ7gPpwxooYGUA1tNeZY2PGzdg3MCPfgM/J8w87Yf7OZ/T9wGWXpPz2IhQ2x5k0Cg3CcV7xagG3eROuGLoqJzPce/BZ7h3/zPcFSXrPm5LbMOnGmApuNKrcq5cvylmd1MP4eVr4sUiXLEip+MSE90JW9fltF+6KmnuVLBaOntULFbn1De1o7axFTUNLaJeVdU2oqK6HuXV9SirqkMZYaq8GsXl1Sgqq0JxeU3PIXRVN0rQaLFW+swtQgJWZm4x0jLzkJqeg7SsfKRlFyK7qELGg4Sr9NwSpOUUIS23ROpxWJHDQ9jiY3p+hUpxzypSClZyBk6cS8Pxs2k4diZFVCwqWYxk0Ed9DBMlLNF/tf/9wzjw4XHs57jwwxM48NFJvHfwGN47eBRzFr1j+pz/+T//l0Q0cERIFUv1ENLkroJGCVrK4J4Elj1zW/DQqVR03vsSyXkVolit3bQTazbvwsp1WxVgrdqAd1asw9J31sgWIYNGF7295DHAoorFmAZlcp8jCe5UsJjkPvN1lYOlm9ynzZwldTmTp0zDipVrwPT3hITJPSqWmYIVG5cInrj4KYiOmWgCLN2DRYjiMQ8aDYuI06py4lTZc0gUQrhZyByswHDJx/IPjlVbhMHR8BUlKxS+/ix5DhRVy0tysILhHRQNZzc/GQkyA8tJ82E5uvqKgsXCZ1bkTHDwgK2jlyp7tnXGODG4O8NqvKPpcDRIyBo9zgljJniLgjVcByzW5GgK1uDBI8E+QuXBGoJ+A4ajb78hWgaWetTrcgwF62mvtMbHjRswbuBHvYGfE2ae9oP9nM/pmQDrD7oHS1ewHuGLL9RRSe49OViShcUtQk25ImBxRKjOZ6JiCWTdI2Tdx80790w9hDS60+TOHCymud/65L6oWJLmLvU4V8GSZ1X4fNUEV23sI+zoRs+IUPUSsujZHLCq6+m5UoBVVlmLUp6KGqVaEbBKCVgKtApLK1FYVo0CfqyiDoVlNSgoU3lY+SXVyM4vE8AiZBGw0nOLlR+LniyO/rIKpAD6YmY+0nJLtVOC9LwyMbqnsSInu1h6CM+m5uJkcrqEjDJolIB1+MQ5lYN1+Dg8vHxMwNS3b38BpgMfHsPBo2ex/9BxvPfBEez/6AQOHD6NTTv34X/987+Yfn9k9ETs2POBVOEcSc7Btl37tA7CHdJHuIlZWAwb3cSanG3YuGM/Cus6cP2zr9F8/R52vn8cqzfuxLqkPaJirVibhHdWrsMy9hEuXwcpel6yQpLcVdAoc7CoYi3E7DkLRb2SDkKtKmfWm7PF5E7A4jEfETKqgYC1ePEy8PdxRCiHRneTgjURqi4nAbHxkxETk6Aqc7hFKB6sWIEr6SL8VlUOTe4SNBoajaCQKEREJyIkPBb+AeEaZNHgHgsf/zD4BvCEw8snWIWMegdJLY6rRwB43DyZ5q4gy4k5WK6+cHD2UeGidgqwbO3dYGOnjlTl2DhjnA1HhE7SQciyZ4ErSzuMsnIQyLIwV7AEsBRk6YBFs7vyYA1Gv/5D8WofdhEOEtDSAeuV1wYaI8KnvdgaHzduwLiBH+8Gfk6YedpP9XM+p2cBrD/8AMCiavXAbDQoxc+aB0sHK6a5M1yUgEXDO0eEAldXr0uquwDW9dsCWSx75iah6iG8Jo9tnd3o6NKULC1olF2EMhZs7ZRyZ6VetaG2sUUpWPXNMKlXOlhV1KCkrAol5TwErEqBrILichQUVyBfTrmAFUErt6gC2fRd5RYhM6dQwCojtwg8HBNm5pUiI68UmfllSM0u7AGsnGIxuadkF4OHcMXKnAuZhTifXoAzF7NFvTp6KllGg2qLkGGj53CInqv3D+N3//4fJmhiRc6U6bNw6OhZGRHu3XcIe/cfQuzEyTCv0+k/YJBKct+1D9t37cPOvQeRJGGju8TkvnkrH1VUAzcI12/chh37P8bFgip03H6IooZObD9wVDxZazfvlhHh8tUb8c7KDVi2fI0oWEuWMgvLDLAY0zBvkXiwli5fiwWLlspo0Lwmx3xEOE2qcpT3SrKwpk6X0SBjGng4IpQ+wvhETJkxGxMTp4nJXalYk2RUqI8II6I4LoxHZGQcImMSBbT4/xZPaGg0oqITxIfFupygkEiEELjCJ0qqu19AGOjFkuLnwHClWPkEw8MrCB6eAfDwCpRaHJY9M56BR8aE7gECVwJYjGpw8YGdg7soWFL0rAGWta2LysKyodHdGWPGOcrRE9xHWdmrwmcrNSIcbmGDoSPGQrYIh1uBEQ2DhoyWkmf6rghXVLD4Nk3tKqqhv+RhsULH8GA97dXW+LhxA8YN/Gg38HPCzNN+qJ/zOT0LYH2tAZaKaVAm914K1mef90py7wEsKlcMG1WHYPXZo6/AR9kklCysO7h287YCq6vXRcHiJiEh6/I1prdfhdTldLOD8Do6uq+CgKWUrMuS4t4icNWJptZONLR0gMpVQ3MH6pvaUFvfjOq6JlTVNqCyuh4VHAtStSJUlVUKYBWXlMvbxWVVAlkErPzicuQVliK/qAz5JZVycovKkZVXjIysPKRn5ooHK7ugXMzuqZl5SM8pNsGVAFZWIVKyCmVUyM1BQpVAFh9zSpCcQbjKwqnz6Th5Lh1HZYswGUdOXRCT+5GTyfjwyGkc/Og41qzbDAaN6uNC/fHll1/Byy///rGPM2B0zdqNkC5Cjgd3vCsbhFu27sKWbe/28mBxk5CjSlnuLwAAIABJREFUR0LWuwePY9u+I9j23mF8cCodxY2XsPfQcaxcvx1rNu+WgFFmYS1bvlYDrBWiYjHJfRGDRgWwFoLZW5ml9VLHw1gGKXx+ax7eeLPH4M4cLHPAkhysKarsedLkaUicNNUEWBMTpiBh0jTETZykjQcnKy9W3CTExE4Cze08UdETQdUuKiZRqnFMgBUWjbCIeIEqbhGGRcYjMCRGegh1BSuAZvfQOFGuaHT38g6Gp3cQPL0C4ebuB0/vYKVcufoIXLl6+Mv4kOntkuLu4gsHV9VBSLiyneACGx47V+XBsnXFeFtXBVi6eqV5sGSLUAzu1srgbmEt24RDJXR0vIwKaXBn2bMOWPojTe5UrwSy+igvlgFYT3u1NT5u3IBxAz/aDSRXNZs2i/QX35/7kc/p5/rv+wCLQaM6YH0lOVgErG+NCM0AiyPCz754JIXPKqbhAdhHSHM7z/3PvsDtu5/i5q27uHHrjihXDBm9xkBRSXDn5qA6V67fkrBRqlf6mJBg1SFjQo4KLwtsNbcRrjpA1aqxpQN1DS1yahuaUSNw1YjKGgVX5ZU1KCuvQml5tVKvyipBwCoqqUBJRa34rwqKylBYUom8wjLk5hcjt6BUAVZhGTKzC5BBU3tGDjJyCmR7kEb3lIw8GQvSi0XvVVZBBXJLapCaU4zk9Fwkp+fhYlYhLmYVCWTR7E7IOknf1ZkUnDibKkXPx05flFEhg0Y//PgkDn18SgDrg4+OY+e7+zF2nPVjMKXDlv7IaIekbbuwc9ceDbD2KJP7tl2qKodBo6ayZ5WBpbYIt0n+1fqkPVizaSc27XwfO/YfkTwsGtzXbtmjughXrOlRsJatwhIqWASst5dhwYLFYnRn2OiS5Wsxb8FiU00OvVdytBws+q8IWNOmvw5dveKI0JSDpSlY9GIpk3uiKFjx8QqyaHKPmzgVsfFTERM3GVEyLlRwFREZB0Yz6P9vs4tQ3yBUhc80uIcjKuF1RMbPABWsgOAoGQ96+4XC2ycY9Fx5+4dBugg9CFhBUuLMDkIPbWTIMaGjs48Alr2jJ+wc3GRMSMCikkXAonplY+eO8Uxzt3EWg7ultTNGj3XobXIfMwEjR9tixBg7DB89ASPG2GOYhY2oWIOHjBYPFuMYWIvDLUKmuxOuqGRRxeIhaPEYgPVzvaIa39e4AeMGjBvQbuBxwGKSO2MavsEf/6iKnp8JsB5yNKgfhow+gIpoeIC79xRc3WFVjkQ03FURDbd74hn0oFEVMnrdFNOgG90JWAStdm08qODqMlo7Loly1dhC1Yqeq1bU1jfJqalvEsCqrm3U1Kta9AYsKliVKC6tRDHVLAJWRQ3yC0tBD5auYuUQsgpLkZmdL6NBGtwzsvNlNJiakYu0rDyk0muVVSBm97RsjgyLkFlQjuS0HJxPzVYnLRfJGfkyGryQWYBzabk4cTYFx06ex1GeU8nivzp6+oKKamAX4ZFTIFxNTJwiIaMHPjiM6TNmwdHRBX369hPYovn9tT594eDogukzZ2HXu/uxa/c+7Ny1F1OnvS7qlcrBYtDoDmwmXElMwzZIDtZmLWw0aTfWbd4pGVg0tq/d8q74rlj0zOiGNZt2SRbWO/RfvbMGS5etBkeES5atxuKlK7Ho7XewwBQ2ugizZ9Pkzh7C+QJZCrC0HKw33pTC52kzZkJysPSgUQIWc7BkRKgrWLoHKxGJU2YifuJkUbHUJmEiYidOU4BF5YojwuiJiIhgwnucCbBCOBIMi5WIBo4GGdMQEBSBmEmzEBYzVXKwfAMiFGD5h0nQKAGL6pW7px9c3Xzg7u4jjy5uPjI2dPfwA1Us8WC5+IJRDYQvHawIWwJYE9xkPMi6HJXk7iweLPFfjXVU3itJcrfByDF2GGnliBGWjgJZQ0aMw9CRNiYFi4A1YOBw9JMsrMECWwQsRja8/Eo/qdDp23ewAVjGK7xxA8YNGDfwc9/AkwGLZc+MaPgTHu8ifMKIsFfZs174rMaDusFdIEsDLOkjZCyDqFh3wWgGprpfvX5TU69uyHiQI0IFWDckcJQbhKbxYOdltNHY3t6l1CsZC7ahrqFZA6xG1NQ1gnDVMx6sRXlVLcoqqlEq40EzwCqtEBWrsKQc+YUlyCsolvEgFSx2ERKwsnTAyilANnOw8kqQnpmHi2lZuMhtQolsUAoWvVgCVimZOHsxQ94+R9BKzxM1i9lXHA+eOHMRR0+ew5HjZ2RESIM7R4Q8NLofPZOCD4+eEZAKj4rDgYMfS00OoxpU2bOe5H4Q7x04LFlYBKydu99DXFwCCF97DhzWgkZ1wGIG1jZNxdoBvTJHip43JGEtA0e3vIs1G7ZLH+GqNRtF0Vq1YTtWbdgBeqs4Ily2aoPA1dIV67B42WpRsQhY8zUVi32Ec+ZyXMgcrHmS4t4zInwL02e+rkaEkoPFsNHpYBbW5Cm6D2sqEhOngDlYrMqJT5isBY4yF2uKxDTExCYiNp6+rMkyHlQjwgSBq94KVhTCIhRg0exOwAoOi4V/UAT8gyIFrOJnLEDctLnw9AnRDO5BIES5uRGsvOHi5g1nV284OXvA2UXrHnTykm5Cz4AY2Nm7wsHJU/xX9k7esHPyFsCydfJVI0JNwSJkjdEqcsbauGqANUE2CEdZ2sNygjcsbNyhtgnHYoSVI4aOtMaQYaOl7JmAxSR3jgSll7AfA0b7q/HhAALYMAOwfu4XVuP7Gzdg3IBxA48Dlp6DpSlYTxwRftl7i5AjQk290sueRcESFeszPPj8kSS5s+xZ6nLMgkYZMCojwhuaD4vlzoStG7cFrghY3QwW1RQsApZAVmc3WglYHA+KetWG+sYW1IlqpcNVA6prG1BVU4/K6lpUVNWivKKqB7BKdcCqQFFxOQqLSlFQWKIBVokJsLJzC8CTlZOPjMwcUbLS6cPKykdqRg5SUjNxMTVTRoRUshgyyvyrC+k5OJ+ShbMX0nH2QgbOpebgfFoOktPzcTYlG6cYzXA2BcdPX8CRE2clxf1kciaOa3ENhKvj5zLw8ckLprHg73737zJSU4DFLkIC1gfYs08FjbLsmUGe/QcMMH3OgcOnxOSuugipYOmAxU3CXTh64iy2bN1tqslZy6ocFj2v3aQdprhvFDWLkLXr/aN4Z9VGLFu5EctWbYIA1tKVeHvJctVHuHAJ5tLoPnehSnMnXM2eK0nub7zxFl6neqXFNIgHa9qMnhEhuwin0H+lNgjNc7A4JpQcrLgExMVNQmxsImL4yBFh/FQ1IhQPVoJsFDL3Sh8RKgUrStsijBLAYoo7D3OvOBJMeGMREl5fCB+OCH1D4OVD/1UAPL0DTIBFuFLA5SMdhazLoYLFTCz6sCbYu8uxdfCAnbMPbOzdMMElUIJGOSIcyy1CGxdYWrvC0sYdluOcMJpbhJZ24AahnLFUr2wlC2vYyLGSg8UsLGZiDRw0UhQsJrgPkNiGYaroWUaEA+RtGRF223b/ZK9u+iX/ZN/Q+EbGDRg3YNzAX8ENPB2wNAXrD8qD9dXXX0N5sMy6CL/4AhLToHmwHjID6wEVLBY9PxCDu9oi5JjwvgZZrMvhyPC+eLBU4fNttUl4kyGjt3D1+i0wzZ0K1qXL18To3nnpiowHdcDiI8eDAlitHWhoUoDF8SCVq9q6RtTUNqC6ph5V1XWorKpBRWW1Aix6sKhglVbIEQ9WcRkKi0pQUFiMfKpXBSXILShGTm4BcnLykZVTgMysPGRm5YoPiyZ3xjOkpmcjJTVDAEtXsnJLa6ToOS232ARY5wlX6Xk4czET59NycTqZxvZUUbCOnUoWFYvq1cnzGTh2JlXysE7w7bNpOHzivAmWdJ8VtwUHDhoMTy9feHr5SJTD0GHD8Q//8JvHfu+27btVkjtzsLbu1ABrq6Zi7cDWHXskpkF6CNdtxtr1W8DAUQEsJriv2YiVLHxmZc767dh98IRKc1+1EcvXbcPSFevVJuHSVViwyEzBmrNAcrD0DUJW5XCDUAHWm9BN7roHS2Iapk6TqAZTkrtsEU42JbnHaRlYskUoXqzJiImfIiPC6LjJ4FEjQia6x/cAVmgkQkKiZETIqAaCVWBwpGwQUsFi4Chrcnx8gwW2/IJjwJGhh5e/fMzN3Qcurl5wdvOBk7MbnJzd1bhQtgkZ0+AHexdfTHBwV5uE4sdyh429O2xdCVgeUvLMkFEC1phxDgqwbD0wxtoNo8Y6yRahSnK3xrARYzHcYhwIWNwk5EahbBEOttBGhKroWc/CooL1ymuMbBgoRdCGB+uv4MXXeIrGDRg38Mu+gacD1pM8WGZdhHoOloSM9uRg9QDWQyl75ohQN7nLNuH9h+LDunX3npnJ/ZapLofKlRoN0od1QzYICVdibOf2oLZB2NZxSQEWR4QtHWhobkMdIxnqCVcNqOEhXNXUoaq6FpWVOmBVK5P7dwFWfiHyeAqKkUv1KjsX2bmFyM4rQkZWjkBWelYucooqBLAupmaAW4QpadlISc+VUSFzsejBSs0pwtnkNDUipJp1MROnzqXKOUn1ir4rAtapZIErKljMwjp+Lh0nkjNx7Fy6jAgPHj4pPYTvM1z04FEcOHhEGxHqXYSHJMl9994PxINF/xXP9h3vYse7ByQLS3URErDowdqKTZuSsHHTVoGrjUm7sG79Fqxbv1k2FnUFi8GjqwhXPGs2yRbh0uXrRMF6Z9UGLGUv4Yr1WPIOR4SagrVgsShYsjk4e74Ejc6WESH9VxpgzZyFmTPfUDlY02fKeFDPwRIPllaVk6DFNOhVOQJYAlZMdZ+EuITp4sFScDXFDLBiHze5h2qApVXlBAZHISg0TkaEVLH8AqPg6xeqIItbhExx9w7ScrACFWC5eMLZxQsuzMBy9oSTiw8cnL3gIBuE/rAjWDl6YgIDRie4YoJLAOw8QrUuQleMtXXDWFtXWI53gqWtB6zsfTDGxl0Aa+RoG0iaO03usj04FiMtxivAGjkeg4dZSjwDR4QDBo4A4xj69Bkoo0IC1u9FxeqPl142qnJ+2a/axk9n3IBxA38VN/C9gKWNCHsUrCd4sHqNCBVYUbnSM7BEvdK2CLlJSKM7NwiVekXF6qZ0E6q4BqpXLHu+rtSr7qvovMTNQcLVJQVYVK/aO9Ha3qU8WC3taCRg0X9F9aq2ATW19ajW4KqqqtZMwSJgVaJU1KtypWCVlqNQFCyOCJWClZdfJICVk5OnAEtTsbhZmJmdp6IasnI19SpdqVkZueLHOn8xHckpmUjJzMcFbhCm5eDMuYs4c16B1alzKSBcnTx7UQOs8zh25iJOX8x+TH3SFasX7ZEeLZrbOR5cwkT3Zavw9pIVYnSfP/9tLWhUmdzfZMmzPiIkYL3eMyJk0CgVLPFfiQdrumwRqk1C1UeoPFha4bOMBxOhlCx6saapEeHEaYiOnSRjwsjIeBkRhpuZ3INFwYpEWPRk8V5xo5CAFRY7XQGWVvbM5HaOCBkwyuPhFwl3vwh4ePrDxcULTk5ucPUMhLtPKJyc3OHo7Ck1Oc6ewRLRQN+VJLgzxZ1VOW5BsHUJgLWjD2xcA2HnGQFbt1ABKwLWGGtXCRlVI0LVRTh8lLUoV1Stho+xE/WKcDVwkAVsnHwxbKS1eK8Y00DFigb31/oOkkejKuev4mXXeJLGDRg38N/hBr4TsMTo/l0jwkc9I0J9g1CqcR7i3qcPcO/T+/iER4tpMHmwWPJ8646CLBkJ3hQfFkeDTHInYF2S/Ksr6OqmeqXD1SW0tXehraNLRoM0uPPIBmFTq2Zw52iwXlQsNR6shQ5Y9F+JB0sHrJJyFJeWo6yiSjKzikrKUVBQLFENNLrn5uQhJzdfxoRZ2bnI1NQrAlZ6ehZS0zKU/yolHRcupiIlPVtGhckX05CcmiVwdf5iBnJKa3E+JRMnzyTjxOlkELCoYtHgfvzUefFA6VuELxpIPe35vLNiPZa+s1ZB1vK1skVIwFooWViLMZcGdxkR0tw+R1Qs04jwW4Cl0txnSlUOTe7iwZrMoFG98Fl1EcbHJ8oG4cSEqYiLn4z4BMLVFDkxcVMkSFS2CKM0wDKLaQgOCUdwSISMCFWieywCA8NlRBgQHA3/oCj4+YfC1y9EAMvHL0w2Apds2Y95a3fJ267uPnCmguXqKSNCJycPODi6wsUrCLGzV0snobWtK8aMdYAtR4OMaXDyha1rEOw8wuTRKWAibFyDYWntBktrF4wZ7yx+LEY2SETDKGspex7OHKyR4zDC0sEEWKzHCZs8F1Y2rujTVyW59+031FT2TNM7VayXX+5jmNz/O7x4Gz+jcQPGDbzYN/B0wDLzYH39B/QoWF/hC/McLL2H0GRyf4j7D6heMVxUAywtaFTUKw2udMBiPAMVrKvX2D+o4Kr7yjUTYJmrVxwLEq4IWS1tHWhuaUdTc6uoVw1NraiXDUIa3BtUTMNjHqwaLaahUnmwSspQXFImihZhTEzu9F9RxeKIMC8fuXmFEjianc3RYA4yMrORmZmNtLQMpKamI5WgRaN7Sjo4KqTZ/fyFNIGt5JQMnEtOFfM7x4RnzqfhXEq2HIIW4erYyXMCWEeOnQFLnp8GNC/ax5exi3C5AiyOBxnT0Auw5i3EnHnaBuFbc5WC9eZsMeC/PustzHz9LdOIUHmwCFhMdFd1OeLBEqO7luQ+cRIIWAmTZmDipOmIm0hfFjcJEyVoNJpbhFETwaJnerBY9mzeRRgUHI6gkAgEBUeoNPewWPFgseBZACswXBsPBsHHLwTevsFw9QrG0ZwaJH14HtwKdPdkmrsPnJ3dBbScXLzh6EgVyxvufpFSixM96XVsee8wrMY7g0Z3mtypYNl7RWrqVQjG2roLWI3REt1HWzlAktyZfUXAosHdYjyGacb2IcOsZDzINPd+A0Zg8PDxmoKl0typYKkkd44LjaDRF/sV13h2xg0YN/Df5gaeDlhmHqxegPUlvvzqa3zxSG0SmkzuBKwHhCs9pkFTsGhu/+RTfMJ6HI4HzQDLNCK8dgNXpYNQAyzW43RfQdely+iUYNFutHd0oZ2A1d4lo0GOCJtb29HU0oZGwlVjC+obm1HXoGVgSUQDvVhNsklID1Ylze419Sgrq0BpGQ3u5SgpKUORZnCnyZ0qFkuf8/IKTf6rrKwcZBGwMrMFsNIzsnoAK5UqVgZS0jKRyriGlHScv5CK88kpOHf+Is6eTcap0+dw+lyK+K9ySqqRV96A4wSsk2dx/OQ5ycE6duqCeK9eNJB62vORLUKOB5mFxRwsbUQoMQ3z35awUSpYzMKSsmeGjM4iYL0FBVjK5C7q1XSlXk2dNhNTtZgGPcld92BxgzAhYQqY6M4cLLVFmCBVOQwZlaBR5mBxizAy/jHACg6JBE9IaDSCQ6KVyT0kRqpxaHKneqWM7eEqZJTjQZ8QJM5ejvDEWXBjB6G7nwAWDe7cJlQKlhscHN3h4OyJ8TZOiJuxALs/OoNxtlSwPFUXoYMX7L0jYesajHF2XgJYNm4hCrK0LUKWPVtI0KiN+K+Gjxwrj1KXM8xSAEs3uQ8cOkbrIxwiOVivvNJfCxxlN+FAvGZ0Ef63ef02flDjBowbeIFv4OmA1ZODJVlYX38NvSpHARbT3M22CDXAeqBtEnI8KCNCAax7uH33ExXRoI8Hb95WHiyqV+wgvHZdJblfuYbuXoDVjQ56r0S56kRrW0dvBaulDQ1NLWhgRENDkwSNNrVdknGhjAjNtgj18WBZWaVKcmddDlWsYkKW8l8RsApZlVOge7BykZ3D7UFlbmdMgzlgEa5SM7hJmImUtCwkJ6cg+WI6LqRl4XxyKs6eu4DTZ5Jx9nwqTp+9iHMXM2V0eOLUOQGsYyfO4BiVrDMXceTEub8iBWstqGItYZK73ke4ZIXaItQASxU+L8Cbb86RwwJnRkiIB2vmLNkiVIClYhrM09wnT6YXaxoIWAJZUvw8DRMTpyI+XgcsPaZBCxqNSUBktOoijIiIQ3h4tGmLMDg4AoxqoIIVHEpzewxEvQqKFAUrMDwBAWHx8PIJhDcPYxp8Q+Hi4i11OCq53VcZ3QlXzh5wdHKDows3C33hExwnuVfTFm9UY0F6sJy8YevoDVsnP1GvrB19Mc7BB2NtPdSx84KljZtENIxidY6lLUaOGgfClcVoG4wYaYUhQ8dg0OCRGDxkFAYNGYWBA4ej/4AhZoXPw+DgEwWOCvv26yl9/lm2CPW4BuNRFWAa92Dcg/F3wPg7YPwdMP4O/NL/DtDkTsjiqFDKnrVNQj0HS1SsgHB4efsLYHl5B8LLN0RKnt2Z5i59hAQsbzg7e8JZhywXb1GwrG0cMGX+KvhHTsYEQhWPgzfs3ILg6B0Jayd/jJ/gjvFOfgJZVmJwd5GIhtFS9GwLi9HjMWLkOFM8AzcKGTA6wT1YTO+DBo2Qsuf+A4ai/4DhqvC5/1BQ0erTb4iMCRnb8JNX5eQ1dZlI9pf+F8n4+YwXS+PvgPF3wPg7YPwdMP4OqL8DabVtL7CG/OM8tZ9UwfpxfgTjqxo3YNyAcQPGDRg3YNyAcQMv1g0YgPVi/XkYz8a4AeMGjBswbsC4AeMGfgE3YADWL+AP0fgRjBswbsC4AeMGjBswbuDFugEDsF6sPw/j2Rg3YNyAcQPGDRg3YNzAL+AGDMD6BfwhGj+CcQPGDRg3YNyAcQPGDbxYN2AA1ov152E8G+MGjBswbsC4AeMGjBv4BdyAAVi/gD9E40cwbsC4AeMGjBswbsC4gRfrBgzAerH+PIxnY9yAcQPGDRg3YNyAcQO/gBswAOsX8Ido/AjGDRg3YNyAcQPGDRg38GLdgAFYL9afh/FsjBswbsC4AeMGjBswbuAXcAMGYP0C/hCNH8G4AeMGjBswbsC4AeMGXqwbMADrxfrzMJ6NcQPGDRg3YNyAcQPGDfwCbsAArF/AH6LxIxg3YNyAcQPGDRg3YNzAi3UDBmC9WH8exrMxbsC4AeMGjBswbsC4gV/ADfyq27b7F/BjGD+CcQPGDRg3YNzAX/MN3HtUi/rrSSi+NFdO/Y0k8GPP+l/t/QfY2NiCmaVVmFFSibX1zSj/5NNn/XTc/7IJDTd2oLhrLgo73vqLTnHXHNRcW487n5d+5/dvaW7GsqVLsWjhAixcMN90+P6SxW/Lx/W3+T7P0sWLkZubg1s3b2LJ4sWm38dfO3b0qHy/3JwcLF2yGOvWrME333wjH9uyZTOWLlmCM2dOy/t//OMfcfijj+T36V+bj/x+C+bPk9PQ0CBfY9mSJejq6pTP+8Mf/oC1q1fL5xUVFuL/b+/Mg6uqsjWertd/vXrcbrueLYQACiIiyiAqzqJlt+ITEQRpwIHJGZwasKzXvka7W1Gx7XZApkCSmxAykITIGAgkIbkZCYEAIWQgICSEDGQm8/fqWyfnci+5CQmYS3dqnaqTc+4+e/ztVJ2v1l57nW1bt8j98i+/wK6oKCxZvMh4Fh8v+SM3b5Y+frBkMfJycyXN1Z/TtbXwPp6Hd22pWGBLxZ/SDmLbT2fQ0NzsKnu7tJr6IhwvDoAt70Psy7m6+duXswjJJ5biZNlWNDbXtmvLVUJhbR18cvLxXmIaFiSkYEF8MtSC5YqUpikBJaAElIBbCJyvzUPU0elYE98H1nQL/PYbJ++ZxmcVtXkd9qWgqhpTouPg4R0Ajw3h8AgIM07erw/EhKgYHCkr77B8TX0hoo/Nxpr4Xzm1b/bjSq/sv3eiBVsyJ6C4Mt1l+wveehMDvfpjgGc/eHVw8pljngH9PfH4Y48iNiYGvDfLDejfT35TDP31L59g0ID+uHHgAHu7t48YjkEDvPD2ggVoaGjA009NkHZZ90CHevr36wvz3BQSImX4fMyokcjOzpb6PPvegEFe/fH3r5bjj++/J/1j2vHjx/HY+EekzOhRIxG2aZP0j+0+P20q6urq7P0xb5paWvBh6gH8yj+kbd4c5s8aghHh2xB+4pSZvd21Fa1IK/gUfsmDjP8dh/+hK507luP8+aRaEJQ2EtlFge3aNRNaWlvxUVoGrvMPde4//w/NTHpVAkpACSgBJeBOAsVV6fBPuQnWAxasjOmDFXucT6bxGfMUV+5v17WDpWXw3BgOj8AIeKyxwmOVr/O52k9E13UbNmFf4dl25c/XHkdg6gj4Z1iwMta57Uv7ciW/f9jbB777LfBJ+i0KSne2a//NN14XAUIrUMGJE8jLy5Xr5ogI3Dz4JiQkJCAjIwOfffo33DRooF34PPn73yEuNtb+O3r3bhFVFFt3jLgNb735htQ7Yvhw0MqUkpKMsXeOEQH26d/+CqvVT+4pimixev21V6Uulv9q+ZfIyckRMZWbm4uhQwajf98b4NWvL0aPvAP74uJwz11jRZyt+P47sU6x3OAbB6Gmuhpni85ixG3D7X3js4cffBA1NTXtxl/b1ITHt+2GR1CkIZAvnT/+9guGhzUUyzMOtyvf0tqA7ZnTEHDIgtXxP//8cc4pkv3SLUjK/aRd+/XNzXhqxx6j/+s2OP/vse/tSmiCElACSkAJKIEeJnChsRTWxGFiJfg+uuOXI5/RkmBNvAV1DSX2XlU0NOKmjWHw8N8Ej5U+7V9u5suaz/xC8N/WEJypvWhBaWqpRWDyWLF6dNb+lQgrxzKsmy/pdQk34HytscxmDuKN118TIUJh4nicPXsWd44ZjWaH5bHk5CQMGzoUXp598dSTT4jQMS1NFDqvvjJfRM994+7BksWLpV4KKAocnub9x0uX4t133haBNeGJ39ubpXhifRRUFGm0WO3etQsjbx8hAstsi0JvyE03Sp2OAotphYVnpL6dO3bIc5Zh/qysLHs7jjezaHmkuDLnqqPr2gB4+Ifix5M/ORbH3qyF2HDI0k6YO/L/Oe4pvv0PWJBVGODU/ryYhM7775RbfygBJaAElIAScAOBfceXIOCgBV0RN8zDvPuyF9t79mFyOjyL6qS7AAAOdUlEQVQ2bu5cXJkvbIqsjZsxPzbBXj6t4Isut3+1L2n2n5a47Ydm2NvnjSmwis86W9f27IkWsXM4M9Mpv9XPsDw5CiwKJy4jcrmQImfHju345z/+IQKHy3/jH37IvmxHofWXTz4W/yrm5zMetC6NGH6rtPnE7x4XsUarVmJiYlv6DXjw/vtFpFE0mWLtUoFVVFQo9X2+bJlYvJiXfdjY5hvmOJg9Z4pE+HrQymjOU2dXv2AMCQzDhTbRebYyRYSrK8vn1c6Xq/LeNgvW7bsR9U0VMoyEomJ4+Aa5tpya43AcsN4rASWgBJSAEuhpAk0tdfCOGyQ+Vq5eZq7S6I/lHTcQLS21aGwGPK3B4mPVpZczX3jeAfivdQEov9AEoBX+tjvAl6artnoibVVsH6yM+TWqLhTY8boSWGmpqbj9tuGg0KEVi8t05kGH9eHDbsFjj453smB99Kf/RUREOE7kG5vW6INFnyxaouiUzuP+++4VEUaBxWVDPqcAmj5tmljEeM+TjvN8ziXIrKNHMWzozSLg/K1WrF+3zska5iiwuETI/sXFxaK/Z1+xeo27+y6pk1YsOvQ7HtN3xxo+S6YY6crVetGKtSfrDfGTWtGJ9fPnnkf6ZWUV+sswXt4bb/j8ddZvxwHrvRJQAkpACSiBniZQWp2JtbY+oI9SV1+CzMsy1bUHkHO+CR7eG9Bl6wdfgrSU+AYjobASzY2nxefLXdYPc4y+aRZknw2243UlsGbNnIGFb70leaZNfQ4fLL5otWMirVcPPfAA9kZHi2CiJSqhbceeWTH9qkwnd3MXIcUWnc3pWM/jk4+XSnk6sIuzfL++YnUyneWZFhwUJFYxOrR/9+03Uo67EWkJo2Xq679/hcWL/mg44ff3FNFHKxqfTZo4EWeLijBm1Cj5PXbMGJSUGEu8jS0tGBwY1j2BzDncEI4PkoydpYFJd7lVIHMO6fwem/WGcLg1KAIePhs7t75JTv2jBJSAElACSsBNBH4q34P1KRas6IbAYl6WKauIQsKZGsP5uavLS6aVwT8U4XkluFCXIctL3RF4pki6mitf0BmnDKFC1K4E1heffy5O4Qx5QD8oX5/1TrPywH33ipM5wzSEhoRg29atOHPmjJO/1qFDB7F16xYwRAJ3DPKIiYmRsAypqSn2+vLz8rApNBQbAwNlx194WBhCQ0PknjsAi4uLsX37NvnNHYLmwTARfH4sKwv709KwISAAe6KjceTIERFlrIfO7jy485BtbAjwx6lTxm7Asvp6/Hp9YMeO7eZ8XXr134Q5MclS7/r4IT3m2N7RHPukWBCVOVXav4EWVIr8S/vo+Fty6h8loASUgBJQAm4iUFiRgPXJVyCwki0or4xBalEdPHyCumfB4ovPGoqtJ0rRcOEo1iZ0z4LW0Uu3O+kUWId+Wmmn7EpgNTY1Ye6c2Rjo5YklixahtbXVnj83J1esTePuudue9t2338py4t13jcXzU59DZYXhI+Tvb8WM6c+DguyFWTORmmIIqyOHD2PqlMnSRmVlpdSTeSgT8+fNFcvZDyu+x7w5s/HKvHmYNWMG5s2ZI3np8F5VVSXhFma//BKW/vn/7H3gDXceMvbWa6/Mx9zZszH9+WmYPOkZaZu/Z7/0kgg+5q1qbMT1fkGXFyiOYoX3AWF4LdYYh1/CMKxJ6LoFtDvz1FFebrbYfWSmjNsrIBQernYOOvbZiZD+UAJKQAkoASXQwwRq6rlEZ3EZmqGjlxuX836I6YP6hpMoqWvFLxmWwVVoBscXnOM9rV3eAcgqr0VrSxVWx1yPVXHue0HTWrYuyYLT5TF2uq4EFh/m5efhtuG3tgtt8PJLL4rAevSRh1FbW4spz04ylvfadgnSh4pWosWLFkm6GV/LvNKvimEWTKf48Y88jKrKSkTt3CnLeHReZ7wq7lRkXQzNwCuXC2lJ81m/3ilmlmkNo/WKeWSp0dPw7WK5S+v459df28d+V9gWwwrpOEeXu98Qjq8OHpU6wtOfMKygl4T26Oj/5+dI50aF5Lw/S/sPRGwznPQ767N9tHqjBJSAElACSsBNBEJSH+rWC5LLg8EpD4qDOrv44ObtsnW/0yUax5efXzCGB0Wguc0iFHlgEugT9XO8eLtSx1qbBb7xtzhFBu9IYHE5btTIO9DQFoX93LlzeOedt+3CZ+LT/4N13t4ilChi6OR+8uRJpKengyESRNh49sPCBW/JbzNu1TMTnxYxxefmTkCmrVq10l4mKmqnxOJ6bvKzUj99vvLz81BWVoZ7x90j+ejLRT+s9997V/5bmIfiik7tNptNyjOuF+ummOOVdZgWMxb6ZP9BYxfoqk5CbDjO3xp//MLbH1nnDQsdl1oZv+x7NwksinuG2+DuRR5fZByGx8aIznexSk79owSUgBJQAkrAjQTyzm2WAI58cV1OoDAPgz2yjHlsO3XaiIHVFSsWrVeBEbAevxgR/sz5OFmm7IkAo67GwzATGae+N7svV1NgnSsudkqnb9TAAV6yPPfaq6/IrkIzlhXFEQULyzJt6M1DnPyvuDRo5qXo4rH8yy9F6DDWFa1QpsDilSed0im4eJ+ebgR0ffnFF0Q0UWjx4BIh671z9Chw9yDzDr/1FhQUFGDsmNGSd9lnn0le88+MP0yXdF4vPYrrLuA6343GUu/lRFZbmI0XouPs1TQ0VcAnYYhYBbsS6sPVnHQ1jfUzDtaPBybb26cf2W/ph8VQDR3FYbPn1hsloASUgBJQAm4ksDdrgQSK7Gw3H58xmOSeo8bOOsfuLYxPMgI9diayKK6CIzFzd6xjUbm35XwkdTOEQk9t9+fSIPu/JWMKWtHi1AdTYNXVOn/vrrSkBAO8+ovFiqKGYoYCyBRBk56ZKLGs+IzWJEZqN4+Q4GARQizDCPE85s+dKwKLFig+5zOWe27K5HZ1M6ApjxdmzhBxxGVIHrNm/MEQdEMGg7sbTQvY6pUr8dSEJyXswwszDf8kKQBIPlq2uOzo6tiUX2Ass9HhvSORQivWhnDcHLQZJW0hJ8y6TpZGiVWJ4TZ6TGRF9xFLpzXpZlRfcA50uqXgJ0Mgcjehq/6bHdWrElACSkAJKAF3E4g7/j64O4vLdav3GX5WtFjxnml0LN53/H3wm3OujveT0oyXdMAmY1ea6ZvFbxMyyrt/KObFJYLfvHN1JOcvlZc0HdDZpunrxT5czUn/LolAn27BrqyX0eTio8G0TnEJjUttq1evwsofVsj17YULnYSPKa5MgfXo+Edk9558wsazH269Zag4qE99bgqSkhJlqY71MoYVl+9YjkKH8bG4hGf6Vh07dkysW6bFi8LLFFgUVCzDK/26vDw9pU+M9M7P+PA7hyz37KRn8O0330helqcgo3O+r6+vOMezDgqyjo6AnDxY+B0/fu6IQovzR1G81l/CanAZbtyPO3GiyjnavVlfbnEErCkDZblwbYLxyaOrmTezLEU3feZoeQxNH4eyasP3y2zXvAbn5oOfYmrXf47BzKRXJaAElIASUALXgsCpsl3YefR5+NgGyTcBuWzH+x1HpoFWissdu04X4tndcbieL+o2gfUbazAmRO1F5CWfV3FV15nz+7A760X4JQ4WUUVxdDUn+78u3gtbD09E7rkwV01K2rJPPxXLj+l0TjEi5yWO4hQu5klRM7nNqsQwDfyUDdO465BXfq6G3y/kJ3P4m/WxLHf+1dfXy1If2+OzA+nGR6gZN4u/eSYm2qRv06dNlaVDWqX4eR3Gy2IwUS5f0sE+LMz4kDPL0HneCG5q9J/WsWXLPsP8uXOkDrO/HYHIqajEm7ZU3BgUgf+gsFrrj/9cH4i7I3fimyPH0OjwySBXdVTWnYQtbwk2po7EqtjrrmruzHlfE3c9QtPvx8HTX6Ohqf13FB37kV9ZhYWJaRgcvBm/bOu/CMT88UbkV8fMeq8ElIASUAJKwN0E6pvKUFqTKSfvu3uUNzTgUNl5HCw7j5L6+u4WR0NzBcprj+Jc1QGUVGdc0cmypdWHUNfo7FflqjOMUZWWlipWJ1qOLnfSOpWSnIzy8nJ7daWlpaBjOoOCMgp8cxMj1QPV1dUipijCMg4YwTmZzrLc/ceTYRfMI33/fkljOR7Zx45JfxjrKjPzEJKTkpyisTN8BJcm2Z+ioiIpw28Ohm0KFUd61sMo9KmpqRILy2ynsys/g3OsogrppWU4VeO8bNpZOfMZP/5ceSH3quePc19db8TsMuvuyrWhpQXZFVXYX1ImY1ALVleoaR4loASUgBJQAkpACXSDgAqsbsDSrEpACSgBJaAElIAS6AoBFVhdoaR5lIASUAJKQAkoASXQDQIqsLoBS7P2LgLZkTZky5DKYIv0hndkJGxGQu8aqI5GCSgBJaAE3E5ABZbbkWuD155Am6DyjhSBVWbzhk38actga0u79n3UHigBJaAElMC/MwEVWP/Os6d9v0ICZaCeyo40BNbFSrIR6W2TZxfT9E4JKAEloASUQPcJqMDqPjMt0UsIOAssWq9MS1YvGaAOQwkoASWgBK4ZARVY1wy9NnytCVwUWLRcRSK7+2F3rvUQtH0loASUgBL4FyWgAutfdGK0Wz1PwBRY2W0O7pGRkYiM1CXCnievLSgBJaAEej8BFVi9f451hEpACSgBJaAElICbCajAcjNwbU4JKAEloASUgBLo/QRUYPX+OdYRKgEloASUgBJQAm4moALLzcC1OSWgBJSAElACSqD3E1CB1fvnWEeoBJSAElACSkAJuJmACiw3A9fmlIASUAJKQAkogd5PQAVW759jHaESUAJKQAkoASXgZgIqsNwMXJtTAkpACSgBJaAEej8BFVi9f451hEpACSgBJaAElICbCajAcjNwbU4JKAEloASUgBLo/QRUYPX+OdYRKgEloASUgBJQAm4moALLzcC1OSWgBJSAElACSqD3E/h/PnrcOR4171YAAAAASUVORK5CYII=">
            <a:extLst>
              <a:ext uri="{FF2B5EF4-FFF2-40B4-BE49-F238E27FC236}">
                <a16:creationId xmlns:a16="http://schemas.microsoft.com/office/drawing/2014/main" id="{5815F99D-FA83-4A09-BCFE-960AAD9D8D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18371" y="714074"/>
            <a:ext cx="2113949" cy="211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5F1A893-574D-4692-A62D-E317A0B2A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344" y="2054555"/>
            <a:ext cx="555515" cy="1606057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DAD1C3F7-F80E-4473-8EAD-F412AF808DCC}"/>
              </a:ext>
            </a:extLst>
          </p:cNvPr>
          <p:cNvGrpSpPr/>
          <p:nvPr/>
        </p:nvGrpSpPr>
        <p:grpSpPr>
          <a:xfrm>
            <a:off x="3169019" y="1440950"/>
            <a:ext cx="3802584" cy="2250041"/>
            <a:chOff x="4225359" y="1921267"/>
            <a:chExt cx="5070112" cy="3000054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D610294E-9413-42D6-9C39-B0F27F2E96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8062" y="1921267"/>
              <a:ext cx="219030" cy="703672"/>
            </a:xfrm>
            <a:prstGeom prst="straightConnector1">
              <a:avLst/>
            </a:prstGeom>
            <a:ln w="4762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529C9F7-69FD-4FD7-A75C-458FD6A60312}"/>
                </a:ext>
              </a:extLst>
            </p:cNvPr>
            <p:cNvGrpSpPr/>
            <p:nvPr/>
          </p:nvGrpSpPr>
          <p:grpSpPr>
            <a:xfrm>
              <a:off x="4225359" y="2743200"/>
              <a:ext cx="5070112" cy="2178121"/>
              <a:chOff x="4225359" y="2743200"/>
              <a:chExt cx="5070112" cy="2178121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965795B-2293-408F-B649-E8453B8996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33321" y="3204950"/>
                <a:ext cx="1962150" cy="514350"/>
              </a:xfrm>
              <a:prstGeom prst="rect">
                <a:avLst/>
              </a:prstGeom>
            </p:spPr>
          </p:pic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BD7DC9-3FDB-4046-ACA0-B97D176FAD36}"/>
                  </a:ext>
                </a:extLst>
              </p:cNvPr>
              <p:cNvSpPr txBox="1"/>
              <p:nvPr/>
            </p:nvSpPr>
            <p:spPr>
              <a:xfrm>
                <a:off x="4225359" y="3502316"/>
                <a:ext cx="522963" cy="861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OR</a:t>
                </a:r>
              </a:p>
            </p:txBody>
          </p:sp>
          <p:pic>
            <p:nvPicPr>
              <p:cNvPr id="53" name="Bildplatzhalter 1">
                <a:extLst>
                  <a:ext uri="{FF2B5EF4-FFF2-40B4-BE49-F238E27FC236}">
                    <a16:creationId xmlns:a16="http://schemas.microsoft.com/office/drawing/2014/main" id="{B9E8CBE2-4A80-4218-BFCF-1B09E4E35A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36482" y="2743200"/>
                <a:ext cx="2205469" cy="2178121"/>
              </a:xfrm>
              <a:prstGeom prst="rect">
                <a:avLst/>
              </a:prstGeom>
            </p:spPr>
          </p:pic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D5D44F6-C2FD-4396-AD8A-4D5E657F9B54}"/>
              </a:ext>
            </a:extLst>
          </p:cNvPr>
          <p:cNvGrpSpPr/>
          <p:nvPr/>
        </p:nvGrpSpPr>
        <p:grpSpPr>
          <a:xfrm>
            <a:off x="533400" y="986400"/>
            <a:ext cx="7211790" cy="2394837"/>
            <a:chOff x="711199" y="1315199"/>
            <a:chExt cx="9615720" cy="319311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67A239B-BFB1-4A4F-A593-917975FAB075}"/>
                </a:ext>
              </a:extLst>
            </p:cNvPr>
            <p:cNvSpPr txBox="1"/>
            <p:nvPr/>
          </p:nvSpPr>
          <p:spPr>
            <a:xfrm>
              <a:off x="711199" y="3277209"/>
              <a:ext cx="2185620" cy="123110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/>
                <a:t>OPC-UA</a:t>
              </a:r>
            </a:p>
            <a:p>
              <a:r>
                <a:rPr lang="en-US" sz="1800" dirty="0"/>
                <a:t>MQTT</a:t>
              </a:r>
            </a:p>
            <a:p>
              <a:r>
                <a:rPr lang="en-US" sz="1800" dirty="0"/>
                <a:t>*Spark Plug B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A78B930-2D7E-4B59-A683-AF1A1B89D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43322" y="1348537"/>
              <a:ext cx="2933700" cy="523875"/>
            </a:xfrm>
            <a:prstGeom prst="rect">
              <a:avLst/>
            </a:prstGeom>
          </p:spPr>
        </p:pic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6A673882-8F0C-4E75-A016-A92A4E0102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42535" y="1972640"/>
              <a:ext cx="1222624" cy="7191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2424C2FB-CB79-4655-95D5-3742FCB35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6629" y="1453312"/>
              <a:ext cx="1104900" cy="314325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11CF859E-C8EF-48D6-AB5F-A36408110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69190" y="1315199"/>
              <a:ext cx="1409700" cy="590550"/>
            </a:xfrm>
            <a:prstGeom prst="rect">
              <a:avLst/>
            </a:prstGeom>
          </p:spPr>
        </p:pic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6299C7C-D01E-4333-95EF-6E2135F69E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73330" y="1993188"/>
              <a:ext cx="708917" cy="6369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6454BAF-A10E-4A25-B7AE-A0851F1060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7468" y="1941816"/>
              <a:ext cx="0" cy="6780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4D7817D4-8DDF-4787-9064-2BA002527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707669" y="1367587"/>
              <a:ext cx="1619250" cy="485775"/>
            </a:xfrm>
            <a:prstGeom prst="rect">
              <a:avLst/>
            </a:prstGeom>
          </p:spPr>
        </p:pic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3646D517-CF59-48E0-B71E-D084303D53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74388" y="1756880"/>
              <a:ext cx="4717550" cy="9743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A2C8186-6D8E-41C1-8112-112AD85FB1CA}"/>
              </a:ext>
            </a:extLst>
          </p:cNvPr>
          <p:cNvSpPr txBox="1"/>
          <p:nvPr/>
        </p:nvSpPr>
        <p:spPr>
          <a:xfrm>
            <a:off x="933168" y="4004574"/>
            <a:ext cx="72776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/>
              <a:t>Whether the Scada is Local or ‘In the Cloud’, We can get you there !!!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76B2DD8-5318-40F3-8AFC-42E04DACBA0B}"/>
              </a:ext>
            </a:extLst>
          </p:cNvPr>
          <p:cNvSpPr txBox="1"/>
          <p:nvPr/>
        </p:nvSpPr>
        <p:spPr>
          <a:xfrm>
            <a:off x="0" y="4482160"/>
            <a:ext cx="3776472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*Spark Plug B to be released Q1 2022</a:t>
            </a:r>
          </a:p>
        </p:txBody>
      </p:sp>
    </p:spTree>
    <p:extLst>
      <p:ext uri="{BB962C8B-B14F-4D97-AF65-F5344CB8AC3E}">
        <p14:creationId xmlns:p14="http://schemas.microsoft.com/office/powerpoint/2010/main" val="51830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ortal7.europe.phoenixcontact.com/assets/images_pr/product_photos/large/88340_1000_int_04.jpg"/>
          <p:cNvSpPr>
            <a:spLocks noChangeAspect="1" noChangeArrowheads="1"/>
          </p:cNvSpPr>
          <p:nvPr/>
        </p:nvSpPr>
        <p:spPr bwMode="auto">
          <a:xfrm>
            <a:off x="157192" y="-144426"/>
            <a:ext cx="304730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defTabSz="816110"/>
            <a:endParaRPr lang="en-US" sz="1575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BF00A7-D5ED-4734-928E-C128DA938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256" y="1319175"/>
            <a:ext cx="597495" cy="13951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5FB31-1A9A-40DF-91E1-70901D3F5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232" y="1322285"/>
            <a:ext cx="664940" cy="13684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25C4F3-3D80-4B0D-B274-C4807985F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347" y="1310932"/>
            <a:ext cx="386179" cy="140343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89673CE1-0BCA-4D26-B5CB-36640201DDE3}"/>
              </a:ext>
            </a:extLst>
          </p:cNvPr>
          <p:cNvGrpSpPr/>
          <p:nvPr/>
        </p:nvGrpSpPr>
        <p:grpSpPr>
          <a:xfrm>
            <a:off x="3072784" y="2714362"/>
            <a:ext cx="4639232" cy="2234734"/>
            <a:chOff x="3072783" y="2714361"/>
            <a:chExt cx="4639232" cy="2234734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B557B6C-6CC6-41EC-9FE5-5B3243197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600" y="3406045"/>
              <a:ext cx="1546707" cy="1543050"/>
            </a:xfrm>
            <a:prstGeom prst="rect">
              <a:avLst/>
            </a:prstGeom>
          </p:spPr>
        </p:pic>
        <p:sp>
          <p:nvSpPr>
            <p:cNvPr id="39" name="Arrow: Left-Right 38">
              <a:extLst>
                <a:ext uri="{FF2B5EF4-FFF2-40B4-BE49-F238E27FC236}">
                  <a16:creationId xmlns:a16="http://schemas.microsoft.com/office/drawing/2014/main" id="{36E92982-4E8E-43F9-98B5-02443503C86C}"/>
                </a:ext>
              </a:extLst>
            </p:cNvPr>
            <p:cNvSpPr/>
            <p:nvPr/>
          </p:nvSpPr>
          <p:spPr>
            <a:xfrm rot="16200000">
              <a:off x="4104199" y="2963824"/>
              <a:ext cx="691683" cy="192757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0" name="Arrow: Left-Right 39">
              <a:extLst>
                <a:ext uri="{FF2B5EF4-FFF2-40B4-BE49-F238E27FC236}">
                  <a16:creationId xmlns:a16="http://schemas.microsoft.com/office/drawing/2014/main" id="{12A1BBA7-17A2-47B0-A88E-42220A6761F3}"/>
                </a:ext>
              </a:extLst>
            </p:cNvPr>
            <p:cNvSpPr/>
            <p:nvPr/>
          </p:nvSpPr>
          <p:spPr>
            <a:xfrm rot="13031184">
              <a:off x="4497506" y="3016430"/>
              <a:ext cx="1153724" cy="226271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5DFB9FB-0974-4157-AC84-0330BB8065D3}"/>
                </a:ext>
              </a:extLst>
            </p:cNvPr>
            <p:cNvSpPr txBox="1"/>
            <p:nvPr/>
          </p:nvSpPr>
          <p:spPr>
            <a:xfrm>
              <a:off x="5631880" y="3440985"/>
              <a:ext cx="20801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System Network Connection if Desired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24700F-896D-4A23-8752-059BEED6AAAB}"/>
                </a:ext>
              </a:extLst>
            </p:cNvPr>
            <p:cNvSpPr txBox="1"/>
            <p:nvPr/>
          </p:nvSpPr>
          <p:spPr>
            <a:xfrm>
              <a:off x="3086101" y="4733651"/>
              <a:ext cx="158941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C1D2 Available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CC61613-6D47-44AC-8543-5A4553350DA5}"/>
                </a:ext>
              </a:extLst>
            </p:cNvPr>
            <p:cNvSpPr txBox="1"/>
            <p:nvPr/>
          </p:nvSpPr>
          <p:spPr>
            <a:xfrm>
              <a:off x="3072783" y="2921107"/>
              <a:ext cx="1473634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Thin Client to </a:t>
              </a:r>
            </a:p>
            <a:p>
              <a:r>
                <a:rPr lang="en-US" sz="1400" dirty="0"/>
                <a:t>View / Control</a:t>
              </a:r>
            </a:p>
            <a:p>
              <a:r>
                <a:rPr lang="en-US" sz="1400" dirty="0"/>
                <a:t>HTML 5 Screens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EC14C0C-3362-4EC5-9145-24DF20CBD003}"/>
              </a:ext>
            </a:extLst>
          </p:cNvPr>
          <p:cNvSpPr txBox="1"/>
          <p:nvPr/>
        </p:nvSpPr>
        <p:spPr>
          <a:xfrm>
            <a:off x="5551144" y="1613019"/>
            <a:ext cx="291137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PLC with I/O</a:t>
            </a:r>
          </a:p>
          <a:p>
            <a:r>
              <a:rPr lang="en-US" sz="1400" dirty="0"/>
              <a:t> - NO SOFTWARE FEES</a:t>
            </a:r>
          </a:p>
          <a:p>
            <a:r>
              <a:rPr lang="en-US" sz="1400" dirty="0"/>
              <a:t>HTML 5 Screens Served inside</a:t>
            </a:r>
          </a:p>
          <a:p>
            <a:r>
              <a:rPr lang="en-US" sz="1400" dirty="0"/>
              <a:t>DI/DO - AI/AO </a:t>
            </a:r>
          </a:p>
          <a:p>
            <a:r>
              <a:rPr lang="en-US" sz="1400" dirty="0"/>
              <a:t>    RS-485 Coms (</a:t>
            </a:r>
            <a:r>
              <a:rPr lang="en-US" sz="1400" dirty="0" err="1"/>
              <a:t>ie</a:t>
            </a:r>
            <a:r>
              <a:rPr lang="en-US" sz="1400" dirty="0"/>
              <a:t>. Modbus)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5548B8-4915-4395-94F2-68ABA8658A59}"/>
              </a:ext>
            </a:extLst>
          </p:cNvPr>
          <p:cNvGrpSpPr/>
          <p:nvPr/>
        </p:nvGrpSpPr>
        <p:grpSpPr>
          <a:xfrm>
            <a:off x="157193" y="685643"/>
            <a:ext cx="3611434" cy="3549132"/>
            <a:chOff x="157192" y="685642"/>
            <a:chExt cx="3611434" cy="3549132"/>
          </a:xfrm>
        </p:grpSpPr>
        <p:sp>
          <p:nvSpPr>
            <p:cNvPr id="16" name="Arrow: Left-Right 15">
              <a:extLst>
                <a:ext uri="{FF2B5EF4-FFF2-40B4-BE49-F238E27FC236}">
                  <a16:creationId xmlns:a16="http://schemas.microsoft.com/office/drawing/2014/main" id="{FCDF4373-1887-45A3-954A-1C7339F22909}"/>
                </a:ext>
              </a:extLst>
            </p:cNvPr>
            <p:cNvSpPr/>
            <p:nvPr/>
          </p:nvSpPr>
          <p:spPr>
            <a:xfrm>
              <a:off x="3186804" y="1828800"/>
              <a:ext cx="581822" cy="24765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BAAC8EF-71C3-405B-8337-2D022E5BE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1922" y="2601368"/>
              <a:ext cx="722808" cy="100016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3AF8C29-DF1A-4540-9C59-7FD406403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7192" y="1344619"/>
              <a:ext cx="871538" cy="85565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9FA3FFD-5573-43C6-8134-22EC0142C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8730" y="1344619"/>
              <a:ext cx="871538" cy="85565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2221E6-BBFD-46A2-A2BD-07C404F9D2A0}"/>
                </a:ext>
              </a:extLst>
            </p:cNvPr>
            <p:cNvSpPr txBox="1"/>
            <p:nvPr/>
          </p:nvSpPr>
          <p:spPr>
            <a:xfrm>
              <a:off x="157192" y="685642"/>
              <a:ext cx="92880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Connect to Wireless</a:t>
              </a:r>
            </a:p>
            <a:p>
              <a:r>
                <a:rPr lang="en-US" sz="1400" dirty="0"/>
                <a:t>Network</a:t>
              </a:r>
            </a:p>
            <a:p>
              <a:endParaRPr lang="en-US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35155A-A44A-436F-8A6A-1A8B982D2C04}"/>
                </a:ext>
              </a:extLst>
            </p:cNvPr>
            <p:cNvSpPr txBox="1"/>
            <p:nvPr/>
          </p:nvSpPr>
          <p:spPr>
            <a:xfrm>
              <a:off x="1114304" y="685642"/>
              <a:ext cx="92880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Connect to HTML Screens</a:t>
              </a:r>
            </a:p>
            <a:p>
              <a:endParaRPr 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557FB4-754D-4919-99CE-C6E8AD069F66}"/>
                </a:ext>
              </a:extLst>
            </p:cNvPr>
            <p:cNvSpPr txBox="1"/>
            <p:nvPr/>
          </p:nvSpPr>
          <p:spPr>
            <a:xfrm>
              <a:off x="437969" y="3773109"/>
              <a:ext cx="2076630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892" indent="-342892">
                <a:buAutoNum type="arabicPeriod"/>
              </a:pPr>
              <a:r>
                <a:rPr lang="en-US" sz="1000" dirty="0"/>
                <a:t>Open Camera on Device.</a:t>
              </a:r>
            </a:p>
            <a:p>
              <a:pPr marL="342892" indent="-342892">
                <a:buAutoNum type="arabicPeriod"/>
              </a:pPr>
              <a:r>
                <a:rPr lang="en-US" sz="1000" dirty="0"/>
                <a:t>Scan Barcodes</a:t>
              </a:r>
            </a:p>
            <a:p>
              <a:pPr marL="342892" indent="-342892">
                <a:buAutoNum type="arabicPeriod"/>
              </a:pPr>
              <a:r>
                <a:rPr lang="en-US" sz="1000" dirty="0"/>
                <a:t>View  Same HTML 5 Screens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4AB16EB-6694-4818-B510-4BB087201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84730" y="2803646"/>
              <a:ext cx="679387" cy="969463"/>
            </a:xfrm>
            <a:prstGeom prst="rect">
              <a:avLst/>
            </a:prstGeom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FBEAB6D-B601-4D33-83D8-A075507798E1}"/>
                </a:ext>
              </a:extLst>
            </p:cNvPr>
            <p:cNvCxnSpPr/>
            <p:nvPr/>
          </p:nvCxnSpPr>
          <p:spPr bwMode="auto">
            <a:xfrm flipH="1" flipV="1">
              <a:off x="682200" y="2257163"/>
              <a:ext cx="180854" cy="315367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7F5E61-90D9-45CB-BB1B-B387ED451AB8}"/>
                </a:ext>
              </a:extLst>
            </p:cNvPr>
            <p:cNvSpPr txBox="1"/>
            <p:nvPr/>
          </p:nvSpPr>
          <p:spPr>
            <a:xfrm>
              <a:off x="614533" y="2357086"/>
              <a:ext cx="3189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1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BCCA60A-5D41-4935-B3BE-2C0AA734C2BC}"/>
                </a:ext>
              </a:extLst>
            </p:cNvPr>
            <p:cNvCxnSpPr/>
            <p:nvPr/>
          </p:nvCxnSpPr>
          <p:spPr bwMode="auto">
            <a:xfrm flipV="1">
              <a:off x="963706" y="2257162"/>
              <a:ext cx="260116" cy="315368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2C8BE6-72B2-4671-9E98-72260863AD51}"/>
                </a:ext>
              </a:extLst>
            </p:cNvPr>
            <p:cNvSpPr txBox="1"/>
            <p:nvPr/>
          </p:nvSpPr>
          <p:spPr>
            <a:xfrm>
              <a:off x="1114304" y="2386967"/>
              <a:ext cx="3189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2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D598BD-9702-4782-A03C-FAAFB2712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343151" y="1513433"/>
              <a:ext cx="843653" cy="843653"/>
            </a:xfrm>
            <a:prstGeom prst="rect">
              <a:avLst/>
            </a:prstGeom>
          </p:spPr>
        </p:pic>
      </p:grpSp>
      <p:sp>
        <p:nvSpPr>
          <p:cNvPr id="45" name="Titel 1">
            <a:extLst>
              <a:ext uri="{FF2B5EF4-FFF2-40B4-BE49-F238E27FC236}">
                <a16:creationId xmlns:a16="http://schemas.microsoft.com/office/drawing/2014/main" id="{72B36D72-C0F6-4D55-A654-BF872862F08D}"/>
              </a:ext>
            </a:extLst>
          </p:cNvPr>
          <p:cNvSpPr txBox="1">
            <a:spLocks/>
          </p:cNvSpPr>
          <p:nvPr/>
        </p:nvSpPr>
        <p:spPr bwMode="auto">
          <a:xfrm>
            <a:off x="5816742" y="571302"/>
            <a:ext cx="3511334" cy="285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de-DE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9pPr>
          </a:lstStyle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Add Wifi for Mobile Device Control/View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2447D3-37D8-4896-B1CA-D705FFB5E044}"/>
              </a:ext>
            </a:extLst>
          </p:cNvPr>
          <p:cNvSpPr txBox="1"/>
          <p:nvPr/>
        </p:nvSpPr>
        <p:spPr>
          <a:xfrm>
            <a:off x="2711932" y="1123816"/>
            <a:ext cx="105539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err="1"/>
              <a:t>Wifi</a:t>
            </a:r>
            <a:r>
              <a:rPr lang="en-US" sz="1400" dirty="0"/>
              <a:t> Access</a:t>
            </a:r>
          </a:p>
          <a:p>
            <a:r>
              <a:rPr lang="en-US" sz="1400" dirty="0"/>
              <a:t>Point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8354FF6-27C5-49D6-BD4F-7BB21B5E26E7}"/>
              </a:ext>
            </a:extLst>
          </p:cNvPr>
          <p:cNvSpPr txBox="1">
            <a:spLocks/>
          </p:cNvSpPr>
          <p:nvPr/>
        </p:nvSpPr>
        <p:spPr>
          <a:xfrm>
            <a:off x="195122" y="220079"/>
            <a:ext cx="8669478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783" fontAlgn="auto"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Phoenix Contact – Automation –  	 	       Network Interfaces</a:t>
            </a:r>
          </a:p>
        </p:txBody>
      </p:sp>
    </p:spTree>
    <p:extLst>
      <p:ext uri="{BB962C8B-B14F-4D97-AF65-F5344CB8AC3E}">
        <p14:creationId xmlns:p14="http://schemas.microsoft.com/office/powerpoint/2010/main" val="117473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" descr="This Cloud has Data, Not Rain. The cloud, in my opinion, is a modern… | by  Akshdeep Sharma | Medium">
            <a:extLst>
              <a:ext uri="{FF2B5EF4-FFF2-40B4-BE49-F238E27FC236}">
                <a16:creationId xmlns:a16="http://schemas.microsoft.com/office/drawing/2014/main" id="{77BC31A5-78E5-4F80-BA08-4CF441159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367" y="233642"/>
            <a:ext cx="1363412" cy="90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portal7.europe.phoenixcontact.com/assets/images_pr/product_photos/large/88340_1000_int_04.jpg"/>
          <p:cNvSpPr>
            <a:spLocks noChangeAspect="1" noChangeArrowheads="1"/>
          </p:cNvSpPr>
          <p:nvPr/>
        </p:nvSpPr>
        <p:spPr bwMode="auto">
          <a:xfrm>
            <a:off x="157192" y="-144426"/>
            <a:ext cx="304730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defTabSz="816110"/>
            <a:endParaRPr lang="en-US" sz="1575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BF00A7-D5ED-4734-928E-C128DA938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256" y="1319175"/>
            <a:ext cx="597495" cy="13951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5FB31-1A9A-40DF-91E1-70901D3F5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232" y="1322285"/>
            <a:ext cx="664940" cy="13684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25C4F3-3D80-4B0D-B274-C4807985F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4347" y="1310932"/>
            <a:ext cx="386179" cy="14034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46FBE18-2797-4CAF-BBA8-B34CB927A038}"/>
              </a:ext>
            </a:extLst>
          </p:cNvPr>
          <p:cNvSpPr txBox="1"/>
          <p:nvPr/>
        </p:nvSpPr>
        <p:spPr>
          <a:xfrm>
            <a:off x="4524965" y="737639"/>
            <a:ext cx="124081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/>
              <a:t>MQTT to Cloud</a:t>
            </a:r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7F63BFCA-461E-4C65-8024-394E5755CBA6}"/>
              </a:ext>
            </a:extLst>
          </p:cNvPr>
          <p:cNvSpPr/>
          <p:nvPr/>
        </p:nvSpPr>
        <p:spPr>
          <a:xfrm rot="1305721">
            <a:off x="4277738" y="956919"/>
            <a:ext cx="252679" cy="371248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6" name="Arrow: Up 35">
            <a:extLst>
              <a:ext uri="{FF2B5EF4-FFF2-40B4-BE49-F238E27FC236}">
                <a16:creationId xmlns:a16="http://schemas.microsoft.com/office/drawing/2014/main" id="{634CB86D-8BD0-4FC6-9257-BAD7F4DB93EC}"/>
              </a:ext>
            </a:extLst>
          </p:cNvPr>
          <p:cNvSpPr/>
          <p:nvPr/>
        </p:nvSpPr>
        <p:spPr>
          <a:xfrm rot="12282611">
            <a:off x="4531679" y="998413"/>
            <a:ext cx="287673" cy="353765"/>
          </a:xfrm>
          <a:custGeom>
            <a:avLst/>
            <a:gdLst>
              <a:gd name="connsiteX0" fmla="*/ 0 w 287673"/>
              <a:gd name="connsiteY0" fmla="*/ 143837 h 353765"/>
              <a:gd name="connsiteX1" fmla="*/ 143837 w 287673"/>
              <a:gd name="connsiteY1" fmla="*/ 0 h 353765"/>
              <a:gd name="connsiteX2" fmla="*/ 287673 w 287673"/>
              <a:gd name="connsiteY2" fmla="*/ 143837 h 353765"/>
              <a:gd name="connsiteX3" fmla="*/ 194829 w 287673"/>
              <a:gd name="connsiteY3" fmla="*/ 143837 h 353765"/>
              <a:gd name="connsiteX4" fmla="*/ 194829 w 287673"/>
              <a:gd name="connsiteY4" fmla="*/ 353765 h 353765"/>
              <a:gd name="connsiteX5" fmla="*/ 92844 w 287673"/>
              <a:gd name="connsiteY5" fmla="*/ 353765 h 353765"/>
              <a:gd name="connsiteX6" fmla="*/ 92844 w 287673"/>
              <a:gd name="connsiteY6" fmla="*/ 143837 h 353765"/>
              <a:gd name="connsiteX7" fmla="*/ 0 w 287673"/>
              <a:gd name="connsiteY7" fmla="*/ 143837 h 353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673" h="353765" fill="none" extrusionOk="0">
                <a:moveTo>
                  <a:pt x="0" y="143837"/>
                </a:moveTo>
                <a:cubicBezTo>
                  <a:pt x="32851" y="85555"/>
                  <a:pt x="80400" y="67775"/>
                  <a:pt x="143837" y="0"/>
                </a:cubicBezTo>
                <a:cubicBezTo>
                  <a:pt x="221448" y="55380"/>
                  <a:pt x="231683" y="94944"/>
                  <a:pt x="287673" y="143837"/>
                </a:cubicBezTo>
                <a:cubicBezTo>
                  <a:pt x="265828" y="151927"/>
                  <a:pt x="238730" y="139640"/>
                  <a:pt x="194829" y="143837"/>
                </a:cubicBezTo>
                <a:cubicBezTo>
                  <a:pt x="213941" y="202649"/>
                  <a:pt x="188096" y="279632"/>
                  <a:pt x="194829" y="353765"/>
                </a:cubicBezTo>
                <a:cubicBezTo>
                  <a:pt x="156096" y="356353"/>
                  <a:pt x="119061" y="346826"/>
                  <a:pt x="92844" y="353765"/>
                </a:cubicBezTo>
                <a:cubicBezTo>
                  <a:pt x="84664" y="287275"/>
                  <a:pt x="94040" y="236712"/>
                  <a:pt x="92844" y="143837"/>
                </a:cubicBezTo>
                <a:cubicBezTo>
                  <a:pt x="53963" y="154757"/>
                  <a:pt x="30394" y="141090"/>
                  <a:pt x="0" y="143837"/>
                </a:cubicBezTo>
                <a:close/>
              </a:path>
              <a:path w="287673" h="353765" stroke="0" extrusionOk="0">
                <a:moveTo>
                  <a:pt x="0" y="143837"/>
                </a:moveTo>
                <a:cubicBezTo>
                  <a:pt x="33121" y="100063"/>
                  <a:pt x="82075" y="80742"/>
                  <a:pt x="143837" y="0"/>
                </a:cubicBezTo>
                <a:cubicBezTo>
                  <a:pt x="179072" y="31800"/>
                  <a:pt x="213720" y="100544"/>
                  <a:pt x="287673" y="143837"/>
                </a:cubicBezTo>
                <a:cubicBezTo>
                  <a:pt x="262198" y="148459"/>
                  <a:pt x="219597" y="136270"/>
                  <a:pt x="194829" y="143837"/>
                </a:cubicBezTo>
                <a:cubicBezTo>
                  <a:pt x="204646" y="229664"/>
                  <a:pt x="177966" y="261831"/>
                  <a:pt x="194829" y="353765"/>
                </a:cubicBezTo>
                <a:cubicBezTo>
                  <a:pt x="144878" y="359502"/>
                  <a:pt x="137864" y="345316"/>
                  <a:pt x="92844" y="353765"/>
                </a:cubicBezTo>
                <a:cubicBezTo>
                  <a:pt x="69996" y="266469"/>
                  <a:pt x="96655" y="197305"/>
                  <a:pt x="92844" y="143837"/>
                </a:cubicBezTo>
                <a:cubicBezTo>
                  <a:pt x="50019" y="147724"/>
                  <a:pt x="30838" y="133837"/>
                  <a:pt x="0" y="143837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upArrow">
                    <a:avLst>
                      <a:gd name="adj1" fmla="val 35452"/>
                      <a:gd name="adj2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9" name="Titel 1">
            <a:extLst>
              <a:ext uri="{FF2B5EF4-FFF2-40B4-BE49-F238E27FC236}">
                <a16:creationId xmlns:a16="http://schemas.microsoft.com/office/drawing/2014/main" id="{51ECBCEA-9E31-47FF-ACD5-C61F339282BC}"/>
              </a:ext>
            </a:extLst>
          </p:cNvPr>
          <p:cNvSpPr txBox="1">
            <a:spLocks/>
          </p:cNvSpPr>
          <p:nvPr/>
        </p:nvSpPr>
        <p:spPr bwMode="auto">
          <a:xfrm>
            <a:off x="5816742" y="571302"/>
            <a:ext cx="3511334" cy="285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de-DE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9pPr>
          </a:lstStyle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Add Wifi for Mobile Device Control/View</a:t>
            </a:r>
          </a:p>
        </p:txBody>
      </p:sp>
      <p:sp>
        <p:nvSpPr>
          <p:cNvPr id="40" name="Titel 1">
            <a:extLst>
              <a:ext uri="{FF2B5EF4-FFF2-40B4-BE49-F238E27FC236}">
                <a16:creationId xmlns:a16="http://schemas.microsoft.com/office/drawing/2014/main" id="{1A2592FD-DE2D-489C-9942-CB152925CE98}"/>
              </a:ext>
            </a:extLst>
          </p:cNvPr>
          <p:cNvSpPr txBox="1">
            <a:spLocks/>
          </p:cNvSpPr>
          <p:nvPr/>
        </p:nvSpPr>
        <p:spPr bwMode="auto">
          <a:xfrm>
            <a:off x="5816742" y="941913"/>
            <a:ext cx="3511334" cy="285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de-DE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9pPr>
          </a:lstStyle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With Internet Connection, MQTT to any</a:t>
            </a:r>
          </a:p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      Cloud Service (AWS/Google Cloud, </a:t>
            </a:r>
          </a:p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	               Azure, etc..)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C2832E-C006-4825-A364-8622017E68FE}"/>
              </a:ext>
            </a:extLst>
          </p:cNvPr>
          <p:cNvGrpSpPr/>
          <p:nvPr/>
        </p:nvGrpSpPr>
        <p:grpSpPr>
          <a:xfrm>
            <a:off x="3072784" y="2714362"/>
            <a:ext cx="4639232" cy="2234734"/>
            <a:chOff x="3072783" y="2714361"/>
            <a:chExt cx="4639232" cy="223473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CDB1A0C-72DB-4CBE-B727-E3E43D535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600" y="3406045"/>
              <a:ext cx="1546707" cy="1543050"/>
            </a:xfrm>
            <a:prstGeom prst="rect">
              <a:avLst/>
            </a:prstGeom>
          </p:spPr>
        </p:pic>
        <p:sp>
          <p:nvSpPr>
            <p:cNvPr id="43" name="Arrow: Left-Right 42">
              <a:extLst>
                <a:ext uri="{FF2B5EF4-FFF2-40B4-BE49-F238E27FC236}">
                  <a16:creationId xmlns:a16="http://schemas.microsoft.com/office/drawing/2014/main" id="{044C2465-EE58-416A-84FF-9BA743548D2A}"/>
                </a:ext>
              </a:extLst>
            </p:cNvPr>
            <p:cNvSpPr/>
            <p:nvPr/>
          </p:nvSpPr>
          <p:spPr>
            <a:xfrm rot="16200000">
              <a:off x="4104199" y="2963824"/>
              <a:ext cx="691683" cy="192757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4" name="Arrow: Left-Right 43">
              <a:extLst>
                <a:ext uri="{FF2B5EF4-FFF2-40B4-BE49-F238E27FC236}">
                  <a16:creationId xmlns:a16="http://schemas.microsoft.com/office/drawing/2014/main" id="{1045DF3B-7D56-42C4-BFA3-5FDB12EA5F15}"/>
                </a:ext>
              </a:extLst>
            </p:cNvPr>
            <p:cNvSpPr/>
            <p:nvPr/>
          </p:nvSpPr>
          <p:spPr>
            <a:xfrm rot="13031184">
              <a:off x="4497506" y="3016430"/>
              <a:ext cx="1153724" cy="226271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621C4D-221D-4D9A-8780-09A322F0A9EF}"/>
                </a:ext>
              </a:extLst>
            </p:cNvPr>
            <p:cNvSpPr txBox="1"/>
            <p:nvPr/>
          </p:nvSpPr>
          <p:spPr>
            <a:xfrm>
              <a:off x="5631880" y="3440985"/>
              <a:ext cx="208013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System Network Connection if Desired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DCAAD4B-8D6B-46CB-8931-968FA3E09D15}"/>
                </a:ext>
              </a:extLst>
            </p:cNvPr>
            <p:cNvSpPr txBox="1"/>
            <p:nvPr/>
          </p:nvSpPr>
          <p:spPr>
            <a:xfrm>
              <a:off x="3086101" y="4733651"/>
              <a:ext cx="158941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C1D2 Available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6F6A83-DA33-46E2-B2C8-6D7975B9522C}"/>
                </a:ext>
              </a:extLst>
            </p:cNvPr>
            <p:cNvSpPr txBox="1"/>
            <p:nvPr/>
          </p:nvSpPr>
          <p:spPr>
            <a:xfrm>
              <a:off x="3072783" y="2921107"/>
              <a:ext cx="1473634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Thin Client to </a:t>
              </a:r>
            </a:p>
            <a:p>
              <a:r>
                <a:rPr lang="en-US" sz="1400" dirty="0"/>
                <a:t>View / Control</a:t>
              </a:r>
            </a:p>
            <a:p>
              <a:r>
                <a:rPr lang="en-US" sz="1400" dirty="0"/>
                <a:t>HTML 5 Screens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1C241CD6-CDCB-45F3-A472-60E34086A883}"/>
              </a:ext>
            </a:extLst>
          </p:cNvPr>
          <p:cNvSpPr txBox="1"/>
          <p:nvPr/>
        </p:nvSpPr>
        <p:spPr>
          <a:xfrm>
            <a:off x="5551144" y="1613019"/>
            <a:ext cx="291137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PLC with I/O</a:t>
            </a:r>
          </a:p>
          <a:p>
            <a:r>
              <a:rPr lang="en-US" sz="1400" dirty="0"/>
              <a:t> - NO SOFTWARE FEES</a:t>
            </a:r>
          </a:p>
          <a:p>
            <a:r>
              <a:rPr lang="en-US" sz="1400" dirty="0"/>
              <a:t>HTML 5 Screens Served inside</a:t>
            </a:r>
          </a:p>
          <a:p>
            <a:r>
              <a:rPr lang="en-US" sz="1400" dirty="0"/>
              <a:t>DI/DO - AI/AO </a:t>
            </a:r>
          </a:p>
          <a:p>
            <a:r>
              <a:rPr lang="en-US" sz="1400" dirty="0"/>
              <a:t>    RS-485 Coms (</a:t>
            </a:r>
            <a:r>
              <a:rPr lang="en-US" sz="1400" dirty="0" err="1"/>
              <a:t>ie</a:t>
            </a:r>
            <a:r>
              <a:rPr lang="en-US" sz="1400" dirty="0"/>
              <a:t>. Modbus)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5C989B2-074D-47EB-BFBD-F273B13A501E}"/>
              </a:ext>
            </a:extLst>
          </p:cNvPr>
          <p:cNvGrpSpPr/>
          <p:nvPr/>
        </p:nvGrpSpPr>
        <p:grpSpPr>
          <a:xfrm>
            <a:off x="157193" y="685643"/>
            <a:ext cx="3611434" cy="3549132"/>
            <a:chOff x="157192" y="685642"/>
            <a:chExt cx="3611434" cy="3549132"/>
          </a:xfrm>
        </p:grpSpPr>
        <p:sp>
          <p:nvSpPr>
            <p:cNvPr id="50" name="Arrow: Left-Right 49">
              <a:extLst>
                <a:ext uri="{FF2B5EF4-FFF2-40B4-BE49-F238E27FC236}">
                  <a16:creationId xmlns:a16="http://schemas.microsoft.com/office/drawing/2014/main" id="{8804A429-2059-40B4-90AE-49F3110D54E9}"/>
                </a:ext>
              </a:extLst>
            </p:cNvPr>
            <p:cNvSpPr/>
            <p:nvPr/>
          </p:nvSpPr>
          <p:spPr>
            <a:xfrm>
              <a:off x="3186804" y="1828800"/>
              <a:ext cx="581822" cy="24765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4167812-AA71-4DAE-A09B-A328A7659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1922" y="2601368"/>
              <a:ext cx="722808" cy="100016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D13A1ED-3328-4CFE-9B0F-CD13AA8DC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7192" y="1344619"/>
              <a:ext cx="871538" cy="85565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47FC4198-8296-4BF2-84F3-F43389B57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8730" y="1344619"/>
              <a:ext cx="871538" cy="855656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D010D5A-E5A8-4459-885F-05579AE51AD6}"/>
                </a:ext>
              </a:extLst>
            </p:cNvPr>
            <p:cNvSpPr txBox="1"/>
            <p:nvPr/>
          </p:nvSpPr>
          <p:spPr>
            <a:xfrm>
              <a:off x="157192" y="685642"/>
              <a:ext cx="92880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Connect to Wireless</a:t>
              </a:r>
            </a:p>
            <a:p>
              <a:r>
                <a:rPr lang="en-US" sz="1400" dirty="0"/>
                <a:t>Network</a:t>
              </a:r>
            </a:p>
            <a:p>
              <a:endParaRPr lang="en-US" sz="140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63D8A2C-DB19-4713-B9F8-4FB39BF134D9}"/>
                </a:ext>
              </a:extLst>
            </p:cNvPr>
            <p:cNvSpPr txBox="1"/>
            <p:nvPr/>
          </p:nvSpPr>
          <p:spPr>
            <a:xfrm>
              <a:off x="1114304" y="685642"/>
              <a:ext cx="92880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Connect to HTML Screens</a:t>
              </a:r>
            </a:p>
            <a:p>
              <a:endParaRPr lang="en-US" sz="1400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1A73413-0FFF-43A8-9046-1D912450E57F}"/>
                </a:ext>
              </a:extLst>
            </p:cNvPr>
            <p:cNvSpPr txBox="1"/>
            <p:nvPr/>
          </p:nvSpPr>
          <p:spPr>
            <a:xfrm>
              <a:off x="437969" y="3773109"/>
              <a:ext cx="2040055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892" indent="-342892">
                <a:buAutoNum type="arabicPeriod"/>
              </a:pPr>
              <a:r>
                <a:rPr lang="en-US" sz="1000" dirty="0"/>
                <a:t>Open Camera on Device.</a:t>
              </a:r>
            </a:p>
            <a:p>
              <a:pPr marL="342892" indent="-342892">
                <a:buAutoNum type="arabicPeriod"/>
              </a:pPr>
              <a:r>
                <a:rPr lang="en-US" sz="1000" dirty="0"/>
                <a:t>Scan Barcodes</a:t>
              </a:r>
            </a:p>
            <a:p>
              <a:pPr marL="342892" indent="-342892">
                <a:buFontTx/>
                <a:buAutoNum type="arabicPeriod"/>
              </a:pPr>
              <a:r>
                <a:rPr lang="en-US" sz="1000" dirty="0"/>
                <a:t>View  Same HTML 5 Screens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BE7690B-9DE7-4B7D-AD0F-3475A5A74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84730" y="2803646"/>
              <a:ext cx="679387" cy="969463"/>
            </a:xfrm>
            <a:prstGeom prst="rect">
              <a:avLst/>
            </a:prstGeom>
          </p:spPr>
        </p:pic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AAF73AE5-7F6D-4E91-BFD9-161181FADE7E}"/>
                </a:ext>
              </a:extLst>
            </p:cNvPr>
            <p:cNvCxnSpPr/>
            <p:nvPr/>
          </p:nvCxnSpPr>
          <p:spPr bwMode="auto">
            <a:xfrm flipH="1" flipV="1">
              <a:off x="682200" y="2257163"/>
              <a:ext cx="180854" cy="315367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B21E41E-AC61-4651-905F-D33F19799CC3}"/>
                </a:ext>
              </a:extLst>
            </p:cNvPr>
            <p:cNvSpPr txBox="1"/>
            <p:nvPr/>
          </p:nvSpPr>
          <p:spPr>
            <a:xfrm>
              <a:off x="614533" y="2357086"/>
              <a:ext cx="3189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1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B4A0FB1B-732A-4AFA-8389-6F1C71F46939}"/>
                </a:ext>
              </a:extLst>
            </p:cNvPr>
            <p:cNvCxnSpPr/>
            <p:nvPr/>
          </p:nvCxnSpPr>
          <p:spPr bwMode="auto">
            <a:xfrm flipV="1">
              <a:off x="963706" y="2257162"/>
              <a:ext cx="260116" cy="315368"/>
            </a:xfrm>
            <a:prstGeom prst="straightConnector1">
              <a:avLst/>
            </a:prstGeom>
            <a:solidFill>
              <a:schemeClr val="accent1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436DCB3-6232-47F0-A0BC-D72AE34BB26C}"/>
                </a:ext>
              </a:extLst>
            </p:cNvPr>
            <p:cNvSpPr txBox="1"/>
            <p:nvPr/>
          </p:nvSpPr>
          <p:spPr>
            <a:xfrm>
              <a:off x="1114304" y="2386967"/>
              <a:ext cx="31894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2</a:t>
              </a: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7EF767AA-1F06-4510-9C2D-F0D9A457B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43151" y="1513433"/>
              <a:ext cx="843653" cy="843653"/>
            </a:xfrm>
            <a:prstGeom prst="rect">
              <a:avLst/>
            </a:prstGeom>
          </p:spPr>
        </p:pic>
      </p:grpSp>
      <p:sp>
        <p:nvSpPr>
          <p:cNvPr id="37" name="Title 2">
            <a:extLst>
              <a:ext uri="{FF2B5EF4-FFF2-40B4-BE49-F238E27FC236}">
                <a16:creationId xmlns:a16="http://schemas.microsoft.com/office/drawing/2014/main" id="{54166580-3F69-4B98-A4CA-D04E2C183B7D}"/>
              </a:ext>
            </a:extLst>
          </p:cNvPr>
          <p:cNvSpPr txBox="1">
            <a:spLocks/>
          </p:cNvSpPr>
          <p:nvPr/>
        </p:nvSpPr>
        <p:spPr>
          <a:xfrm>
            <a:off x="195122" y="220079"/>
            <a:ext cx="8669478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783" fontAlgn="auto"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Phoenix Contact – Automation –  	 	       Network Interfaces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88F6831-0052-472A-A0E8-8894AD906901}"/>
              </a:ext>
            </a:extLst>
          </p:cNvPr>
          <p:cNvSpPr txBox="1"/>
          <p:nvPr/>
        </p:nvSpPr>
        <p:spPr>
          <a:xfrm>
            <a:off x="2711932" y="1123816"/>
            <a:ext cx="105539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err="1"/>
              <a:t>Wifi</a:t>
            </a:r>
            <a:r>
              <a:rPr lang="en-US" sz="1400" dirty="0"/>
              <a:t> Access</a:t>
            </a:r>
          </a:p>
          <a:p>
            <a:r>
              <a:rPr lang="en-US" sz="1400" dirty="0"/>
              <a:t>Point</a:t>
            </a:r>
          </a:p>
        </p:txBody>
      </p:sp>
    </p:spTree>
    <p:extLst>
      <p:ext uri="{BB962C8B-B14F-4D97-AF65-F5344CB8AC3E}">
        <p14:creationId xmlns:p14="http://schemas.microsoft.com/office/powerpoint/2010/main" val="168997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4C8C7530-9FA4-4816-AD28-B25203524E6C}"/>
              </a:ext>
            </a:extLst>
          </p:cNvPr>
          <p:cNvGrpSpPr/>
          <p:nvPr/>
        </p:nvGrpSpPr>
        <p:grpSpPr>
          <a:xfrm>
            <a:off x="105027" y="1069427"/>
            <a:ext cx="3334836" cy="3958244"/>
            <a:chOff x="105027" y="1069427"/>
            <a:chExt cx="3334836" cy="39582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CDFE35B-AFBF-47EC-AC59-B0A55724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27" y="1069427"/>
              <a:ext cx="2098346" cy="3958244"/>
            </a:xfrm>
            <a:prstGeom prst="rect">
              <a:avLst/>
            </a:prstGeom>
          </p:spPr>
        </p:pic>
        <p:sp>
          <p:nvSpPr>
            <p:cNvPr id="12" name="Arrow: Left 11">
              <a:extLst>
                <a:ext uri="{FF2B5EF4-FFF2-40B4-BE49-F238E27FC236}">
                  <a16:creationId xmlns:a16="http://schemas.microsoft.com/office/drawing/2014/main" id="{FADE6A85-B49C-4F50-A6F2-BE05542ED040}"/>
                </a:ext>
              </a:extLst>
            </p:cNvPr>
            <p:cNvSpPr/>
            <p:nvPr/>
          </p:nvSpPr>
          <p:spPr>
            <a:xfrm>
              <a:off x="2203373" y="1582691"/>
              <a:ext cx="1236490" cy="464213"/>
            </a:xfrm>
            <a:prstGeom prst="left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AutoShape 2" descr="https://portal7.europe.phoenixcontact.com/assets/images_pr/product_photos/large/88340_1000_int_04.jpg"/>
          <p:cNvSpPr>
            <a:spLocks noChangeAspect="1" noChangeArrowheads="1"/>
          </p:cNvSpPr>
          <p:nvPr/>
        </p:nvSpPr>
        <p:spPr bwMode="auto">
          <a:xfrm>
            <a:off x="157192" y="-144426"/>
            <a:ext cx="304730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defTabSz="816110"/>
            <a:endParaRPr lang="en-US" sz="1575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BF00A7-D5ED-4734-928E-C128DA938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256" y="1319175"/>
            <a:ext cx="597495" cy="13951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5FB31-1A9A-40DF-91E1-70901D3F5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232" y="1322285"/>
            <a:ext cx="664940" cy="1368489"/>
          </a:xfrm>
          <a:prstGeom prst="rect">
            <a:avLst/>
          </a:prstGeom>
        </p:spPr>
      </p:pic>
      <p:sp>
        <p:nvSpPr>
          <p:cNvPr id="45" name="Titel 1">
            <a:extLst>
              <a:ext uri="{FF2B5EF4-FFF2-40B4-BE49-F238E27FC236}">
                <a16:creationId xmlns:a16="http://schemas.microsoft.com/office/drawing/2014/main" id="{72B36D72-C0F6-4D55-A654-BF872862F08D}"/>
              </a:ext>
            </a:extLst>
          </p:cNvPr>
          <p:cNvSpPr txBox="1">
            <a:spLocks/>
          </p:cNvSpPr>
          <p:nvPr/>
        </p:nvSpPr>
        <p:spPr bwMode="auto">
          <a:xfrm>
            <a:off x="6133381" y="700140"/>
            <a:ext cx="2245789" cy="285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de-DE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9pPr>
          </a:lstStyle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Router for Text Messaging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2447D3-37D8-4896-B1CA-D705FFB5E044}"/>
              </a:ext>
            </a:extLst>
          </p:cNvPr>
          <p:cNvSpPr txBox="1"/>
          <p:nvPr/>
        </p:nvSpPr>
        <p:spPr>
          <a:xfrm>
            <a:off x="3439863" y="1022022"/>
            <a:ext cx="105539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4G Router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8354FF6-27C5-49D6-BD4F-7BB21B5E26E7}"/>
              </a:ext>
            </a:extLst>
          </p:cNvPr>
          <p:cNvSpPr txBox="1">
            <a:spLocks/>
          </p:cNvSpPr>
          <p:nvPr/>
        </p:nvSpPr>
        <p:spPr>
          <a:xfrm>
            <a:off x="195122" y="220079"/>
            <a:ext cx="8669478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783" fontAlgn="auto"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Phoenix Contact – Automation –  	 	       Network Interfaces</a:t>
            </a:r>
          </a:p>
        </p:txBody>
      </p:sp>
      <p:pic>
        <p:nvPicPr>
          <p:cNvPr id="34" name="Picture 3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6FF8BBC-6F1B-4BF1-AE10-B2BE38460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37" y="1322285"/>
            <a:ext cx="470694" cy="1367952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131B97D-3DCC-497B-8FD6-A1DAF8458066}"/>
              </a:ext>
            </a:extLst>
          </p:cNvPr>
          <p:cNvSpPr/>
          <p:nvPr/>
        </p:nvSpPr>
        <p:spPr>
          <a:xfrm flipH="1">
            <a:off x="217154" y="1582691"/>
            <a:ext cx="1857707" cy="1482525"/>
          </a:xfrm>
          <a:prstGeom prst="wedgeRectCallou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199F2-BEF6-4968-BE0D-A330CDB02B66}"/>
              </a:ext>
            </a:extLst>
          </p:cNvPr>
          <p:cNvSpPr txBox="1"/>
          <p:nvPr/>
        </p:nvSpPr>
        <p:spPr>
          <a:xfrm>
            <a:off x="738409" y="1616017"/>
            <a:ext cx="1303401" cy="430887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Pump Motor Faulted !!!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CF61D4-79D9-4787-8AEC-EB9515C1621F}"/>
              </a:ext>
            </a:extLst>
          </p:cNvPr>
          <p:cNvSpPr txBox="1"/>
          <p:nvPr/>
        </p:nvSpPr>
        <p:spPr>
          <a:xfrm>
            <a:off x="217154" y="2061801"/>
            <a:ext cx="1303401" cy="43088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RESET Pump Fault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BBAF21-BFE3-49DC-BFAF-559BB5B7AE87}"/>
              </a:ext>
            </a:extLst>
          </p:cNvPr>
          <p:cNvSpPr txBox="1"/>
          <p:nvPr/>
        </p:nvSpPr>
        <p:spPr>
          <a:xfrm>
            <a:off x="771460" y="2522258"/>
            <a:ext cx="1303401" cy="430887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Pump Motor Running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69322A-CA3E-402E-8393-5BAA1CDDA9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449" y="1907258"/>
            <a:ext cx="1495425" cy="13239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54FEF3-607E-49EF-AD91-4E6EC24A5916}"/>
              </a:ext>
            </a:extLst>
          </p:cNvPr>
          <p:cNvSpPr txBox="1"/>
          <p:nvPr/>
        </p:nvSpPr>
        <p:spPr>
          <a:xfrm>
            <a:off x="6967965" y="3241982"/>
            <a:ext cx="19155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/>
              <a:t>Motor Fault occurs</a:t>
            </a:r>
            <a:endParaRPr lang="en-US" sz="14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51AD4D5-FEFA-46A1-AD56-3C135805F341}"/>
              </a:ext>
            </a:extLst>
          </p:cNvPr>
          <p:cNvGrpSpPr/>
          <p:nvPr/>
        </p:nvGrpSpPr>
        <p:grpSpPr>
          <a:xfrm>
            <a:off x="5702355" y="1449960"/>
            <a:ext cx="1915500" cy="821129"/>
            <a:chOff x="5702355" y="1449960"/>
            <a:chExt cx="1915500" cy="82112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7DB1D77-3307-40E0-B560-BE306FB90A53}"/>
                </a:ext>
              </a:extLst>
            </p:cNvPr>
            <p:cNvSpPr txBox="1"/>
            <p:nvPr/>
          </p:nvSpPr>
          <p:spPr>
            <a:xfrm>
              <a:off x="5702355" y="1449960"/>
              <a:ext cx="191550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PLC Input Goes High</a:t>
              </a:r>
            </a:p>
            <a:p>
              <a:r>
                <a:rPr lang="en-US" sz="1400" dirty="0"/>
                <a:t> – Motor Fault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072B4328-EA19-4660-9BB8-68B12A79FCCF}"/>
                </a:ext>
              </a:extLst>
            </p:cNvPr>
            <p:cNvCxnSpPr/>
            <p:nvPr/>
          </p:nvCxnSpPr>
          <p:spPr bwMode="auto">
            <a:xfrm flipH="1" flipV="1">
              <a:off x="5702355" y="1907258"/>
              <a:ext cx="1227561" cy="36383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D8073AD-D1AD-478D-B416-40F7D584B667}"/>
              </a:ext>
            </a:extLst>
          </p:cNvPr>
          <p:cNvSpPr txBox="1"/>
          <p:nvPr/>
        </p:nvSpPr>
        <p:spPr>
          <a:xfrm>
            <a:off x="6949100" y="3460452"/>
            <a:ext cx="19155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/>
              <a:t>Motor Running</a:t>
            </a:r>
            <a:endParaRPr lang="en-US" sz="1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0BA4E9B-9F0E-4805-93AC-56DC210F0757}"/>
              </a:ext>
            </a:extLst>
          </p:cNvPr>
          <p:cNvSpPr/>
          <p:nvPr/>
        </p:nvSpPr>
        <p:spPr>
          <a:xfrm>
            <a:off x="6929916" y="3481843"/>
            <a:ext cx="1449254" cy="252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C8B331-3FC5-46AD-AC9E-49EE5D017D7B}"/>
              </a:ext>
            </a:extLst>
          </p:cNvPr>
          <p:cNvGrpSpPr/>
          <p:nvPr/>
        </p:nvGrpSpPr>
        <p:grpSpPr>
          <a:xfrm>
            <a:off x="5518711" y="1280479"/>
            <a:ext cx="1931956" cy="1185579"/>
            <a:chOff x="5518711" y="1280479"/>
            <a:chExt cx="1931956" cy="1185579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63BC120-60F6-4344-B7D6-EF550A963EC0}"/>
                </a:ext>
              </a:extLst>
            </p:cNvPr>
            <p:cNvSpPr/>
            <p:nvPr/>
          </p:nvSpPr>
          <p:spPr>
            <a:xfrm>
              <a:off x="5518711" y="1280479"/>
              <a:ext cx="1931956" cy="626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00C23E6-B67E-46B3-980B-93F4AC67985E}"/>
                </a:ext>
              </a:extLst>
            </p:cNvPr>
            <p:cNvSpPr/>
            <p:nvPr/>
          </p:nvSpPr>
          <p:spPr>
            <a:xfrm>
              <a:off x="5620311" y="1839279"/>
              <a:ext cx="1428138" cy="626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Arrow: Left 59">
            <a:extLst>
              <a:ext uri="{FF2B5EF4-FFF2-40B4-BE49-F238E27FC236}">
                <a16:creationId xmlns:a16="http://schemas.microsoft.com/office/drawing/2014/main" id="{BC74471F-7C3F-41B3-AE40-3920688BC304}"/>
              </a:ext>
            </a:extLst>
          </p:cNvPr>
          <p:cNvSpPr/>
          <p:nvPr/>
        </p:nvSpPr>
        <p:spPr>
          <a:xfrm>
            <a:off x="2203373" y="2601003"/>
            <a:ext cx="1236490" cy="464213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Arrow: Left 60">
            <a:extLst>
              <a:ext uri="{FF2B5EF4-FFF2-40B4-BE49-F238E27FC236}">
                <a16:creationId xmlns:a16="http://schemas.microsoft.com/office/drawing/2014/main" id="{0B4D68BE-192E-43F5-9542-96821A750EE0}"/>
              </a:ext>
            </a:extLst>
          </p:cNvPr>
          <p:cNvSpPr/>
          <p:nvPr/>
        </p:nvSpPr>
        <p:spPr>
          <a:xfrm rot="10800000">
            <a:off x="2203373" y="2058045"/>
            <a:ext cx="1236490" cy="464213"/>
          </a:xfrm>
          <a:prstGeom prst="leftArrow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1B87B2B-1175-485A-A1E8-6670F7D2DECE}"/>
              </a:ext>
            </a:extLst>
          </p:cNvPr>
          <p:cNvSpPr/>
          <p:nvPr/>
        </p:nvSpPr>
        <p:spPr>
          <a:xfrm>
            <a:off x="2203372" y="1575797"/>
            <a:ext cx="1251028" cy="471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DA3DDF6-F366-4354-8649-CF8F70E0FC0F}"/>
              </a:ext>
            </a:extLst>
          </p:cNvPr>
          <p:cNvSpPr/>
          <p:nvPr/>
        </p:nvSpPr>
        <p:spPr>
          <a:xfrm>
            <a:off x="2143441" y="2046905"/>
            <a:ext cx="1379540" cy="552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0E4E6A-C577-4C37-AA55-9BE03F51AE72}"/>
              </a:ext>
            </a:extLst>
          </p:cNvPr>
          <p:cNvSpPr txBox="1"/>
          <p:nvPr/>
        </p:nvSpPr>
        <p:spPr>
          <a:xfrm>
            <a:off x="3786855" y="2845423"/>
            <a:ext cx="19155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/>
              <a:t>PLC Clears Fault</a:t>
            </a:r>
          </a:p>
          <a:p>
            <a:r>
              <a:rPr lang="en-US" sz="1400" b="1" dirty="0"/>
              <a:t>Engages Motor to Restart</a:t>
            </a:r>
            <a:endParaRPr lang="en-US" sz="14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4234A36-F285-45C4-B948-E10D648985D3}"/>
              </a:ext>
            </a:extLst>
          </p:cNvPr>
          <p:cNvSpPr txBox="1"/>
          <p:nvPr/>
        </p:nvSpPr>
        <p:spPr>
          <a:xfrm>
            <a:off x="6949100" y="3448208"/>
            <a:ext cx="19155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/>
              <a:t>Motor Running</a:t>
            </a:r>
            <a:endParaRPr lang="en-US" sz="14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0F6DE23-C1F2-40C1-AC05-543A2965A4C5}"/>
              </a:ext>
            </a:extLst>
          </p:cNvPr>
          <p:cNvSpPr/>
          <p:nvPr/>
        </p:nvSpPr>
        <p:spPr>
          <a:xfrm>
            <a:off x="6915233" y="3207815"/>
            <a:ext cx="1754633" cy="249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5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7" grpId="0" animBg="1"/>
      <p:bldP spid="46" grpId="0" animBg="1"/>
      <p:bldP spid="24" grpId="0"/>
      <p:bldP spid="54" grpId="0"/>
      <p:bldP spid="53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/>
      <p:bldP spid="6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portal7.europe.phoenixcontact.com/assets/images_pr/product_photos/large/88340_1000_int_04.jpg"/>
          <p:cNvSpPr>
            <a:spLocks noChangeAspect="1" noChangeArrowheads="1"/>
          </p:cNvSpPr>
          <p:nvPr/>
        </p:nvSpPr>
        <p:spPr bwMode="auto">
          <a:xfrm>
            <a:off x="157192" y="-144426"/>
            <a:ext cx="304730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84" tIns="45692" rIns="91384" bIns="45692" numCol="1" anchor="t" anchorCtr="0" compatLnSpc="1">
            <a:prstTxWarp prst="textNoShape">
              <a:avLst/>
            </a:prstTxWarp>
          </a:bodyPr>
          <a:lstStyle/>
          <a:p>
            <a:pPr defTabSz="816110"/>
            <a:endParaRPr lang="en-US" sz="1575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BF00A7-D5ED-4734-928E-C128DA938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256" y="1319175"/>
            <a:ext cx="597495" cy="13951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5FB31-1A9A-40DF-91E1-70901D3F5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232" y="1322285"/>
            <a:ext cx="664940" cy="136848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B557B6C-6CC6-41EC-9FE5-5B3243197DE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254" y="3001585"/>
            <a:ext cx="1546707" cy="1543050"/>
          </a:xfrm>
          <a:prstGeom prst="rect">
            <a:avLst/>
          </a:prstGeom>
        </p:spPr>
      </p:pic>
      <p:sp>
        <p:nvSpPr>
          <p:cNvPr id="39" name="Arrow: Left-Right 38">
            <a:extLst>
              <a:ext uri="{FF2B5EF4-FFF2-40B4-BE49-F238E27FC236}">
                <a16:creationId xmlns:a16="http://schemas.microsoft.com/office/drawing/2014/main" id="{36E92982-4E8E-43F9-98B5-02443503C86C}"/>
              </a:ext>
            </a:extLst>
          </p:cNvPr>
          <p:cNvSpPr/>
          <p:nvPr/>
        </p:nvSpPr>
        <p:spPr>
          <a:xfrm rot="15167475">
            <a:off x="4214084" y="2937460"/>
            <a:ext cx="691683" cy="304653"/>
          </a:xfrm>
          <a:prstGeom prst="left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C61613-6D47-44AC-8543-5A4553350DA5}"/>
              </a:ext>
            </a:extLst>
          </p:cNvPr>
          <p:cNvSpPr txBox="1"/>
          <p:nvPr/>
        </p:nvSpPr>
        <p:spPr>
          <a:xfrm>
            <a:off x="6423427" y="3432109"/>
            <a:ext cx="1473634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Local</a:t>
            </a:r>
          </a:p>
          <a:p>
            <a:r>
              <a:rPr lang="en-US" sz="1400" dirty="0"/>
              <a:t>Thin Client to </a:t>
            </a:r>
          </a:p>
          <a:p>
            <a:r>
              <a:rPr lang="en-US" sz="1400" dirty="0"/>
              <a:t>View / Control</a:t>
            </a:r>
          </a:p>
          <a:p>
            <a:r>
              <a:rPr lang="en-US" sz="1400" dirty="0"/>
              <a:t>HTML 5 Screens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C14C0C-3362-4EC5-9145-24DF20CBD003}"/>
              </a:ext>
            </a:extLst>
          </p:cNvPr>
          <p:cNvSpPr txBox="1"/>
          <p:nvPr/>
        </p:nvSpPr>
        <p:spPr>
          <a:xfrm>
            <a:off x="5551144" y="1613019"/>
            <a:ext cx="291137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PLC with I/O</a:t>
            </a:r>
          </a:p>
          <a:p>
            <a:r>
              <a:rPr lang="en-US" sz="1400" dirty="0"/>
              <a:t> - NO SOFTWARE FEES</a:t>
            </a:r>
          </a:p>
          <a:p>
            <a:r>
              <a:rPr lang="en-US" sz="1400" dirty="0"/>
              <a:t>HTML 5 Screens Served inside</a:t>
            </a:r>
          </a:p>
          <a:p>
            <a:r>
              <a:rPr lang="en-US" sz="1400" dirty="0"/>
              <a:t>DI/DO - AI/AO </a:t>
            </a:r>
          </a:p>
          <a:p>
            <a:r>
              <a:rPr lang="en-US" sz="1400" dirty="0"/>
              <a:t>    RS-485 Coms (</a:t>
            </a:r>
            <a:r>
              <a:rPr lang="en-US" sz="1400" dirty="0" err="1"/>
              <a:t>ie</a:t>
            </a:r>
            <a:r>
              <a:rPr lang="en-US" sz="1400" dirty="0"/>
              <a:t>. Modbus)</a:t>
            </a:r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72B36D72-C0F6-4D55-A654-BF872862F08D}"/>
              </a:ext>
            </a:extLst>
          </p:cNvPr>
          <p:cNvSpPr txBox="1">
            <a:spLocks/>
          </p:cNvSpPr>
          <p:nvPr/>
        </p:nvSpPr>
        <p:spPr bwMode="auto">
          <a:xfrm>
            <a:off x="6133381" y="700140"/>
            <a:ext cx="2245789" cy="285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>
            <a:defPPr>
              <a:defRPr lang="de-DE"/>
            </a:defPPr>
            <a:lvl1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latin typeface="+mj-lt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  <a:cs typeface="Arial Unicode MS" charset="0"/>
              </a:defRPr>
            </a:lvl9pPr>
          </a:lstStyle>
          <a:p>
            <a:pPr indent="89205" defTabSz="816110"/>
            <a:r>
              <a:rPr lang="de-DE" sz="1200" dirty="0">
                <a:solidFill>
                  <a:srgbClr val="000000"/>
                </a:solidFill>
              </a:rPr>
              <a:t>Remote Connectivity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2447D3-37D8-4896-B1CA-D705FFB5E044}"/>
              </a:ext>
            </a:extLst>
          </p:cNvPr>
          <p:cNvSpPr txBox="1"/>
          <p:nvPr/>
        </p:nvSpPr>
        <p:spPr>
          <a:xfrm>
            <a:off x="3453115" y="873650"/>
            <a:ext cx="105539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4G Router or</a:t>
            </a:r>
          </a:p>
          <a:p>
            <a:r>
              <a:rPr lang="en-US" sz="1400" dirty="0"/>
              <a:t>mGuard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8354FF6-27C5-49D6-BD4F-7BB21B5E26E7}"/>
              </a:ext>
            </a:extLst>
          </p:cNvPr>
          <p:cNvSpPr txBox="1">
            <a:spLocks/>
          </p:cNvSpPr>
          <p:nvPr/>
        </p:nvSpPr>
        <p:spPr>
          <a:xfrm>
            <a:off x="195122" y="220079"/>
            <a:ext cx="8669478" cy="4858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783" fontAlgn="auto"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/>
              </a:rPr>
              <a:t>Phoenix Contact – Automation –  	 	       Network Interfaces</a:t>
            </a:r>
          </a:p>
        </p:txBody>
      </p:sp>
      <p:pic>
        <p:nvPicPr>
          <p:cNvPr id="34" name="Picture 3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6FF8BBC-6F1B-4BF1-AE10-B2BE38460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37" y="1322285"/>
            <a:ext cx="470694" cy="136795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847A1FD-D3B1-4E24-8CFD-7B328918E155}"/>
              </a:ext>
            </a:extLst>
          </p:cNvPr>
          <p:cNvGrpSpPr/>
          <p:nvPr/>
        </p:nvGrpSpPr>
        <p:grpSpPr>
          <a:xfrm>
            <a:off x="366750" y="2601369"/>
            <a:ext cx="3401841" cy="2230773"/>
            <a:chOff x="366750" y="2601369"/>
            <a:chExt cx="3401841" cy="223077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BAAC8EF-71C3-405B-8337-2D022E5BE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1923" y="2601369"/>
              <a:ext cx="722808" cy="100016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4AB16EB-6694-4818-B510-4BB087201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84731" y="2803647"/>
              <a:ext cx="679387" cy="969463"/>
            </a:xfrm>
            <a:prstGeom prst="rect">
              <a:avLst/>
            </a:prstGeom>
          </p:spPr>
        </p:pic>
        <p:pic>
          <p:nvPicPr>
            <p:cNvPr id="1026" name="Picture 2" descr="IBM Personal Computer - Wikipedia">
              <a:extLst>
                <a:ext uri="{FF2B5EF4-FFF2-40B4-BE49-F238E27FC236}">
                  <a16:creationId xmlns:a16="http://schemas.microsoft.com/office/drawing/2014/main" id="{4BC5CA2A-DEA7-4E1B-A738-40B0A75F20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50" y="3871874"/>
              <a:ext cx="1443025" cy="960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Arrow: Left-Right 26">
              <a:extLst>
                <a:ext uri="{FF2B5EF4-FFF2-40B4-BE49-F238E27FC236}">
                  <a16:creationId xmlns:a16="http://schemas.microsoft.com/office/drawing/2014/main" id="{49987E98-DB40-4A6E-8F71-C6D828B6ED1E}"/>
                </a:ext>
              </a:extLst>
            </p:cNvPr>
            <p:cNvSpPr/>
            <p:nvPr/>
          </p:nvSpPr>
          <p:spPr>
            <a:xfrm rot="19065208">
              <a:off x="2341329" y="2869786"/>
              <a:ext cx="1427262" cy="337344"/>
            </a:xfrm>
            <a:prstGeom prst="leftRightArrow">
              <a:avLst/>
            </a:prstGeom>
            <a:solidFill>
              <a:srgbClr val="FF0000"/>
            </a:solidFill>
            <a:ln w="9525"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pic>
        <p:nvPicPr>
          <p:cNvPr id="29" name="Picture 2" descr="5 Tips for a Better Human Machine Interface (HMI)">
            <a:extLst>
              <a:ext uri="{FF2B5EF4-FFF2-40B4-BE49-F238E27FC236}">
                <a16:creationId xmlns:a16="http://schemas.microsoft.com/office/drawing/2014/main" id="{5A89DA09-33B5-4F0E-952C-03F31278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221" y="3393386"/>
            <a:ext cx="1013901" cy="7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DCF673B-4165-46AB-9347-6FA06222EF3C}"/>
              </a:ext>
            </a:extLst>
          </p:cNvPr>
          <p:cNvGrpSpPr/>
          <p:nvPr/>
        </p:nvGrpSpPr>
        <p:grpSpPr>
          <a:xfrm>
            <a:off x="533389" y="1841922"/>
            <a:ext cx="4245843" cy="2634076"/>
            <a:chOff x="533389" y="1841922"/>
            <a:chExt cx="4245843" cy="2634076"/>
          </a:xfrm>
        </p:grpSpPr>
        <p:pic>
          <p:nvPicPr>
            <p:cNvPr id="24" name="Picture 2" descr="5 Tips for a Better Human Machine Interface (HMI)">
              <a:extLst>
                <a:ext uri="{FF2B5EF4-FFF2-40B4-BE49-F238E27FC236}">
                  <a16:creationId xmlns:a16="http://schemas.microsoft.com/office/drawing/2014/main" id="{FA18E640-B01C-477C-9B8C-1C5E3A643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89" y="1841922"/>
              <a:ext cx="1013901" cy="759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D69852-2EB7-4448-BF0F-84EA0D312A6C}"/>
                </a:ext>
              </a:extLst>
            </p:cNvPr>
            <p:cNvSpPr txBox="1"/>
            <p:nvPr/>
          </p:nvSpPr>
          <p:spPr>
            <a:xfrm>
              <a:off x="2413287" y="3829667"/>
              <a:ext cx="2365945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/>
                <a:t>View / Control</a:t>
              </a:r>
            </a:p>
            <a:p>
              <a:r>
                <a:rPr lang="en-US" sz="1400" dirty="0"/>
                <a:t> Same Screens – </a:t>
              </a:r>
            </a:p>
            <a:p>
              <a:r>
                <a:rPr lang="en-US" sz="1400" dirty="0"/>
                <a:t>  Locally AND Remotely</a:t>
              </a:r>
            </a:p>
          </p:txBody>
        </p:sp>
        <p:sp>
          <p:nvSpPr>
            <p:cNvPr id="6" name="Arrow: Curved Right 5">
              <a:extLst>
                <a:ext uri="{FF2B5EF4-FFF2-40B4-BE49-F238E27FC236}">
                  <a16:creationId xmlns:a16="http://schemas.microsoft.com/office/drawing/2014/main" id="{48BB995D-3DF5-4744-A350-E620C63A65DF}"/>
                </a:ext>
              </a:extLst>
            </p:cNvPr>
            <p:cNvSpPr/>
            <p:nvPr/>
          </p:nvSpPr>
          <p:spPr>
            <a:xfrm rot="9052286">
              <a:off x="1700346" y="2008669"/>
              <a:ext cx="575671" cy="1054252"/>
            </a:xfrm>
            <a:prstGeom prst="curvedRight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90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BDAFF-EF30-4ED7-BE18-1D960532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087617"/>
            <a:ext cx="2667000" cy="468312"/>
          </a:xfrm>
        </p:spPr>
        <p:txBody>
          <a:bodyPr/>
          <a:lstStyle/>
          <a:p>
            <a:r>
              <a:rPr lang="en-US" dirty="0"/>
              <a:t>THANK YOU 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EC11F-DF2A-40EF-A6FD-8E77ACAA2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8306D-2811-40CD-8CBB-10D9363A723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5B879-ADFE-43DD-8441-6754B9881A9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48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67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EC11F-DF2A-40EF-A6FD-8E77ACAA2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8306D-2811-40CD-8CBB-10D9363A723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r>
              <a:rPr lang="en-US" noProof="0"/>
              <a:t>Control Strategy l 2018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5B879-ADFE-43DD-8441-6754B9881A9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B61BB89-C0CC-48B6-B74D-7CAD5C40D96D}" type="slidenum">
              <a:rPr lang="en-US" noProof="0" smtClean="0"/>
              <a:pPr/>
              <a:t>49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696FD9-D0A8-43C5-8612-E4982FDB1C29}"/>
              </a:ext>
            </a:extLst>
          </p:cNvPr>
          <p:cNvSpPr txBox="1"/>
          <p:nvPr/>
        </p:nvSpPr>
        <p:spPr>
          <a:xfrm>
            <a:off x="1444813" y="3985903"/>
            <a:ext cx="77599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err="1"/>
              <a:t>PLCnext</a:t>
            </a:r>
            <a:endParaRPr lang="en-US" sz="1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4671DCE-3249-44E8-8840-83553A407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19" y="1252718"/>
            <a:ext cx="2019132" cy="271783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1F48A2B-28FE-4B6E-BE88-946C11B4193C}"/>
              </a:ext>
            </a:extLst>
          </p:cNvPr>
          <p:cNvSpPr txBox="1"/>
          <p:nvPr/>
        </p:nvSpPr>
        <p:spPr>
          <a:xfrm>
            <a:off x="3751236" y="643859"/>
            <a:ext cx="2060386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Port 1</a:t>
            </a:r>
          </a:p>
          <a:p>
            <a:r>
              <a:rPr lang="en-US" sz="1400" dirty="0">
                <a:solidFill>
                  <a:srgbClr val="FF0000"/>
                </a:solidFill>
              </a:rPr>
              <a:t>PLC: </a:t>
            </a:r>
          </a:p>
          <a:p>
            <a:r>
              <a:rPr lang="en-US" sz="1400" dirty="0">
                <a:solidFill>
                  <a:srgbClr val="FF0000"/>
                </a:solidFill>
              </a:rPr>
              <a:t> IP ADD: 192.168. 1. 10</a:t>
            </a:r>
          </a:p>
          <a:p>
            <a:r>
              <a:rPr lang="en-US" sz="1400" dirty="0" err="1">
                <a:solidFill>
                  <a:srgbClr val="FF0000"/>
                </a:solidFill>
              </a:rPr>
              <a:t>SubNet</a:t>
            </a:r>
            <a:r>
              <a:rPr lang="en-US" sz="1400" dirty="0">
                <a:solidFill>
                  <a:srgbClr val="FF0000"/>
                </a:solidFill>
              </a:rPr>
              <a:t>:  255.255.255.0</a:t>
            </a:r>
          </a:p>
          <a:p>
            <a:r>
              <a:rPr lang="en-US" sz="1400" dirty="0">
                <a:solidFill>
                  <a:srgbClr val="FF0000"/>
                </a:solidFill>
              </a:rPr>
              <a:t>GW:        192.168.  1. 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59BB73-110A-4EA5-B5A4-1D4C2AEB57A4}"/>
              </a:ext>
            </a:extLst>
          </p:cNvPr>
          <p:cNvSpPr txBox="1"/>
          <p:nvPr/>
        </p:nvSpPr>
        <p:spPr>
          <a:xfrm>
            <a:off x="3804536" y="1983626"/>
            <a:ext cx="206038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Port 2</a:t>
            </a:r>
          </a:p>
          <a:p>
            <a:r>
              <a:rPr lang="en-US" sz="1400" dirty="0">
                <a:solidFill>
                  <a:srgbClr val="0070C0"/>
                </a:solidFill>
              </a:rPr>
              <a:t> IP ADD:  178.   18.  8.20</a:t>
            </a:r>
          </a:p>
          <a:p>
            <a:r>
              <a:rPr lang="en-US" sz="1400" dirty="0" err="1">
                <a:solidFill>
                  <a:srgbClr val="0070C0"/>
                </a:solidFill>
              </a:rPr>
              <a:t>SubNet</a:t>
            </a:r>
            <a:r>
              <a:rPr lang="en-US" sz="1400" dirty="0">
                <a:solidFill>
                  <a:srgbClr val="0070C0"/>
                </a:solidFill>
              </a:rPr>
              <a:t>:  255.255. 248. 0</a:t>
            </a:r>
          </a:p>
          <a:p>
            <a:r>
              <a:rPr lang="en-US" sz="1400" dirty="0">
                <a:solidFill>
                  <a:srgbClr val="0070C0"/>
                </a:solidFill>
              </a:rPr>
              <a:t>GW:        172.  18.  10. 2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04CA12-D8CB-4AC1-80E9-67EFA3DF7145}"/>
              </a:ext>
            </a:extLst>
          </p:cNvPr>
          <p:cNvSpPr txBox="1"/>
          <p:nvPr/>
        </p:nvSpPr>
        <p:spPr>
          <a:xfrm>
            <a:off x="3670066" y="3018570"/>
            <a:ext cx="206038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Port 3</a:t>
            </a:r>
          </a:p>
          <a:p>
            <a:r>
              <a:rPr lang="en-US" sz="1400" dirty="0"/>
              <a:t> IP ADD:  192.168.3.10</a:t>
            </a:r>
          </a:p>
          <a:p>
            <a:r>
              <a:rPr lang="en-US" sz="1400" dirty="0" err="1"/>
              <a:t>SubNet</a:t>
            </a:r>
            <a:r>
              <a:rPr lang="en-US" sz="1400" dirty="0"/>
              <a:t>:  255.255.255.0</a:t>
            </a:r>
          </a:p>
          <a:p>
            <a:r>
              <a:rPr lang="en-US" sz="1400" dirty="0"/>
              <a:t>GW:               0.  0.  0. 0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3EF7DC-B688-4C68-A385-95054AEA446E}"/>
              </a:ext>
            </a:extLst>
          </p:cNvPr>
          <p:cNvSpPr txBox="1"/>
          <p:nvPr/>
        </p:nvSpPr>
        <p:spPr>
          <a:xfrm>
            <a:off x="6624454" y="2170581"/>
            <a:ext cx="206038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Cellular ROUTER</a:t>
            </a:r>
          </a:p>
          <a:p>
            <a:r>
              <a:rPr lang="en-US" sz="1400" dirty="0">
                <a:solidFill>
                  <a:srgbClr val="FF0000"/>
                </a:solidFill>
              </a:rPr>
              <a:t>ROUTE:   192.168.1.1</a:t>
            </a:r>
          </a:p>
          <a:p>
            <a:r>
              <a:rPr lang="en-US" sz="1400" dirty="0">
                <a:solidFill>
                  <a:srgbClr val="FF0000"/>
                </a:solidFill>
              </a:rPr>
              <a:t>255.255.255.0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B0A60F-AA58-4A24-8263-16AD9801FB13}"/>
              </a:ext>
            </a:extLst>
          </p:cNvPr>
          <p:cNvSpPr txBox="1"/>
          <p:nvPr/>
        </p:nvSpPr>
        <p:spPr>
          <a:xfrm>
            <a:off x="6664857" y="824988"/>
            <a:ext cx="1732548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FLOWSERVE NETWORK:</a:t>
            </a:r>
          </a:p>
          <a:p>
            <a:r>
              <a:rPr lang="en-US" sz="1400" dirty="0">
                <a:solidFill>
                  <a:srgbClr val="0070C0"/>
                </a:solidFill>
              </a:rPr>
              <a:t>ROUTE: 172.18.10.2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945A922-9D88-43E0-AAB9-F978923D55A4}"/>
              </a:ext>
            </a:extLst>
          </p:cNvPr>
          <p:cNvCxnSpPr>
            <a:cxnSpLocks/>
          </p:cNvCxnSpPr>
          <p:nvPr/>
        </p:nvCxnSpPr>
        <p:spPr bwMode="auto">
          <a:xfrm>
            <a:off x="5811622" y="1407931"/>
            <a:ext cx="738775" cy="935516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F7FD44E-43E1-443E-9331-31BDF25C6AC1}"/>
              </a:ext>
            </a:extLst>
          </p:cNvPr>
          <p:cNvSpPr txBox="1"/>
          <p:nvPr/>
        </p:nvSpPr>
        <p:spPr>
          <a:xfrm>
            <a:off x="6880011" y="3018275"/>
            <a:ext cx="206038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Hard Wire PC Ethernet</a:t>
            </a:r>
          </a:p>
          <a:p>
            <a:r>
              <a:rPr lang="en-US" sz="1400" dirty="0">
                <a:solidFill>
                  <a:srgbClr val="FF0000"/>
                </a:solidFill>
              </a:rPr>
              <a:t>IP Add: 192.168.1.15</a:t>
            </a:r>
          </a:p>
          <a:p>
            <a:r>
              <a:rPr lang="en-US" sz="1400" dirty="0">
                <a:solidFill>
                  <a:srgbClr val="FF0000"/>
                </a:solidFill>
              </a:rPr>
              <a:t>255.255.255.0</a:t>
            </a:r>
          </a:p>
          <a:p>
            <a:r>
              <a:rPr lang="en-US" sz="1400" dirty="0">
                <a:solidFill>
                  <a:srgbClr val="FF0000"/>
                </a:solidFill>
              </a:rPr>
              <a:t>GW: 192.168.1.1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982C859-3A7A-4F82-B822-17DF12085296}"/>
              </a:ext>
            </a:extLst>
          </p:cNvPr>
          <p:cNvCxnSpPr/>
          <p:nvPr/>
        </p:nvCxnSpPr>
        <p:spPr bwMode="auto">
          <a:xfrm flipV="1">
            <a:off x="5811622" y="1407931"/>
            <a:ext cx="812832" cy="76265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Arrow: Left 45">
            <a:extLst>
              <a:ext uri="{FF2B5EF4-FFF2-40B4-BE49-F238E27FC236}">
                <a16:creationId xmlns:a16="http://schemas.microsoft.com/office/drawing/2014/main" id="{FE34D79F-5186-427F-AA5B-C0AEE43D9A35}"/>
              </a:ext>
            </a:extLst>
          </p:cNvPr>
          <p:cNvSpPr/>
          <p:nvPr/>
        </p:nvSpPr>
        <p:spPr>
          <a:xfrm>
            <a:off x="2677969" y="2170581"/>
            <a:ext cx="1073267" cy="441054"/>
          </a:xfrm>
          <a:prstGeom prst="leftArrow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Left 46">
            <a:extLst>
              <a:ext uri="{FF2B5EF4-FFF2-40B4-BE49-F238E27FC236}">
                <a16:creationId xmlns:a16="http://schemas.microsoft.com/office/drawing/2014/main" id="{F4E08F04-6F59-43FE-A56E-7270ADB182A9}"/>
              </a:ext>
            </a:extLst>
          </p:cNvPr>
          <p:cNvSpPr/>
          <p:nvPr/>
        </p:nvSpPr>
        <p:spPr>
          <a:xfrm rot="20176824">
            <a:off x="2691247" y="1447698"/>
            <a:ext cx="929363" cy="441054"/>
          </a:xfrm>
          <a:prstGeom prst="leftArrow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Left 47">
            <a:extLst>
              <a:ext uri="{FF2B5EF4-FFF2-40B4-BE49-F238E27FC236}">
                <a16:creationId xmlns:a16="http://schemas.microsoft.com/office/drawing/2014/main" id="{085B6AEB-F1B9-4F8B-928B-66E93D56354E}"/>
              </a:ext>
            </a:extLst>
          </p:cNvPr>
          <p:cNvSpPr/>
          <p:nvPr/>
        </p:nvSpPr>
        <p:spPr>
          <a:xfrm rot="1818532">
            <a:off x="2640026" y="2919067"/>
            <a:ext cx="1073267" cy="441054"/>
          </a:xfrm>
          <a:prstGeom prst="leftArrow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3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737F-2FF1-4F3C-A798-674E96EF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 Revolutionary 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1B763-2530-47E6-A0C1-ACA0B48DE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PLCnext Technology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0155C-7138-485B-9B23-5FAF6427799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PLCnext Technology / 2019 Launch Package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4112-9ADE-434C-9E55-7740698C5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BB1188-CABB-4DC4-B68E-A048CFBCF4DE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CAAFEA-82D7-44D1-A72D-9B59E2863CF3}"/>
              </a:ext>
            </a:extLst>
          </p:cNvPr>
          <p:cNvGrpSpPr/>
          <p:nvPr/>
        </p:nvGrpSpPr>
        <p:grpSpPr>
          <a:xfrm>
            <a:off x="1477565" y="1166130"/>
            <a:ext cx="1078457" cy="3241665"/>
            <a:chOff x="4988234" y="1551126"/>
            <a:chExt cx="1438275" cy="43232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526085F-87CC-4AC0-94F3-6437C20A6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8234" y="1551126"/>
              <a:ext cx="1438275" cy="387667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0B87D4-6455-420B-8F78-2EA8E75CA50F}"/>
                </a:ext>
              </a:extLst>
            </p:cNvPr>
            <p:cNvSpPr txBox="1"/>
            <p:nvPr/>
          </p:nvSpPr>
          <p:spPr>
            <a:xfrm>
              <a:off x="5054437" y="5415527"/>
              <a:ext cx="1305870" cy="4588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34969" tIns="67484" rIns="134969" bIns="67484" rtlCol="0">
              <a:spAutoFit/>
            </a:bodyPr>
            <a:lstStyle/>
            <a:p>
              <a:r>
                <a:rPr lang="en-US" sz="1350" dirty="0" err="1"/>
                <a:t>PLCNext</a:t>
              </a:r>
              <a:endParaRPr lang="en-US" sz="135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B974476-899D-4F6A-94F4-E6BC086BDC58}"/>
              </a:ext>
            </a:extLst>
          </p:cNvPr>
          <p:cNvSpPr txBox="1"/>
          <p:nvPr/>
        </p:nvSpPr>
        <p:spPr>
          <a:xfrm>
            <a:off x="2923604" y="1251295"/>
            <a:ext cx="2939687" cy="2213778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r>
              <a:rPr lang="en-US" sz="1350" b="1" u="sng" dirty="0"/>
              <a:t>Advantages for PLC Users: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No Cost Software (Licensing)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Deterministic PLC Performance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Ability to Synchronize C++/C#/Python with Ladder !!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HTML 5 (Incredible Graphics)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Open Coms (OPC-UA)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Web Connectivity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Designed from Ground Up</a:t>
            </a:r>
          </a:p>
          <a:p>
            <a:r>
              <a:rPr lang="en-US" sz="1350" dirty="0"/>
              <a:t>     as a IIOT Device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0C966-14E9-4715-AC67-67CA367D08B8}"/>
              </a:ext>
            </a:extLst>
          </p:cNvPr>
          <p:cNvSpPr txBox="1"/>
          <p:nvPr/>
        </p:nvSpPr>
        <p:spPr>
          <a:xfrm>
            <a:off x="5974708" y="1251295"/>
            <a:ext cx="2939687" cy="2006029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r>
              <a:rPr lang="en-US" sz="1350" b="1" u="sng" dirty="0"/>
              <a:t>Advantages for LINUX Users: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Familiar Programming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Can Use Open Source Code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Program in C++/C#/Python/etc..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Support of Docker/</a:t>
            </a:r>
            <a:r>
              <a:rPr lang="en-US" sz="1350" dirty="0" err="1"/>
              <a:t>Balena</a:t>
            </a:r>
            <a:endParaRPr lang="en-US" sz="1350" dirty="0"/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REST Implemented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Familiar Linux Interface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Industrial Grade PLC</a:t>
            </a:r>
          </a:p>
          <a:p>
            <a:pPr marL="214255" indent="-214255">
              <a:buFont typeface="Arial" panose="020B0604020202020204" pitchFamily="34" charset="0"/>
              <a:buChar char="•"/>
            </a:pPr>
            <a:r>
              <a:rPr lang="en-US" sz="1350" dirty="0"/>
              <a:t>Industrial Grade I/O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6A4492-EFF1-4B7B-A1FE-EA74A863172B}"/>
              </a:ext>
            </a:extLst>
          </p:cNvPr>
          <p:cNvSpPr txBox="1"/>
          <p:nvPr/>
        </p:nvSpPr>
        <p:spPr>
          <a:xfrm>
            <a:off x="3134729" y="3377628"/>
            <a:ext cx="5015297" cy="551784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pPr algn="ctr"/>
            <a:r>
              <a:rPr lang="en-US" sz="1350" b="1" dirty="0"/>
              <a:t>No Software Licensing Fees.</a:t>
            </a:r>
          </a:p>
          <a:p>
            <a:pPr algn="ctr"/>
            <a:r>
              <a:rPr lang="en-US" sz="1350" b="1" dirty="0"/>
              <a:t>No Restrictions.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087BCD-0ADF-45D0-BE70-98F672B3283F}"/>
              </a:ext>
            </a:extLst>
          </p:cNvPr>
          <p:cNvSpPr txBox="1"/>
          <p:nvPr/>
        </p:nvSpPr>
        <p:spPr>
          <a:xfrm>
            <a:off x="3134729" y="3757395"/>
            <a:ext cx="5015297" cy="759534"/>
          </a:xfrm>
          <a:prstGeom prst="rect">
            <a:avLst/>
          </a:prstGeom>
          <a:noFill/>
          <a:ln>
            <a:noFill/>
          </a:ln>
        </p:spPr>
        <p:txBody>
          <a:bodyPr wrap="square" lIns="134969" tIns="67484" rIns="134969" bIns="67484" rtlCol="0">
            <a:spAutoFit/>
          </a:bodyPr>
          <a:lstStyle/>
          <a:p>
            <a:pPr algn="ctr"/>
            <a:endParaRPr lang="en-US" sz="1350" b="1" dirty="0"/>
          </a:p>
          <a:p>
            <a:pPr algn="ctr"/>
            <a:r>
              <a:rPr lang="en-US" sz="1350" b="1" dirty="0"/>
              <a:t>Our Open Systems allow you to use Open Markets to get for free or for a fee – You Decide !!!</a:t>
            </a:r>
          </a:p>
        </p:txBody>
      </p:sp>
    </p:spTree>
    <p:extLst>
      <p:ext uri="{BB962C8B-B14F-4D97-AF65-F5344CB8AC3E}">
        <p14:creationId xmlns:p14="http://schemas.microsoft.com/office/powerpoint/2010/main" val="4215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DCD1190-81F5-4065-BD67-F8B279E2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– </a:t>
            </a:r>
            <a:r>
              <a:rPr lang="en-US" dirty="0" err="1"/>
              <a:t>PLCnext</a:t>
            </a:r>
            <a:r>
              <a:rPr lang="en-US" dirty="0"/>
              <a:t> approach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12EAD2-042D-45F0-80F3-3C1C3310B0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4" name="AutoShape 6" descr="Related image">
            <a:extLst>
              <a:ext uri="{FF2B5EF4-FFF2-40B4-BE49-F238E27FC236}">
                <a16:creationId xmlns:a16="http://schemas.microsoft.com/office/drawing/2014/main" id="{83C77FD1-6C41-49F0-838C-616185AD2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4D019-39ED-4CF8-9A2D-B100ED09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00150"/>
            <a:ext cx="6049807" cy="371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1BF9D0-6A15-4AF4-AE4E-C4EE46941E4B}"/>
              </a:ext>
            </a:extLst>
          </p:cNvPr>
          <p:cNvSpPr/>
          <p:nvPr/>
        </p:nvSpPr>
        <p:spPr>
          <a:xfrm>
            <a:off x="6418729" y="11405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Open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IIot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Ready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Reimagined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A0954-F1C8-4605-8002-672D18C9E964}"/>
              </a:ext>
            </a:extLst>
          </p:cNvPr>
          <p:cNvSpPr/>
          <p:nvPr/>
        </p:nvSpPr>
        <p:spPr>
          <a:xfrm>
            <a:off x="4343400" y="3978304"/>
            <a:ext cx="1295400" cy="4984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8F3620-13D7-4C49-923C-09C3718973F1}"/>
              </a:ext>
            </a:extLst>
          </p:cNvPr>
          <p:cNvSpPr/>
          <p:nvPr/>
        </p:nvSpPr>
        <p:spPr>
          <a:xfrm>
            <a:off x="5486400" y="4475177"/>
            <a:ext cx="590550" cy="39527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C8C703-9776-46EE-99B7-E4A796FF313C}"/>
              </a:ext>
            </a:extLst>
          </p:cNvPr>
          <p:cNvSpPr/>
          <p:nvPr/>
        </p:nvSpPr>
        <p:spPr>
          <a:xfrm>
            <a:off x="297735" y="304165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870BC5-023B-4DE2-B5E8-C3E770D7A8D3}"/>
              </a:ext>
            </a:extLst>
          </p:cNvPr>
          <p:cNvSpPr/>
          <p:nvPr/>
        </p:nvSpPr>
        <p:spPr>
          <a:xfrm>
            <a:off x="308332" y="116613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496935-09F6-4C5A-8403-D7958EA6B88A}"/>
              </a:ext>
            </a:extLst>
          </p:cNvPr>
          <p:cNvSpPr/>
          <p:nvPr/>
        </p:nvSpPr>
        <p:spPr>
          <a:xfrm>
            <a:off x="3593006" y="3038327"/>
            <a:ext cx="2577680" cy="1879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D069D7-3EDA-4FA1-BDCA-9F86BD82E7C0}"/>
              </a:ext>
            </a:extLst>
          </p:cNvPr>
          <p:cNvSpPr/>
          <p:nvPr/>
        </p:nvSpPr>
        <p:spPr>
          <a:xfrm>
            <a:off x="2685671" y="3668127"/>
            <a:ext cx="862928" cy="334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83D672-8AFB-411E-BD88-9B2D16B2B85B}"/>
              </a:ext>
            </a:extLst>
          </p:cNvPr>
          <p:cNvSpPr/>
          <p:nvPr/>
        </p:nvSpPr>
        <p:spPr>
          <a:xfrm>
            <a:off x="460732" y="131853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E36457-288A-4649-8220-1F853DA3AD63}"/>
              </a:ext>
            </a:extLst>
          </p:cNvPr>
          <p:cNvSpPr/>
          <p:nvPr/>
        </p:nvSpPr>
        <p:spPr>
          <a:xfrm>
            <a:off x="613132" y="147093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C9662-7B0B-4448-AB1B-100D7389F428}"/>
              </a:ext>
            </a:extLst>
          </p:cNvPr>
          <p:cNvSpPr/>
          <p:nvPr/>
        </p:nvSpPr>
        <p:spPr>
          <a:xfrm>
            <a:off x="6323086" y="939232"/>
            <a:ext cx="2577680" cy="3166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349112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DCD1190-81F5-4065-BD67-F8B279E2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– </a:t>
            </a:r>
            <a:r>
              <a:rPr lang="en-US" dirty="0" err="1"/>
              <a:t>PLCnext</a:t>
            </a:r>
            <a:r>
              <a:rPr lang="en-US" dirty="0"/>
              <a:t> approach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12EAD2-042D-45F0-80F3-3C1C3310B0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4" name="AutoShape 6" descr="Related image">
            <a:extLst>
              <a:ext uri="{FF2B5EF4-FFF2-40B4-BE49-F238E27FC236}">
                <a16:creationId xmlns:a16="http://schemas.microsoft.com/office/drawing/2014/main" id="{83C77FD1-6C41-49F0-838C-616185AD2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4D019-39ED-4CF8-9A2D-B100ED09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00150"/>
            <a:ext cx="6049807" cy="371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1BF9D0-6A15-4AF4-AE4E-C4EE46941E4B}"/>
              </a:ext>
            </a:extLst>
          </p:cNvPr>
          <p:cNvSpPr/>
          <p:nvPr/>
        </p:nvSpPr>
        <p:spPr>
          <a:xfrm>
            <a:off x="6418729" y="11405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Open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IIot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Ready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Reimagined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A0954-F1C8-4605-8002-672D18C9E964}"/>
              </a:ext>
            </a:extLst>
          </p:cNvPr>
          <p:cNvSpPr/>
          <p:nvPr/>
        </p:nvSpPr>
        <p:spPr>
          <a:xfrm>
            <a:off x="4343400" y="3978304"/>
            <a:ext cx="1295400" cy="4984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8F3620-13D7-4C49-923C-09C3718973F1}"/>
              </a:ext>
            </a:extLst>
          </p:cNvPr>
          <p:cNvSpPr/>
          <p:nvPr/>
        </p:nvSpPr>
        <p:spPr>
          <a:xfrm>
            <a:off x="5486400" y="4475177"/>
            <a:ext cx="590550" cy="39527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C8C703-9776-46EE-99B7-E4A796FF313C}"/>
              </a:ext>
            </a:extLst>
          </p:cNvPr>
          <p:cNvSpPr/>
          <p:nvPr/>
        </p:nvSpPr>
        <p:spPr>
          <a:xfrm>
            <a:off x="297735" y="304165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870BC5-023B-4DE2-B5E8-C3E770D7A8D3}"/>
              </a:ext>
            </a:extLst>
          </p:cNvPr>
          <p:cNvSpPr/>
          <p:nvPr/>
        </p:nvSpPr>
        <p:spPr>
          <a:xfrm>
            <a:off x="308332" y="1166130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89F788-BC0C-4FA0-97F8-85C8B3875E10}"/>
              </a:ext>
            </a:extLst>
          </p:cNvPr>
          <p:cNvSpPr/>
          <p:nvPr/>
        </p:nvSpPr>
        <p:spPr>
          <a:xfrm>
            <a:off x="2685671" y="3668127"/>
            <a:ext cx="862928" cy="334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6EBD39-14CD-4C70-894A-77C9748F9196}"/>
              </a:ext>
            </a:extLst>
          </p:cNvPr>
          <p:cNvSpPr/>
          <p:nvPr/>
        </p:nvSpPr>
        <p:spPr>
          <a:xfrm>
            <a:off x="6323086" y="1889185"/>
            <a:ext cx="2577680" cy="2216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81001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DCD1190-81F5-4065-BD67-F8B279E2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– </a:t>
            </a:r>
            <a:r>
              <a:rPr lang="en-US" dirty="0" err="1"/>
              <a:t>PLCnext</a:t>
            </a:r>
            <a:r>
              <a:rPr lang="en-US" dirty="0"/>
              <a:t> approach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12EAD2-042D-45F0-80F3-3C1C3310B0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4" name="AutoShape 6" descr="Related image">
            <a:extLst>
              <a:ext uri="{FF2B5EF4-FFF2-40B4-BE49-F238E27FC236}">
                <a16:creationId xmlns:a16="http://schemas.microsoft.com/office/drawing/2014/main" id="{83C77FD1-6C41-49F0-838C-616185AD2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4D019-39ED-4CF8-9A2D-B100ED09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00150"/>
            <a:ext cx="6049807" cy="371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1BF9D0-6A15-4AF4-AE4E-C4EE46941E4B}"/>
              </a:ext>
            </a:extLst>
          </p:cNvPr>
          <p:cNvSpPr/>
          <p:nvPr/>
        </p:nvSpPr>
        <p:spPr>
          <a:xfrm>
            <a:off x="6418729" y="11405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Open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IIot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Ready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Reimagined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A0954-F1C8-4605-8002-672D18C9E964}"/>
              </a:ext>
            </a:extLst>
          </p:cNvPr>
          <p:cNvSpPr/>
          <p:nvPr/>
        </p:nvSpPr>
        <p:spPr>
          <a:xfrm>
            <a:off x="4343400" y="3978304"/>
            <a:ext cx="1295400" cy="4984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8F3620-13D7-4C49-923C-09C3718973F1}"/>
              </a:ext>
            </a:extLst>
          </p:cNvPr>
          <p:cNvSpPr/>
          <p:nvPr/>
        </p:nvSpPr>
        <p:spPr>
          <a:xfrm>
            <a:off x="5486400" y="4475177"/>
            <a:ext cx="590550" cy="39527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C8C703-9776-46EE-99B7-E4A796FF313C}"/>
              </a:ext>
            </a:extLst>
          </p:cNvPr>
          <p:cNvSpPr/>
          <p:nvPr/>
        </p:nvSpPr>
        <p:spPr>
          <a:xfrm>
            <a:off x="304800" y="1266135"/>
            <a:ext cx="2293065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A04C0-CD69-4C24-9FDD-99DF49C80D85}"/>
              </a:ext>
            </a:extLst>
          </p:cNvPr>
          <p:cNvSpPr/>
          <p:nvPr/>
        </p:nvSpPr>
        <p:spPr>
          <a:xfrm>
            <a:off x="2685671" y="3668127"/>
            <a:ext cx="862928" cy="334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959F88-B7DD-40DB-8B5A-01EE5AC3523E}"/>
              </a:ext>
            </a:extLst>
          </p:cNvPr>
          <p:cNvSpPr/>
          <p:nvPr/>
        </p:nvSpPr>
        <p:spPr>
          <a:xfrm>
            <a:off x="6323086" y="2907102"/>
            <a:ext cx="2577680" cy="1199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27069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DCD1190-81F5-4065-BD67-F8B279E25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– </a:t>
            </a:r>
            <a:r>
              <a:rPr lang="en-US" dirty="0" err="1"/>
              <a:t>PLCnext</a:t>
            </a:r>
            <a:r>
              <a:rPr lang="en-US" dirty="0"/>
              <a:t> approach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12EAD2-042D-45F0-80F3-3C1C3310B0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PLCnext</a:t>
            </a:r>
            <a:r>
              <a:rPr lang="en-US" dirty="0"/>
              <a:t> Technology</a:t>
            </a:r>
          </a:p>
        </p:txBody>
      </p:sp>
      <p:sp>
        <p:nvSpPr>
          <p:cNvPr id="4" name="AutoShape 6" descr="Related image">
            <a:extLst>
              <a:ext uri="{FF2B5EF4-FFF2-40B4-BE49-F238E27FC236}">
                <a16:creationId xmlns:a16="http://schemas.microsoft.com/office/drawing/2014/main" id="{83C77FD1-6C41-49F0-838C-616185AD2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04D019-39ED-4CF8-9A2D-B100ED09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00150"/>
            <a:ext cx="6049807" cy="371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1BF9D0-6A15-4AF4-AE4E-C4EE46941E4B}"/>
              </a:ext>
            </a:extLst>
          </p:cNvPr>
          <p:cNvSpPr/>
          <p:nvPr/>
        </p:nvSpPr>
        <p:spPr>
          <a:xfrm>
            <a:off x="6418729" y="11405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Open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IIot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Ready</a:t>
            </a:r>
          </a:p>
          <a:p>
            <a:pPr>
              <a:buSzPts val="1800"/>
              <a:buFont typeface="Symbol" panose="05050102010706020507" pitchFamily="18" charset="2"/>
              <a:buChar char="·"/>
            </a:pP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SzPts val="1800"/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Reimagined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A0954-F1C8-4605-8002-672D18C9E964}"/>
              </a:ext>
            </a:extLst>
          </p:cNvPr>
          <p:cNvSpPr/>
          <p:nvPr/>
        </p:nvSpPr>
        <p:spPr>
          <a:xfrm>
            <a:off x="4343400" y="3978304"/>
            <a:ext cx="1295400" cy="4984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8F3620-13D7-4C49-923C-09C3718973F1}"/>
              </a:ext>
            </a:extLst>
          </p:cNvPr>
          <p:cNvSpPr/>
          <p:nvPr/>
        </p:nvSpPr>
        <p:spPr>
          <a:xfrm>
            <a:off x="5486400" y="4475177"/>
            <a:ext cx="590550" cy="39527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493AAF-A5E4-4636-9CE4-9A5277D540FA}"/>
              </a:ext>
            </a:extLst>
          </p:cNvPr>
          <p:cNvSpPr/>
          <p:nvPr/>
        </p:nvSpPr>
        <p:spPr>
          <a:xfrm>
            <a:off x="2685671" y="3668127"/>
            <a:ext cx="862928" cy="334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 err="1"/>
          </a:p>
        </p:txBody>
      </p:sp>
    </p:spTree>
    <p:extLst>
      <p:ext uri="{BB962C8B-B14F-4D97-AF65-F5344CB8AC3E}">
        <p14:creationId xmlns:p14="http://schemas.microsoft.com/office/powerpoint/2010/main" val="312065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b88c652d48e669a9eeb8673a6d06ee3fb5ffdd"/>
</p:tagLst>
</file>

<file path=ppt/theme/theme1.xml><?xml version="1.0" encoding="utf-8"?>
<a:theme xmlns:a="http://schemas.openxmlformats.org/drawingml/2006/main" name="Corporate_Master_PPT_Template_16_9_Update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EC8D2"/>
      </a:accent1>
      <a:accent2>
        <a:srgbClr val="0099A1"/>
      </a:accent2>
      <a:accent3>
        <a:srgbClr val="96BE0D"/>
      </a:accent3>
      <a:accent4>
        <a:srgbClr val="000000"/>
      </a:accent4>
      <a:accent5>
        <a:srgbClr val="005AC8"/>
      </a:accent5>
      <a:accent6>
        <a:srgbClr val="D200D2"/>
      </a:accent6>
      <a:hlink>
        <a:srgbClr val="96BE0D"/>
      </a:hlink>
      <a:folHlink>
        <a:srgbClr val="0099A1"/>
      </a:folHlink>
    </a:clrScheme>
    <a:fontScheme name="Phoenix Contac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solidFill>
          <a:schemeClr val="accent1"/>
        </a:solidFill>
        <a:ln w="31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defRPr sz="14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chemeClr val="tx1"/>
          </a:solidFill>
        </a:ln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blank">
  <a:themeElements>
    <a:clrScheme name="PhönixContac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AEC8D2"/>
      </a:accent1>
      <a:accent2>
        <a:srgbClr val="0099A1"/>
      </a:accent2>
      <a:accent3>
        <a:srgbClr val="96BE0D"/>
      </a:accent3>
      <a:accent4>
        <a:srgbClr val="000000"/>
      </a:accent4>
      <a:accent5>
        <a:srgbClr val="005AC8"/>
      </a:accent5>
      <a:accent6>
        <a:srgbClr val="D200D2"/>
      </a:accent6>
      <a:hlink>
        <a:srgbClr val="96BE0D"/>
      </a:hlink>
      <a:folHlink>
        <a:srgbClr val="0099A1"/>
      </a:folHlink>
    </a:clrScheme>
    <a:fontScheme name="Kaps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err="1" smtClean="0"/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solidFill>
          <a:schemeClr val="accent3"/>
        </a:solidFill>
        <a:ln>
          <a:noFill/>
        </a:ln>
      </a:spPr>
      <a:bodyPr wrap="square" lIns="180000" tIns="90000" rIns="180000" bIns="90000" rtlCol="0">
        <a:spAutoFit/>
      </a:bodyPr>
      <a:lstStyle>
        <a:defPPr>
          <a:defRPr sz="1800"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Corporate_Master_PPT_Template_16_9_Update</Template>
  <TotalTime>93582</TotalTime>
  <Words>2363</Words>
  <Application>Microsoft Office PowerPoint</Application>
  <PresentationFormat>On-screen Show (16:9)</PresentationFormat>
  <Paragraphs>531</Paragraphs>
  <Slides>49</Slides>
  <Notes>10</Notes>
  <HiddenSlides>4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Open Sans</vt:lpstr>
      <vt:lpstr>Symbol</vt:lpstr>
      <vt:lpstr>Wingdings</vt:lpstr>
      <vt:lpstr>Corporate_Master_PPT_Template_16_9_Update</vt:lpstr>
      <vt:lpstr>Office Theme</vt:lpstr>
      <vt:lpstr>blank</vt:lpstr>
      <vt:lpstr>Automation Systems Overview</vt:lpstr>
      <vt:lpstr>Limited Lifetime warranty</vt:lpstr>
      <vt:lpstr>PowerPoint Presentation</vt:lpstr>
      <vt:lpstr>What is so Revolutionary ?</vt:lpstr>
      <vt:lpstr>What is so Revolutionary ?</vt:lpstr>
      <vt:lpstr>Control – PLCnext approach </vt:lpstr>
      <vt:lpstr>Control – PLCnext approach </vt:lpstr>
      <vt:lpstr>Control – PLCnext approach </vt:lpstr>
      <vt:lpstr>Control – PLCnext approach </vt:lpstr>
      <vt:lpstr>5 Things Your PLC Can’t Do</vt:lpstr>
      <vt:lpstr>5 Things Your PLC Can’t Do - But Should </vt:lpstr>
      <vt:lpstr>5 Things Your PLC Can’t Do - But Should </vt:lpstr>
      <vt:lpstr>5 Things Your PLC Can’t Do - But Should </vt:lpstr>
      <vt:lpstr>5 Things Your PLC Can’t Do - But Should </vt:lpstr>
      <vt:lpstr>5 Things Your PLC Can’t Do - But Should </vt:lpstr>
      <vt:lpstr>PLCnext: Swiss Army of Control</vt:lpstr>
      <vt:lpstr>Complete Ecosystem – From Control to Cloud Integration</vt:lpstr>
      <vt:lpstr>Complete Ecosystem – From Control to Cloud Integration</vt:lpstr>
      <vt:lpstr>PLCnext Controls Roadmap</vt:lpstr>
      <vt:lpstr>Common Functions / Features for entire Family</vt:lpstr>
      <vt:lpstr>PLCnext Control AXC F 1152</vt:lpstr>
      <vt:lpstr>PLCnext Control AXC F 2152</vt:lpstr>
      <vt:lpstr>PLCnext Control AXC F 3152</vt:lpstr>
      <vt:lpstr>PLCnext Control RFC 4072S</vt:lpstr>
      <vt:lpstr>PowerPoint Presentation</vt:lpstr>
      <vt:lpstr>PowerPoint Presentation</vt:lpstr>
      <vt:lpstr>PowerPoint Presentation</vt:lpstr>
      <vt:lpstr>PLCnext I/O Solutions</vt:lpstr>
      <vt:lpstr>AxioLine I/O - Advantage – fast, robust, easy</vt:lpstr>
      <vt:lpstr>Smart Elements – Modular I/O</vt:lpstr>
      <vt:lpstr>Smart Element I/O - Advantage – Flexible, Compact, Inexpensive</vt:lpstr>
      <vt:lpstr>PLCnext         Smart Elements     AxioLine I/O </vt:lpstr>
      <vt:lpstr>Complete Ecosystem – From Control to Cloud Integration</vt:lpstr>
      <vt:lpstr>PLCnext  Engineering </vt:lpstr>
      <vt:lpstr>Web Based Management </vt:lpstr>
      <vt:lpstr>Complete Ecosystem – From Control to Cloud Integration</vt:lpstr>
      <vt:lpstr>Code Repository, Apps, Free and For Fee </vt:lpstr>
      <vt:lpstr>Complete Ecosystem – From Control to Cloud Integration</vt:lpstr>
      <vt:lpstr>PLCnext Community</vt:lpstr>
      <vt:lpstr>Landing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!!</vt:lpstr>
      <vt:lpstr>PowerPoint Presentation</vt:lpstr>
    </vt:vector>
  </TitlesOfParts>
  <Company>Phoenix Contact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Default items</dc:title>
  <dc:subject>Master Phoenix Contact 2010</dc:subject>
  <dc:creator>Molly E. McGowan</dc:creator>
  <cp:lastModifiedBy>Mark Dean</cp:lastModifiedBy>
  <cp:revision>637</cp:revision>
  <cp:lastPrinted>2019-08-14T15:23:21Z</cp:lastPrinted>
  <dcterms:created xsi:type="dcterms:W3CDTF">2016-04-01T15:01:39Z</dcterms:created>
  <dcterms:modified xsi:type="dcterms:W3CDTF">2021-09-09T19:33:26Z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igentümer">
    <vt:lpwstr>Phoenix Contact</vt:lpwstr>
  </property>
</Properties>
</file>