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1"/>
  </p:notesMasterIdLst>
  <p:sldIdLst>
    <p:sldId id="256" r:id="rId5"/>
    <p:sldId id="353" r:id="rId6"/>
    <p:sldId id="354" r:id="rId7"/>
    <p:sldId id="355" r:id="rId8"/>
    <p:sldId id="356" r:id="rId9"/>
    <p:sldId id="366" r:id="rId10"/>
    <p:sldId id="357" r:id="rId11"/>
    <p:sldId id="358" r:id="rId12"/>
    <p:sldId id="360" r:id="rId13"/>
    <p:sldId id="359" r:id="rId14"/>
    <p:sldId id="361" r:id="rId15"/>
    <p:sldId id="363" r:id="rId16"/>
    <p:sldId id="379" r:id="rId17"/>
    <p:sldId id="266" r:id="rId18"/>
    <p:sldId id="267" r:id="rId19"/>
    <p:sldId id="390" r:id="rId20"/>
    <p:sldId id="391" r:id="rId21"/>
    <p:sldId id="365" r:id="rId22"/>
    <p:sldId id="257" r:id="rId23"/>
    <p:sldId id="260" r:id="rId24"/>
    <p:sldId id="258" r:id="rId25"/>
    <p:sldId id="259" r:id="rId26"/>
    <p:sldId id="261" r:id="rId27"/>
    <p:sldId id="389" r:id="rId28"/>
    <p:sldId id="392" r:id="rId29"/>
    <p:sldId id="268" r:id="rId30"/>
    <p:sldId id="269" r:id="rId31"/>
    <p:sldId id="270" r:id="rId32"/>
    <p:sldId id="271" r:id="rId33"/>
    <p:sldId id="393" r:id="rId34"/>
    <p:sldId id="380" r:id="rId35"/>
    <p:sldId id="383" r:id="rId36"/>
    <p:sldId id="273" r:id="rId37"/>
    <p:sldId id="384" r:id="rId38"/>
    <p:sldId id="385" r:id="rId39"/>
    <p:sldId id="276" r:id="rId40"/>
    <p:sldId id="277" r:id="rId41"/>
    <p:sldId id="386" r:id="rId42"/>
    <p:sldId id="279" r:id="rId43"/>
    <p:sldId id="280" r:id="rId44"/>
    <p:sldId id="281" r:id="rId45"/>
    <p:sldId id="282" r:id="rId46"/>
    <p:sldId id="283" r:id="rId47"/>
    <p:sldId id="285" r:id="rId48"/>
    <p:sldId id="284" r:id="rId49"/>
    <p:sldId id="286" r:id="rId50"/>
    <p:sldId id="287" r:id="rId51"/>
    <p:sldId id="288" r:id="rId52"/>
    <p:sldId id="289" r:id="rId53"/>
    <p:sldId id="290" r:id="rId54"/>
    <p:sldId id="292" r:id="rId55"/>
    <p:sldId id="387" r:id="rId56"/>
    <p:sldId id="388" r:id="rId57"/>
    <p:sldId id="295" r:id="rId58"/>
    <p:sldId id="296" r:id="rId59"/>
    <p:sldId id="297" r:id="rId60"/>
    <p:sldId id="298" r:id="rId61"/>
    <p:sldId id="299" r:id="rId62"/>
    <p:sldId id="300" r:id="rId63"/>
    <p:sldId id="301" r:id="rId64"/>
    <p:sldId id="302" r:id="rId65"/>
    <p:sldId id="303" r:id="rId66"/>
    <p:sldId id="305" r:id="rId67"/>
    <p:sldId id="306" r:id="rId68"/>
    <p:sldId id="304" r:id="rId69"/>
    <p:sldId id="394" r:id="rId70"/>
    <p:sldId id="307" r:id="rId71"/>
    <p:sldId id="291" r:id="rId72"/>
    <p:sldId id="308" r:id="rId73"/>
    <p:sldId id="309" r:id="rId74"/>
    <p:sldId id="310" r:id="rId75"/>
    <p:sldId id="311" r:id="rId76"/>
    <p:sldId id="312" r:id="rId77"/>
    <p:sldId id="313" r:id="rId78"/>
    <p:sldId id="314" r:id="rId79"/>
    <p:sldId id="315" r:id="rId80"/>
    <p:sldId id="395" r:id="rId81"/>
    <p:sldId id="319" r:id="rId82"/>
    <p:sldId id="316" r:id="rId83"/>
    <p:sldId id="317" r:id="rId84"/>
    <p:sldId id="320" r:id="rId85"/>
    <p:sldId id="318" r:id="rId86"/>
    <p:sldId id="321" r:id="rId87"/>
    <p:sldId id="322" r:id="rId88"/>
    <p:sldId id="396" r:id="rId89"/>
    <p:sldId id="323" r:id="rId90"/>
    <p:sldId id="324" r:id="rId91"/>
    <p:sldId id="325" r:id="rId92"/>
    <p:sldId id="326" r:id="rId93"/>
    <p:sldId id="327" r:id="rId94"/>
    <p:sldId id="328" r:id="rId95"/>
    <p:sldId id="397" r:id="rId96"/>
    <p:sldId id="398" r:id="rId97"/>
    <p:sldId id="329" r:id="rId98"/>
    <p:sldId id="330" r:id="rId99"/>
    <p:sldId id="331" r:id="rId100"/>
    <p:sldId id="332" r:id="rId101"/>
    <p:sldId id="333" r:id="rId102"/>
    <p:sldId id="334" r:id="rId103"/>
    <p:sldId id="335" r:id="rId104"/>
    <p:sldId id="336" r:id="rId105"/>
    <p:sldId id="337" r:id="rId106"/>
    <p:sldId id="338" r:id="rId107"/>
    <p:sldId id="339" r:id="rId108"/>
    <p:sldId id="340" r:id="rId109"/>
    <p:sldId id="341" r:id="rId110"/>
    <p:sldId id="342" r:id="rId111"/>
    <p:sldId id="343" r:id="rId112"/>
    <p:sldId id="344" r:id="rId113"/>
    <p:sldId id="345" r:id="rId114"/>
    <p:sldId id="346" r:id="rId115"/>
    <p:sldId id="399" r:id="rId116"/>
    <p:sldId id="400" r:id="rId117"/>
    <p:sldId id="347" r:id="rId118"/>
    <p:sldId id="348" r:id="rId119"/>
    <p:sldId id="349" r:id="rId120"/>
    <p:sldId id="350" r:id="rId121"/>
    <p:sldId id="351" r:id="rId122"/>
    <p:sldId id="368" r:id="rId123"/>
    <p:sldId id="401" r:id="rId124"/>
    <p:sldId id="262" r:id="rId125"/>
    <p:sldId id="263" r:id="rId126"/>
    <p:sldId id="264" r:id="rId127"/>
    <p:sldId id="265" r:id="rId128"/>
    <p:sldId id="381" r:id="rId129"/>
    <p:sldId id="402" r:id="rId1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13" autoAdjust="0"/>
    <p:restoredTop sz="94337" autoAdjust="0"/>
  </p:normalViewPr>
  <p:slideViewPr>
    <p:cSldViewPr snapToGrid="0">
      <p:cViewPr varScale="1">
        <p:scale>
          <a:sx n="85" d="100"/>
          <a:sy n="85" d="100"/>
        </p:scale>
        <p:origin x="690"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126" Type="http://schemas.openxmlformats.org/officeDocument/2006/relationships/slide" Target="slides/slide122.xml"/><Relationship Id="rId13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9B3C18-C964-4980-8107-9026B116CE07}" type="datetimeFigureOut">
              <a:rPr lang="en-US" smtClean="0"/>
              <a:t>5/22/2020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B9D65E-5074-488A-A7E4-F35632923988}" type="slidenum">
              <a:rPr lang="en-US" smtClean="0"/>
              <a:t>‹#›</a:t>
            </a:fld>
            <a:endParaRPr lang="en-US"/>
          </a:p>
        </p:txBody>
      </p:sp>
    </p:spTree>
    <p:extLst>
      <p:ext uri="{BB962C8B-B14F-4D97-AF65-F5344CB8AC3E}">
        <p14:creationId xmlns:p14="http://schemas.microsoft.com/office/powerpoint/2010/main" val="1603917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trike="noStrike" dirty="0"/>
              <a:t>Upon delivery, the PLCnext Controller (e.g. AXC F 2152) is loaded with the IP address: 192.168.1.10.</a:t>
            </a:r>
          </a:p>
          <a:p>
            <a:endParaRPr lang="en-US" dirty="0"/>
          </a:p>
          <a:p>
            <a:r>
              <a:rPr lang="en-US" dirty="0"/>
              <a:t>Set your laptop’s Ethernet adaptor to the fixed IP address: 192.168.xxx.  Xxx can be any number between 1 and 255, except for 10.</a:t>
            </a:r>
          </a:p>
          <a:p>
            <a:endParaRPr lang="en-US" dirty="0"/>
          </a:p>
          <a:p>
            <a:r>
              <a:rPr lang="en-US" dirty="0"/>
              <a:t>Accept the default subnet mask (255.255.255.0)</a:t>
            </a:r>
          </a:p>
          <a:p>
            <a:endParaRPr lang="en-US" dirty="0"/>
          </a:p>
          <a:p>
            <a:r>
              <a:rPr lang="en-US" dirty="0"/>
              <a:t>Make a connection between your laptop and one of Ethernet ports on the PLCnext controller using the browser on your laptop.</a:t>
            </a:r>
          </a:p>
          <a:p>
            <a:endParaRPr lang="en-US" dirty="0"/>
          </a:p>
          <a:p>
            <a:r>
              <a:rPr lang="en-US" dirty="0"/>
              <a:t>Type: 192.168.1.10 into the browser’s search field.  You will likely get a warning that this “website” is not trusted.  Depending on your browser, the warning will look something like this:  Click on details, and click on “Go to the Website”, or “continue on to website anyway”</a:t>
            </a:r>
          </a:p>
        </p:txBody>
      </p:sp>
      <p:sp>
        <p:nvSpPr>
          <p:cNvPr id="4" name="Slide Number Placeholder 3"/>
          <p:cNvSpPr>
            <a:spLocks noGrp="1"/>
          </p:cNvSpPr>
          <p:nvPr>
            <p:ph type="sldNum" sz="quarter" idx="5"/>
          </p:nvPr>
        </p:nvSpPr>
        <p:spPr/>
        <p:txBody>
          <a:bodyPr/>
          <a:lstStyle/>
          <a:p>
            <a:fld id="{52B9D65E-5074-488A-A7E4-F35632923988}" type="slidenum">
              <a:rPr lang="en-US" smtClean="0"/>
              <a:t>1</a:t>
            </a:fld>
            <a:endParaRPr lang="en-US"/>
          </a:p>
        </p:txBody>
      </p:sp>
      <p:pic>
        <p:nvPicPr>
          <p:cNvPr id="5" name="Picture 4">
            <a:extLst>
              <a:ext uri="{FF2B5EF4-FFF2-40B4-BE49-F238E27FC236}">
                <a16:creationId xmlns:a16="http://schemas.microsoft.com/office/drawing/2014/main" id="{4714128B-DA8B-462F-ACAD-EC7C6370CE6E}"/>
              </a:ext>
            </a:extLst>
          </p:cNvPr>
          <p:cNvPicPr>
            <a:picLocks noChangeAspect="1"/>
          </p:cNvPicPr>
          <p:nvPr/>
        </p:nvPicPr>
        <p:blipFill>
          <a:blip r:embed="rId3"/>
          <a:stretch>
            <a:fillRect/>
          </a:stretch>
        </p:blipFill>
        <p:spPr>
          <a:xfrm>
            <a:off x="2206979" y="7011071"/>
            <a:ext cx="2041464" cy="1587805"/>
          </a:xfrm>
          <a:prstGeom prst="rect">
            <a:avLst/>
          </a:prstGeom>
        </p:spPr>
      </p:pic>
    </p:spTree>
    <p:extLst>
      <p:ext uri="{BB962C8B-B14F-4D97-AF65-F5344CB8AC3E}">
        <p14:creationId xmlns:p14="http://schemas.microsoft.com/office/powerpoint/2010/main" val="4076323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version is listed in the headline at the top, right after “PLCnext Engineer” (version is 2020.0 in this example)</a:t>
            </a:r>
          </a:p>
          <a:p>
            <a:endParaRPr lang="en-US" dirty="0"/>
          </a:p>
          <a:p>
            <a:r>
              <a:rPr lang="en-US" dirty="0"/>
              <a:t>Note there is a link to the Phoenix Contact USA Corporate</a:t>
            </a:r>
            <a:r>
              <a:rPr lang="en-US" baseline="0" dirty="0"/>
              <a:t> </a:t>
            </a:r>
            <a:r>
              <a:rPr lang="en-US" baseline="0" dirty="0" err="1"/>
              <a:t>webite</a:t>
            </a:r>
            <a:r>
              <a:rPr lang="en-US" baseline="0" dirty="0"/>
              <a:t> / PLCnext Technology / PLCnext Engineer software page at the bottom of the screen.</a:t>
            </a:r>
          </a:p>
          <a:p>
            <a:endParaRPr lang="en-US" baseline="0" dirty="0"/>
          </a:p>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26</a:t>
            </a:fld>
            <a:endParaRPr lang="en-US"/>
          </a:p>
        </p:txBody>
      </p:sp>
    </p:spTree>
    <p:extLst>
      <p:ext uri="{BB962C8B-B14F-4D97-AF65-F5344CB8AC3E}">
        <p14:creationId xmlns:p14="http://schemas.microsoft.com/office/powerpoint/2010/main" val="468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76</a:t>
            </a:fld>
            <a:endParaRPr lang="en-US"/>
          </a:p>
        </p:txBody>
      </p:sp>
    </p:spTree>
    <p:extLst>
      <p:ext uri="{BB962C8B-B14F-4D97-AF65-F5344CB8AC3E}">
        <p14:creationId xmlns:p14="http://schemas.microsoft.com/office/powerpoint/2010/main" val="1532367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77</a:t>
            </a:fld>
            <a:endParaRPr lang="en-US"/>
          </a:p>
        </p:txBody>
      </p:sp>
    </p:spTree>
    <p:extLst>
      <p:ext uri="{BB962C8B-B14F-4D97-AF65-F5344CB8AC3E}">
        <p14:creationId xmlns:p14="http://schemas.microsoft.com/office/powerpoint/2010/main" val="2173919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103</a:t>
            </a:fld>
            <a:endParaRPr lang="en-US"/>
          </a:p>
        </p:txBody>
      </p:sp>
    </p:spTree>
    <p:extLst>
      <p:ext uri="{BB962C8B-B14F-4D97-AF65-F5344CB8AC3E}">
        <p14:creationId xmlns:p14="http://schemas.microsoft.com/office/powerpoint/2010/main" val="1486260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Upon delivery, the PLCnext Controller (e.g. AXC F 2152) is loaded with the IP address: 192.168.1.10.</a:t>
            </a:r>
          </a:p>
          <a:p>
            <a:endParaRPr lang="en-US" dirty="0"/>
          </a:p>
          <a:p>
            <a:r>
              <a:rPr lang="en-US" dirty="0"/>
              <a:t>Set your laptop’s Ethernet adaptor to the fixed IP address: 192.168.xxx.  Xxx can be any number between 1 and 255, except for 10.</a:t>
            </a:r>
          </a:p>
          <a:p>
            <a:endParaRPr lang="en-US" dirty="0"/>
          </a:p>
          <a:p>
            <a:r>
              <a:rPr lang="en-US" dirty="0"/>
              <a:t>Accept the default subnet mask (255.255.255.0)</a:t>
            </a:r>
          </a:p>
          <a:p>
            <a:endParaRPr lang="en-US" dirty="0"/>
          </a:p>
          <a:p>
            <a:r>
              <a:rPr lang="en-US" dirty="0"/>
              <a:t>Make a connection between your laptop and one of Ethernet ports on the PLCnext controller using the browser on your laptop.</a:t>
            </a:r>
          </a:p>
          <a:p>
            <a:endParaRPr lang="en-US" dirty="0"/>
          </a:p>
          <a:p>
            <a:r>
              <a:rPr lang="en-US" dirty="0"/>
              <a:t>Type: 192.168.1.10 into the browser’s search field.  You will likely get a warning that this “website” is not trusted.  Depending on your browser, the warning will look something like this:  Click on details, and click on “Go to the Website”, or “continue on to website anyway”</a:t>
            </a:r>
          </a:p>
        </p:txBody>
      </p:sp>
      <p:sp>
        <p:nvSpPr>
          <p:cNvPr id="4" name="Slide Number Placeholder 3"/>
          <p:cNvSpPr>
            <a:spLocks noGrp="1"/>
          </p:cNvSpPr>
          <p:nvPr>
            <p:ph type="sldNum" sz="quarter" idx="5"/>
          </p:nvPr>
        </p:nvSpPr>
        <p:spPr/>
        <p:txBody>
          <a:bodyPr/>
          <a:lstStyle/>
          <a:p>
            <a:fld id="{52B9D65E-5074-488A-A7E4-F35632923988}" type="slidenum">
              <a:rPr lang="en-US" smtClean="0"/>
              <a:t>119</a:t>
            </a:fld>
            <a:endParaRPr lang="en-US"/>
          </a:p>
        </p:txBody>
      </p:sp>
      <p:pic>
        <p:nvPicPr>
          <p:cNvPr id="5" name="Picture 4">
            <a:extLst>
              <a:ext uri="{FF2B5EF4-FFF2-40B4-BE49-F238E27FC236}">
                <a16:creationId xmlns:a16="http://schemas.microsoft.com/office/drawing/2014/main" id="{4714128B-DA8B-462F-ACAD-EC7C6370CE6E}"/>
              </a:ext>
            </a:extLst>
          </p:cNvPr>
          <p:cNvPicPr>
            <a:picLocks noChangeAspect="1"/>
          </p:cNvPicPr>
          <p:nvPr/>
        </p:nvPicPr>
        <p:blipFill>
          <a:blip r:embed="rId3"/>
          <a:stretch>
            <a:fillRect/>
          </a:stretch>
        </p:blipFill>
        <p:spPr>
          <a:xfrm>
            <a:off x="2206979" y="7011071"/>
            <a:ext cx="2041464" cy="1587805"/>
          </a:xfrm>
          <a:prstGeom prst="rect">
            <a:avLst/>
          </a:prstGeom>
        </p:spPr>
      </p:pic>
    </p:spTree>
    <p:extLst>
      <p:ext uri="{BB962C8B-B14F-4D97-AF65-F5344CB8AC3E}">
        <p14:creationId xmlns:p14="http://schemas.microsoft.com/office/powerpoint/2010/main" val="1943982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clicking</a:t>
            </a:r>
            <a:r>
              <a:rPr lang="en-US" baseline="0" dirty="0"/>
              <a:t> on the “PLCnext user community” area, you will be taken to that website, provided you have an internet connection.  This is in no way necessary in order to program your application, but it can be a helpful place to visit to see tutorials, training, examples, get relevant news, read case studies, and even upload your own insights, case studies, and projects.  </a:t>
            </a:r>
          </a:p>
          <a:p>
            <a:endParaRPr lang="en-US" baseline="0" dirty="0"/>
          </a:p>
          <a:p>
            <a:r>
              <a:rPr lang="en-US" baseline="0" dirty="0"/>
              <a:t>At the top of the page, you can access the PLCnext Store…which is like the Apple App Store, or Google Play.  Over time, more and more projects and programs will be available for download (some for free, others at a cost) to aid in getting you started on your project faster.  Users will also be able to upload their programs and get paid for their contribution as others download their “apps”.</a:t>
            </a:r>
          </a:p>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121</a:t>
            </a:fld>
            <a:endParaRPr lang="en-US"/>
          </a:p>
        </p:txBody>
      </p:sp>
    </p:spTree>
    <p:extLst>
      <p:ext uri="{BB962C8B-B14F-4D97-AF65-F5344CB8AC3E}">
        <p14:creationId xmlns:p14="http://schemas.microsoft.com/office/powerpoint/2010/main" val="3141692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site can be a helpful place to visit to see tutorials, training, examples, get relevant news, read case studies, and even upload your own insights, case studies, and projects.  </a:t>
            </a:r>
          </a:p>
          <a:p>
            <a:endParaRPr lang="en-US" baseline="0" dirty="0"/>
          </a:p>
          <a:p>
            <a:r>
              <a:rPr lang="en-US" baseline="0" dirty="0"/>
              <a:t>At the top of the page, you can access the PLCnext Store…which is like the Apple App Store, or Google Play.  Over time, more and more projects and programs will be available for download (some for free, others at a cost) to aid in getting you started on your project faster.  Users will also be able to upload their programs and get paid for their contribution as others download their “apps”.</a:t>
            </a:r>
          </a:p>
          <a:p>
            <a:endParaRPr lang="en-US" baseline="0" dirty="0"/>
          </a:p>
          <a:p>
            <a:r>
              <a:rPr lang="en-US" baseline="0" dirty="0"/>
              <a:t>Users can navigate directly to this site @ https://www.plcnext-community.net/en/</a:t>
            </a:r>
          </a:p>
          <a:p>
            <a:endParaRPr lang="en-US" baseline="0" dirty="0"/>
          </a:p>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122</a:t>
            </a:fld>
            <a:endParaRPr lang="en-US"/>
          </a:p>
        </p:txBody>
      </p:sp>
    </p:spTree>
    <p:extLst>
      <p:ext uri="{BB962C8B-B14F-4D97-AF65-F5344CB8AC3E}">
        <p14:creationId xmlns:p14="http://schemas.microsoft.com/office/powerpoint/2010/main" val="2234193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visit the Phoenix Contact</a:t>
            </a:r>
            <a:r>
              <a:rPr lang="en-US" baseline="0" dirty="0"/>
              <a:t> corporate website product area, click on the “PLCnext Technology on the Web” area.  This will take the user to the familiar Phoenix Contact website, where more knowledge about Phoenix Contact products, from terminal blocks through PLCnext Technology can be found.  </a:t>
            </a:r>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123</a:t>
            </a:fld>
            <a:endParaRPr lang="en-US"/>
          </a:p>
        </p:txBody>
      </p:sp>
    </p:spTree>
    <p:extLst>
      <p:ext uri="{BB962C8B-B14F-4D97-AF65-F5344CB8AC3E}">
        <p14:creationId xmlns:p14="http://schemas.microsoft.com/office/powerpoint/2010/main" val="727750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Phoenix Contact USA’s corporate website, PLCnext landing page.</a:t>
            </a:r>
          </a:p>
          <a:p>
            <a:r>
              <a:rPr lang="en-US" dirty="0"/>
              <a:t>Navigate from here to access</a:t>
            </a:r>
            <a:r>
              <a:rPr lang="en-US" baseline="0" dirty="0"/>
              <a:t> information about the products, including technical data, downloads, firmware updates, accessories, etc.</a:t>
            </a:r>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124</a:t>
            </a:fld>
            <a:endParaRPr lang="en-US"/>
          </a:p>
        </p:txBody>
      </p:sp>
    </p:spTree>
    <p:extLst>
      <p:ext uri="{BB962C8B-B14F-4D97-AF65-F5344CB8AC3E}">
        <p14:creationId xmlns:p14="http://schemas.microsoft.com/office/powerpoint/2010/main" val="913691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125</a:t>
            </a:fld>
            <a:endParaRPr lang="en-US"/>
          </a:p>
        </p:txBody>
      </p:sp>
    </p:spTree>
    <p:extLst>
      <p:ext uri="{BB962C8B-B14F-4D97-AF65-F5344CB8AC3E}">
        <p14:creationId xmlns:p14="http://schemas.microsoft.com/office/powerpoint/2010/main" val="2464559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6</a:t>
            </a:fld>
            <a:endParaRPr lang="en-US"/>
          </a:p>
        </p:txBody>
      </p:sp>
    </p:spTree>
    <p:extLst>
      <p:ext uri="{BB962C8B-B14F-4D97-AF65-F5344CB8AC3E}">
        <p14:creationId xmlns:p14="http://schemas.microsoft.com/office/powerpoint/2010/main" val="15883720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Upon delivery, the PLCnext Controller (e.g. AXC F 2152) is loaded with the IP address: 192.168.1.10.</a:t>
            </a:r>
          </a:p>
          <a:p>
            <a:endParaRPr lang="en-US" dirty="0"/>
          </a:p>
          <a:p>
            <a:r>
              <a:rPr lang="en-US" dirty="0"/>
              <a:t>Set your laptop’s Ethernet adaptor to the fixed IP address: 192.168.xxx.  Xxx can be any number between 1 and 255, except for 10.</a:t>
            </a:r>
          </a:p>
          <a:p>
            <a:endParaRPr lang="en-US" dirty="0"/>
          </a:p>
          <a:p>
            <a:r>
              <a:rPr lang="en-US" dirty="0"/>
              <a:t>Accept the default subnet mask (255.255.255.0)</a:t>
            </a:r>
          </a:p>
          <a:p>
            <a:endParaRPr lang="en-US" dirty="0"/>
          </a:p>
          <a:p>
            <a:r>
              <a:rPr lang="en-US" dirty="0"/>
              <a:t>Make a connection between your laptop and one of Ethernet ports on the PLCnext controller using the browser on your laptop.</a:t>
            </a:r>
          </a:p>
          <a:p>
            <a:endParaRPr lang="en-US" dirty="0"/>
          </a:p>
          <a:p>
            <a:r>
              <a:rPr lang="en-US" dirty="0"/>
              <a:t>Type: 192.168.1.10 into the browser’s search field.  You will likely get a warning that this “website” is not trusted.  Depending on your browser, the warning will look something like this:  Click on details, and click on “Go to the Website”, or “continue on to website anyway”</a:t>
            </a:r>
          </a:p>
        </p:txBody>
      </p:sp>
      <p:sp>
        <p:nvSpPr>
          <p:cNvPr id="4" name="Slide Number Placeholder 3"/>
          <p:cNvSpPr>
            <a:spLocks noGrp="1"/>
          </p:cNvSpPr>
          <p:nvPr>
            <p:ph type="sldNum" sz="quarter" idx="5"/>
          </p:nvPr>
        </p:nvSpPr>
        <p:spPr/>
        <p:txBody>
          <a:bodyPr/>
          <a:lstStyle/>
          <a:p>
            <a:fld id="{52B9D65E-5074-488A-A7E4-F35632923988}" type="slidenum">
              <a:rPr lang="en-US" smtClean="0"/>
              <a:t>126</a:t>
            </a:fld>
            <a:endParaRPr lang="en-US"/>
          </a:p>
        </p:txBody>
      </p:sp>
      <p:pic>
        <p:nvPicPr>
          <p:cNvPr id="5" name="Picture 4">
            <a:extLst>
              <a:ext uri="{FF2B5EF4-FFF2-40B4-BE49-F238E27FC236}">
                <a16:creationId xmlns:a16="http://schemas.microsoft.com/office/drawing/2014/main" id="{4714128B-DA8B-462F-ACAD-EC7C6370CE6E}"/>
              </a:ext>
            </a:extLst>
          </p:cNvPr>
          <p:cNvPicPr>
            <a:picLocks noChangeAspect="1"/>
          </p:cNvPicPr>
          <p:nvPr/>
        </p:nvPicPr>
        <p:blipFill>
          <a:blip r:embed="rId3"/>
          <a:stretch>
            <a:fillRect/>
          </a:stretch>
        </p:blipFill>
        <p:spPr>
          <a:xfrm>
            <a:off x="2206979" y="7011071"/>
            <a:ext cx="2041464" cy="1587805"/>
          </a:xfrm>
          <a:prstGeom prst="rect">
            <a:avLst/>
          </a:prstGeom>
        </p:spPr>
      </p:pic>
    </p:spTree>
    <p:extLst>
      <p:ext uri="{BB962C8B-B14F-4D97-AF65-F5344CB8AC3E}">
        <p14:creationId xmlns:p14="http://schemas.microsoft.com/office/powerpoint/2010/main" val="344027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 cost, and</a:t>
            </a:r>
            <a:r>
              <a:rPr lang="en-US" baseline="0" dirty="0"/>
              <a:t> no license files to install.</a:t>
            </a:r>
          </a:p>
          <a:p>
            <a:r>
              <a:rPr lang="en-US" baseline="0" dirty="0"/>
              <a:t>Just download the software and install it like any other software.</a:t>
            </a:r>
          </a:p>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14</a:t>
            </a:fld>
            <a:endParaRPr lang="en-US"/>
          </a:p>
        </p:txBody>
      </p:sp>
    </p:spTree>
    <p:extLst>
      <p:ext uri="{BB962C8B-B14F-4D97-AF65-F5344CB8AC3E}">
        <p14:creationId xmlns:p14="http://schemas.microsoft.com/office/powerpoint/2010/main" val="106128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15</a:t>
            </a:fld>
            <a:endParaRPr lang="en-US"/>
          </a:p>
        </p:txBody>
      </p:sp>
    </p:spTree>
    <p:extLst>
      <p:ext uri="{BB962C8B-B14F-4D97-AF65-F5344CB8AC3E}">
        <p14:creationId xmlns:p14="http://schemas.microsoft.com/office/powerpoint/2010/main" val="2472395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explains the layout of the starting screen of the </a:t>
            </a:r>
          </a:p>
        </p:txBody>
      </p:sp>
      <p:sp>
        <p:nvSpPr>
          <p:cNvPr id="4" name="Slide Number Placeholder 3"/>
          <p:cNvSpPr>
            <a:spLocks noGrp="1"/>
          </p:cNvSpPr>
          <p:nvPr>
            <p:ph type="sldNum" sz="quarter" idx="5"/>
          </p:nvPr>
        </p:nvSpPr>
        <p:spPr/>
        <p:txBody>
          <a:bodyPr/>
          <a:lstStyle/>
          <a:p>
            <a:fld id="{52B9D65E-5074-488A-A7E4-F35632923988}" type="slidenum">
              <a:rPr lang="en-US" smtClean="0"/>
              <a:t>19</a:t>
            </a:fld>
            <a:endParaRPr lang="en-US"/>
          </a:p>
        </p:txBody>
      </p:sp>
      <p:pic>
        <p:nvPicPr>
          <p:cNvPr id="5" name="Picture 4">
            <a:extLst>
              <a:ext uri="{FF2B5EF4-FFF2-40B4-BE49-F238E27FC236}">
                <a16:creationId xmlns:a16="http://schemas.microsoft.com/office/drawing/2014/main" id="{71730D8A-F727-4D8A-A8FA-81AD1C095769}"/>
              </a:ext>
            </a:extLst>
          </p:cNvPr>
          <p:cNvPicPr>
            <a:picLocks noChangeAspect="1"/>
          </p:cNvPicPr>
          <p:nvPr/>
        </p:nvPicPr>
        <p:blipFill>
          <a:blip r:embed="rId3"/>
          <a:stretch>
            <a:fillRect/>
          </a:stretch>
        </p:blipFill>
        <p:spPr>
          <a:xfrm>
            <a:off x="838785" y="1241796"/>
            <a:ext cx="5180429" cy="930698"/>
          </a:xfrm>
          <a:prstGeom prst="rect">
            <a:avLst/>
          </a:prstGeom>
        </p:spPr>
      </p:pic>
    </p:spTree>
    <p:extLst>
      <p:ext uri="{BB962C8B-B14F-4D97-AF65-F5344CB8AC3E}">
        <p14:creationId xmlns:p14="http://schemas.microsoft.com/office/powerpoint/2010/main" val="1103960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the mouse over one of the three blue boxes will turn it green.  Click on the “Easy Configuration” box</a:t>
            </a:r>
            <a:r>
              <a:rPr lang="en-US" baseline="0" dirty="0"/>
              <a:t> to access the web-based configuration pages hosted on the PLCnext controller.  </a:t>
            </a:r>
          </a:p>
          <a:p>
            <a:endParaRPr lang="en-US" baseline="0" dirty="0"/>
          </a:p>
          <a:p>
            <a:r>
              <a:rPr lang="en-US" baseline="0" dirty="0"/>
              <a:t>If you want to access the content linked to the other two boxes (“PLCnext user community” or “PLCnext Technology on the Web”) make sure you have internet access.</a:t>
            </a:r>
          </a:p>
          <a:p>
            <a:endParaRPr lang="en-US" baseline="0" dirty="0"/>
          </a:p>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20</a:t>
            </a:fld>
            <a:endParaRPr lang="en-US"/>
          </a:p>
        </p:txBody>
      </p:sp>
    </p:spTree>
    <p:extLst>
      <p:ext uri="{BB962C8B-B14F-4D97-AF65-F5344CB8AC3E}">
        <p14:creationId xmlns:p14="http://schemas.microsoft.com/office/powerpoint/2010/main" val="2918231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B9D65E-5074-488A-A7E4-F35632923988}" type="slidenum">
              <a:rPr lang="en-US" smtClean="0"/>
              <a:t>22</a:t>
            </a:fld>
            <a:endParaRPr lang="en-US"/>
          </a:p>
        </p:txBody>
      </p:sp>
    </p:spTree>
    <p:extLst>
      <p:ext uri="{BB962C8B-B14F-4D97-AF65-F5344CB8AC3E}">
        <p14:creationId xmlns:p14="http://schemas.microsoft.com/office/powerpoint/2010/main" val="2347109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Ensuring the PLCnext controller’s firmware version is the same as or newer than the version of PLCnext Engineer software being used to program the controller is critical in assuring</a:t>
            </a:r>
            <a:r>
              <a:rPr lang="en-US" baseline="0" dirty="0"/>
              <a:t> proper communications between the software and hardware.</a:t>
            </a:r>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23</a:t>
            </a:fld>
            <a:endParaRPr lang="en-US"/>
          </a:p>
        </p:txBody>
      </p:sp>
    </p:spTree>
    <p:extLst>
      <p:ext uri="{BB962C8B-B14F-4D97-AF65-F5344CB8AC3E}">
        <p14:creationId xmlns:p14="http://schemas.microsoft.com/office/powerpoint/2010/main" val="3158851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 cost, and</a:t>
            </a:r>
            <a:r>
              <a:rPr lang="en-US" baseline="0" dirty="0"/>
              <a:t> no license files to install.</a:t>
            </a:r>
          </a:p>
          <a:p>
            <a:r>
              <a:rPr lang="en-US" baseline="0" dirty="0"/>
              <a:t>Just download the software and install it like any other software.</a:t>
            </a:r>
          </a:p>
          <a:p>
            <a:endParaRPr lang="en-US" dirty="0"/>
          </a:p>
        </p:txBody>
      </p:sp>
      <p:sp>
        <p:nvSpPr>
          <p:cNvPr id="4" name="Slide Number Placeholder 3"/>
          <p:cNvSpPr>
            <a:spLocks noGrp="1"/>
          </p:cNvSpPr>
          <p:nvPr>
            <p:ph type="sldNum" sz="quarter" idx="5"/>
          </p:nvPr>
        </p:nvSpPr>
        <p:spPr/>
        <p:txBody>
          <a:bodyPr/>
          <a:lstStyle/>
          <a:p>
            <a:fld id="{52B9D65E-5074-488A-A7E4-F35632923988}" type="slidenum">
              <a:rPr lang="en-US" smtClean="0"/>
              <a:t>24</a:t>
            </a:fld>
            <a:endParaRPr lang="en-US"/>
          </a:p>
        </p:txBody>
      </p:sp>
    </p:spTree>
    <p:extLst>
      <p:ext uri="{BB962C8B-B14F-4D97-AF65-F5344CB8AC3E}">
        <p14:creationId xmlns:p14="http://schemas.microsoft.com/office/powerpoint/2010/main" val="447596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50A39-7AE8-43C6-81DB-31FF4A9660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AD8204-A32E-4B41-9B9F-C2292EA9C7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7DBABD-1FA4-4B4F-B039-B8A8AD327BCB}"/>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5" name="Footer Placeholder 4">
            <a:extLst>
              <a:ext uri="{FF2B5EF4-FFF2-40B4-BE49-F238E27FC236}">
                <a16:creationId xmlns:a16="http://schemas.microsoft.com/office/drawing/2014/main" id="{6622289D-1928-4A2A-AB7C-96BBFAA98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413A93-C8D5-411A-9772-EDA342109584}"/>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1305777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898DD-0322-4B10-9D2B-DB8CD47502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300D39-63D2-4165-84B8-996913C4A5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655F81-F0B9-4BC6-9837-D47E238DF6AA}"/>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5" name="Footer Placeholder 4">
            <a:extLst>
              <a:ext uri="{FF2B5EF4-FFF2-40B4-BE49-F238E27FC236}">
                <a16:creationId xmlns:a16="http://schemas.microsoft.com/office/drawing/2014/main" id="{EACE09B4-5AEE-485C-B37B-47D7A54D95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26DB50-2D15-409D-B374-8439BA8C61BB}"/>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3522116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482BAF-1176-4D07-A02F-4B24E7C71B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F93332-2D4F-4187-9DA1-91337CA991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57D906-374B-4DD8-BC49-56F0D9594605}"/>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5" name="Footer Placeholder 4">
            <a:extLst>
              <a:ext uri="{FF2B5EF4-FFF2-40B4-BE49-F238E27FC236}">
                <a16:creationId xmlns:a16="http://schemas.microsoft.com/office/drawing/2014/main" id="{96E45802-E238-4B45-9832-FBF2672672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29E994-5DF6-449B-BD78-3C30B354D363}"/>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193518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AD32F-7740-4F01-9BD4-09CBA728E1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020728-54AC-43B1-965F-E60942A188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17EE79-1106-47DE-AF16-7FD7AB4B4887}"/>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5" name="Footer Placeholder 4">
            <a:extLst>
              <a:ext uri="{FF2B5EF4-FFF2-40B4-BE49-F238E27FC236}">
                <a16:creationId xmlns:a16="http://schemas.microsoft.com/office/drawing/2014/main" id="{A510EED0-C878-46EB-A1E5-FBD94B06FD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029F5-DC88-4FFA-97CC-42FB4BDB0B4F}"/>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417475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09A96-42B6-4C82-8FDC-2AEE27785F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DF42DE1-1C7E-4A65-BF6D-F3D395271A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F01379-D7FF-480F-9F6F-551F4F4020D0}"/>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5" name="Footer Placeholder 4">
            <a:extLst>
              <a:ext uri="{FF2B5EF4-FFF2-40B4-BE49-F238E27FC236}">
                <a16:creationId xmlns:a16="http://schemas.microsoft.com/office/drawing/2014/main" id="{F6D5C905-EFE8-4C3C-9C43-0BAA31FB88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2B9563-F62A-4A5A-8BD9-353555B0CA9A}"/>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2342276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A4362-FC21-49FA-8450-5BB5A4C16A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F55E6F-B4DD-4A77-816D-8A7D39FB30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3BE9A9-8A99-4F93-A2F9-574AF4E509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F36675-0563-4973-9A27-0DB24897A018}"/>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6" name="Footer Placeholder 5">
            <a:extLst>
              <a:ext uri="{FF2B5EF4-FFF2-40B4-BE49-F238E27FC236}">
                <a16:creationId xmlns:a16="http://schemas.microsoft.com/office/drawing/2014/main" id="{D8168777-6F0C-4843-8D47-7B086E203F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839017-2BB2-411B-9B49-3DA6477BE44E}"/>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3527751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4E0B8-AC1D-4389-A8BA-E87EFE301D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503928-8DB7-4872-B58B-B1E5AB978F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6FDDEF-DE32-4D43-B711-26F10D595F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A4121C-829D-41F7-967F-BC833618A0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8D4D5E-C080-4BD4-B451-05F5C64BD6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C8C37E-72D6-4560-B3C9-62D2D4777975}"/>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8" name="Footer Placeholder 7">
            <a:extLst>
              <a:ext uri="{FF2B5EF4-FFF2-40B4-BE49-F238E27FC236}">
                <a16:creationId xmlns:a16="http://schemas.microsoft.com/office/drawing/2014/main" id="{209A40B9-A2FE-4F71-83F2-097251A266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A6AE0D-90E5-42B9-BA80-A87ECAAD613E}"/>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2743489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8DA7A-DCAE-466A-AD38-64BFB93393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3E9307-8296-49AA-95CE-9C6EBB1CE2FD}"/>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4" name="Footer Placeholder 3">
            <a:extLst>
              <a:ext uri="{FF2B5EF4-FFF2-40B4-BE49-F238E27FC236}">
                <a16:creationId xmlns:a16="http://schemas.microsoft.com/office/drawing/2014/main" id="{5A9A1AD4-A993-41A2-8672-DD2D97AFF0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582B4D-1764-4817-8EF9-E08331DB815A}"/>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2631603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42BEDE-9981-4AB0-BBDA-F5C07DD5E8F6}"/>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3" name="Footer Placeholder 2">
            <a:extLst>
              <a:ext uri="{FF2B5EF4-FFF2-40B4-BE49-F238E27FC236}">
                <a16:creationId xmlns:a16="http://schemas.microsoft.com/office/drawing/2014/main" id="{8D7B1F15-52BB-4C21-BC32-14D761F2D9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B7656E-A7DB-4B61-8D38-696773659548}"/>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2712775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60955-41ED-4B5D-AF1A-A9E4CA611E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737738-5377-48C6-B1E5-5BD43607E8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98F284-4F4E-4078-AE47-41A3C2F032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CE6A55-0B86-4439-B649-6A18D28FFFF5}"/>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6" name="Footer Placeholder 5">
            <a:extLst>
              <a:ext uri="{FF2B5EF4-FFF2-40B4-BE49-F238E27FC236}">
                <a16:creationId xmlns:a16="http://schemas.microsoft.com/office/drawing/2014/main" id="{1DEE0158-C9AE-4E37-A9C9-7C89C75CC5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4C6CF0-79BF-49B4-82F7-9B491246D1AD}"/>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722919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77BAD-8A63-4867-B230-A01C5E9B10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BCA2AF-2187-4233-8F32-D1E44E2E43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AE6312-1601-4F5A-9B3C-78953C9762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F3CB00-30C1-4B9B-A52D-F6DA3100DE25}"/>
              </a:ext>
            </a:extLst>
          </p:cNvPr>
          <p:cNvSpPr>
            <a:spLocks noGrp="1"/>
          </p:cNvSpPr>
          <p:nvPr>
            <p:ph type="dt" sz="half" idx="10"/>
          </p:nvPr>
        </p:nvSpPr>
        <p:spPr/>
        <p:txBody>
          <a:bodyPr/>
          <a:lstStyle/>
          <a:p>
            <a:fld id="{2E164A42-6502-4217-B72F-768BD50BA9FD}" type="datetimeFigureOut">
              <a:rPr lang="en-US" smtClean="0"/>
              <a:t>5/22/2020</a:t>
            </a:fld>
            <a:endParaRPr lang="en-US"/>
          </a:p>
        </p:txBody>
      </p:sp>
      <p:sp>
        <p:nvSpPr>
          <p:cNvPr id="6" name="Footer Placeholder 5">
            <a:extLst>
              <a:ext uri="{FF2B5EF4-FFF2-40B4-BE49-F238E27FC236}">
                <a16:creationId xmlns:a16="http://schemas.microsoft.com/office/drawing/2014/main" id="{D47B0062-6F1E-4AE4-BEA6-CF5D242F11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EBFB25-BFEA-4590-B3DC-C482FA28CD9B}"/>
              </a:ext>
            </a:extLst>
          </p:cNvPr>
          <p:cNvSpPr>
            <a:spLocks noGrp="1"/>
          </p:cNvSpPr>
          <p:nvPr>
            <p:ph type="sldNum" sz="quarter" idx="12"/>
          </p:nvPr>
        </p:nvSpPr>
        <p:spPr/>
        <p:txBody>
          <a:bodyPr/>
          <a:lstStyle/>
          <a:p>
            <a:fld id="{B25DEA6D-DE58-4BC4-98F1-A6DC909D17CE}" type="slidenum">
              <a:rPr lang="en-US" smtClean="0"/>
              <a:t>‹#›</a:t>
            </a:fld>
            <a:endParaRPr lang="en-US"/>
          </a:p>
        </p:txBody>
      </p:sp>
    </p:spTree>
    <p:extLst>
      <p:ext uri="{BB962C8B-B14F-4D97-AF65-F5344CB8AC3E}">
        <p14:creationId xmlns:p14="http://schemas.microsoft.com/office/powerpoint/2010/main" val="4245191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4241BB-9D9C-41E1-B7DE-82152C0537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1A7C18-770C-45F9-A135-DA834EE052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F2C64C-30A5-4BA2-9183-B5F2860594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164A42-6502-4217-B72F-768BD50BA9FD}" type="datetimeFigureOut">
              <a:rPr lang="en-US" smtClean="0"/>
              <a:t>5/22/2020</a:t>
            </a:fld>
            <a:endParaRPr lang="en-US"/>
          </a:p>
        </p:txBody>
      </p:sp>
      <p:sp>
        <p:nvSpPr>
          <p:cNvPr id="5" name="Footer Placeholder 4">
            <a:extLst>
              <a:ext uri="{FF2B5EF4-FFF2-40B4-BE49-F238E27FC236}">
                <a16:creationId xmlns:a16="http://schemas.microsoft.com/office/drawing/2014/main" id="{1BD25FDC-2C65-41E7-8430-F6A7319D56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50719D-A806-45D2-A52F-5C8F937611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5DEA6D-DE58-4BC4-98F1-A6DC909D17CE}" type="slidenum">
              <a:rPr lang="en-US" smtClean="0"/>
              <a:t>‹#›</a:t>
            </a:fld>
            <a:endParaRPr lang="en-US"/>
          </a:p>
        </p:txBody>
      </p:sp>
    </p:spTree>
    <p:extLst>
      <p:ext uri="{BB962C8B-B14F-4D97-AF65-F5344CB8AC3E}">
        <p14:creationId xmlns:p14="http://schemas.microsoft.com/office/powerpoint/2010/main" val="2829067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114.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29.png"/><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31.png"/></Relationships>
</file>

<file path=ppt/slides/_rels/slide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29.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hyperlink" Target="https://www.phoenixcontact.com/online/portal/us?uri=pxc-oc-itemdetail:pid=1046008&amp;library=usen&amp;tab=1&amp;requestType=product&amp;productId=1046008&amp;productDetection=true&amp;redirectTarget=country&amp;redirectTo=U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hyperlink" Target="https://www.youtube.com/watch?v=NCxqFqnryZw&amp;list=PLTLcz6IpeLYLidXE0y6bIwD5cBRZp7dMt&amp;index=1"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9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F2FE9-F2E7-48A7-B237-942D7FD51F08}"/>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9C5918EF-2275-47B8-B731-8EA903103AA9}"/>
              </a:ext>
            </a:extLst>
          </p:cNvPr>
          <p:cNvSpPr>
            <a:spLocks noGrp="1"/>
          </p:cNvSpPr>
          <p:nvPr>
            <p:ph type="subTitle" idx="1"/>
          </p:nvPr>
        </p:nvSpPr>
        <p:spPr>
          <a:xfrm>
            <a:off x="1524000" y="4154314"/>
            <a:ext cx="9144000" cy="1655762"/>
          </a:xfrm>
        </p:spPr>
        <p:txBody>
          <a:bodyPr/>
          <a:lstStyle/>
          <a:p>
            <a:r>
              <a:rPr lang="en-US" sz="4800" dirty="0"/>
              <a:t>PLCnext Technology</a:t>
            </a:r>
          </a:p>
          <a:p>
            <a:r>
              <a:rPr lang="en-US" sz="2000" dirty="0"/>
              <a:t>Part 1 - Getting started and writing your first program</a:t>
            </a:r>
          </a:p>
        </p:txBody>
      </p:sp>
      <p:pic>
        <p:nvPicPr>
          <p:cNvPr id="4" name="Picture 3">
            <a:extLst>
              <a:ext uri="{FF2B5EF4-FFF2-40B4-BE49-F238E27FC236}">
                <a16:creationId xmlns:a16="http://schemas.microsoft.com/office/drawing/2014/main" id="{86B461E4-87CB-4D20-A0C0-7DBD9C195B24}"/>
              </a:ext>
            </a:extLst>
          </p:cNvPr>
          <p:cNvPicPr>
            <a:picLocks noChangeAspect="1"/>
          </p:cNvPicPr>
          <p:nvPr/>
        </p:nvPicPr>
        <p:blipFill rotWithShape="1">
          <a:blip r:embed="rId3"/>
          <a:srcRect t="5398" b="33168"/>
          <a:stretch/>
        </p:blipFill>
        <p:spPr>
          <a:xfrm>
            <a:off x="0" y="11289"/>
            <a:ext cx="12192000" cy="3883378"/>
          </a:xfrm>
          <a:prstGeom prst="rect">
            <a:avLst/>
          </a:prstGeom>
        </p:spPr>
      </p:pic>
      <p:pic>
        <p:nvPicPr>
          <p:cNvPr id="8" name="Picture 7" descr="A close up of a device&#10;&#10;Description automatically generated">
            <a:extLst>
              <a:ext uri="{FF2B5EF4-FFF2-40B4-BE49-F238E27FC236}">
                <a16:creationId xmlns:a16="http://schemas.microsoft.com/office/drawing/2014/main" id="{B0299883-A31F-4AC3-9F53-D3D83C75F4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9756" y="3948289"/>
            <a:ext cx="2909711" cy="2909711"/>
          </a:xfrm>
          <a:prstGeom prst="rect">
            <a:avLst/>
          </a:prstGeom>
        </p:spPr>
      </p:pic>
      <p:sp>
        <p:nvSpPr>
          <p:cNvPr id="6" name="TextBox 5">
            <a:extLst>
              <a:ext uri="{FF2B5EF4-FFF2-40B4-BE49-F238E27FC236}">
                <a16:creationId xmlns:a16="http://schemas.microsoft.com/office/drawing/2014/main" id="{1DFEF5D3-1ED1-461B-A180-5906782BB80D}"/>
              </a:ext>
            </a:extLst>
          </p:cNvPr>
          <p:cNvSpPr txBox="1"/>
          <p:nvPr/>
        </p:nvSpPr>
        <p:spPr>
          <a:xfrm>
            <a:off x="282222" y="6028267"/>
            <a:ext cx="8489245" cy="523220"/>
          </a:xfrm>
          <a:prstGeom prst="rect">
            <a:avLst/>
          </a:prstGeom>
          <a:noFill/>
        </p:spPr>
        <p:txBody>
          <a:bodyPr wrap="square" rtlCol="0">
            <a:spAutoFit/>
          </a:bodyPr>
          <a:lstStyle/>
          <a:p>
            <a:r>
              <a:rPr lang="en-US" sz="1400" dirty="0"/>
              <a:t>Acknowledgments:  Thanks to Loren Brown and Yuri Chamarelli of Phoenix Contact, to Mark Mays of TC Energy, and to </a:t>
            </a:r>
            <a:r>
              <a:rPr lang="en-US" sz="1400" dirty="0" err="1"/>
              <a:t>Rajvir</a:t>
            </a:r>
            <a:r>
              <a:rPr lang="en-US" sz="1400" dirty="0"/>
              <a:t> Singh of Code and Compile for their help in revising this presentation. </a:t>
            </a:r>
          </a:p>
        </p:txBody>
      </p:sp>
    </p:spTree>
    <p:extLst>
      <p:ext uri="{BB962C8B-B14F-4D97-AF65-F5344CB8AC3E}">
        <p14:creationId xmlns:p14="http://schemas.microsoft.com/office/powerpoint/2010/main" val="873884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EA8A5-E72E-434C-9E7B-9A2CA82CA712}"/>
              </a:ext>
            </a:extLst>
          </p:cNvPr>
          <p:cNvSpPr>
            <a:spLocks noGrp="1"/>
          </p:cNvSpPr>
          <p:nvPr>
            <p:ph type="title"/>
          </p:nvPr>
        </p:nvSpPr>
        <p:spPr/>
        <p:txBody>
          <a:bodyPr>
            <a:normAutofit/>
          </a:bodyPr>
          <a:lstStyle/>
          <a:p>
            <a:r>
              <a:rPr lang="en-US" sz="3600" dirty="0"/>
              <a:t>Configure your computer to communicate with the PLCnext controller</a:t>
            </a:r>
          </a:p>
        </p:txBody>
      </p:sp>
      <p:pic>
        <p:nvPicPr>
          <p:cNvPr id="4" name="Picture 3">
            <a:extLst>
              <a:ext uri="{FF2B5EF4-FFF2-40B4-BE49-F238E27FC236}">
                <a16:creationId xmlns:a16="http://schemas.microsoft.com/office/drawing/2014/main" id="{EEDB5326-AECB-49DD-9C18-0AB728B678F8}"/>
              </a:ext>
            </a:extLst>
          </p:cNvPr>
          <p:cNvPicPr>
            <a:picLocks noChangeAspect="1"/>
          </p:cNvPicPr>
          <p:nvPr/>
        </p:nvPicPr>
        <p:blipFill>
          <a:blip r:embed="rId2"/>
          <a:stretch>
            <a:fillRect/>
          </a:stretch>
        </p:blipFill>
        <p:spPr>
          <a:xfrm>
            <a:off x="378711" y="1690688"/>
            <a:ext cx="7960034" cy="4491304"/>
          </a:xfrm>
          <a:prstGeom prst="rect">
            <a:avLst/>
          </a:prstGeom>
        </p:spPr>
      </p:pic>
      <p:sp>
        <p:nvSpPr>
          <p:cNvPr id="8" name="TextBox 7">
            <a:extLst>
              <a:ext uri="{FF2B5EF4-FFF2-40B4-BE49-F238E27FC236}">
                <a16:creationId xmlns:a16="http://schemas.microsoft.com/office/drawing/2014/main" id="{9D3691A0-1AF6-4DE2-8766-3C990BD56282}"/>
              </a:ext>
            </a:extLst>
          </p:cNvPr>
          <p:cNvSpPr txBox="1"/>
          <p:nvPr/>
        </p:nvSpPr>
        <p:spPr>
          <a:xfrm>
            <a:off x="1117600" y="3429000"/>
            <a:ext cx="631049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From your Windows computer’s start menu, go to “Network and Internet”, then to “Network Connections”</a:t>
            </a:r>
          </a:p>
          <a:p>
            <a:pPr marL="285750" indent="-285750">
              <a:buFont typeface="Arial" panose="020B0604020202020204" pitchFamily="34" charset="0"/>
              <a:buChar char="•"/>
            </a:pPr>
            <a:r>
              <a:rPr lang="en-US" dirty="0"/>
              <a:t>Assuming you can reach the internet via the computers Wireless Network connection, leave that setting as it is</a:t>
            </a:r>
          </a:p>
          <a:p>
            <a:pPr marL="285750" indent="-285750">
              <a:buFont typeface="Arial" panose="020B0604020202020204" pitchFamily="34" charset="0"/>
              <a:buChar char="•"/>
            </a:pPr>
            <a:r>
              <a:rPr lang="en-US" dirty="0"/>
              <a:t>Double-click on “Local Area Connection” to configure that connection to be able to communicate with the PLCnext controller</a:t>
            </a:r>
          </a:p>
          <a:p>
            <a:endParaRPr lang="en-US" dirty="0"/>
          </a:p>
        </p:txBody>
      </p:sp>
      <p:pic>
        <p:nvPicPr>
          <p:cNvPr id="9" name="Picture 8">
            <a:extLst>
              <a:ext uri="{FF2B5EF4-FFF2-40B4-BE49-F238E27FC236}">
                <a16:creationId xmlns:a16="http://schemas.microsoft.com/office/drawing/2014/main" id="{12C09605-2081-4AC0-8597-18F64BBD5BE2}"/>
              </a:ext>
            </a:extLst>
          </p:cNvPr>
          <p:cNvPicPr>
            <a:picLocks noChangeAspect="1"/>
          </p:cNvPicPr>
          <p:nvPr/>
        </p:nvPicPr>
        <p:blipFill>
          <a:blip r:embed="rId3"/>
          <a:stretch>
            <a:fillRect/>
          </a:stretch>
        </p:blipFill>
        <p:spPr>
          <a:xfrm>
            <a:off x="8438444" y="1690688"/>
            <a:ext cx="3505200" cy="4295775"/>
          </a:xfrm>
          <a:prstGeom prst="rect">
            <a:avLst/>
          </a:prstGeom>
        </p:spPr>
      </p:pic>
    </p:spTree>
    <p:extLst>
      <p:ext uri="{BB962C8B-B14F-4D97-AF65-F5344CB8AC3E}">
        <p14:creationId xmlns:p14="http://schemas.microsoft.com/office/powerpoint/2010/main" val="419939931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E29C0-FCF3-4407-9F9E-3F0446132CBD}"/>
              </a:ext>
            </a:extLst>
          </p:cNvPr>
          <p:cNvSpPr>
            <a:spLocks noGrp="1"/>
          </p:cNvSpPr>
          <p:nvPr>
            <p:ph type="title"/>
          </p:nvPr>
        </p:nvSpPr>
        <p:spPr/>
        <p:txBody>
          <a:bodyPr>
            <a:normAutofit/>
          </a:bodyPr>
          <a:lstStyle/>
          <a:p>
            <a:r>
              <a:rPr lang="en-US" sz="4000" dirty="0"/>
              <a:t>Adding/configuring the variables in the Data list</a:t>
            </a:r>
          </a:p>
        </p:txBody>
      </p:sp>
      <p:sp>
        <p:nvSpPr>
          <p:cNvPr id="3" name="Content Placeholder 2">
            <a:extLst>
              <a:ext uri="{FF2B5EF4-FFF2-40B4-BE49-F238E27FC236}">
                <a16:creationId xmlns:a16="http://schemas.microsoft.com/office/drawing/2014/main" id="{CB589BA5-751E-4B98-81E2-1BA4BC5D0701}"/>
              </a:ext>
            </a:extLst>
          </p:cNvPr>
          <p:cNvSpPr>
            <a:spLocks noGrp="1"/>
          </p:cNvSpPr>
          <p:nvPr>
            <p:ph idx="1"/>
          </p:nvPr>
        </p:nvSpPr>
        <p:spPr>
          <a:xfrm>
            <a:off x="838200" y="1825625"/>
            <a:ext cx="4998155" cy="4351338"/>
          </a:xfrm>
        </p:spPr>
        <p:txBody>
          <a:bodyPr>
            <a:normAutofit/>
          </a:bodyPr>
          <a:lstStyle/>
          <a:p>
            <a:r>
              <a:rPr lang="en-US" sz="1800" dirty="0"/>
              <a:t>Click on the “Variables” sub tab</a:t>
            </a:r>
            <a:r>
              <a:rPr lang="en-US" sz="1800" dirty="0">
                <a:solidFill>
                  <a:srgbClr val="FF0000"/>
                </a:solidFill>
              </a:rPr>
              <a:t>*</a:t>
            </a:r>
            <a:r>
              <a:rPr lang="en-US" sz="1800" dirty="0"/>
              <a:t>.</a:t>
            </a:r>
          </a:p>
          <a:p>
            <a:r>
              <a:rPr lang="en-US" sz="1800" dirty="0"/>
              <a:t>Make sure you designate the “</a:t>
            </a:r>
            <a:r>
              <a:rPr lang="en-US" sz="1800" dirty="0" err="1"/>
              <a:t>High_Level_Counter</a:t>
            </a:r>
            <a:r>
              <a:rPr lang="en-US" sz="1800" dirty="0"/>
              <a:t>” as an INT (integer) Type, and the “</a:t>
            </a:r>
            <a:r>
              <a:rPr lang="en-US" sz="1800" dirty="0" err="1"/>
              <a:t>High_Level_Reset</a:t>
            </a:r>
            <a:r>
              <a:rPr lang="en-US" sz="1800" dirty="0"/>
              <a:t>” as a BOOL (Boolean) Type.</a:t>
            </a:r>
          </a:p>
          <a:p>
            <a:r>
              <a:rPr lang="en-US" sz="1800" dirty="0"/>
              <a:t>These make sense since the counter will be able to produce an integer, and the reset will either be true or false.</a:t>
            </a:r>
          </a:p>
          <a:p>
            <a:r>
              <a:rPr lang="en-US" sz="1800" dirty="0"/>
              <a:t>Save the project.</a:t>
            </a:r>
          </a:p>
        </p:txBody>
      </p:sp>
      <p:pic>
        <p:nvPicPr>
          <p:cNvPr id="4" name="Picture 3">
            <a:extLst>
              <a:ext uri="{FF2B5EF4-FFF2-40B4-BE49-F238E27FC236}">
                <a16:creationId xmlns:a16="http://schemas.microsoft.com/office/drawing/2014/main" id="{C0907271-8CE4-43B1-8E08-0314470B57EC}"/>
              </a:ext>
            </a:extLst>
          </p:cNvPr>
          <p:cNvPicPr>
            <a:picLocks noChangeAspect="1"/>
          </p:cNvPicPr>
          <p:nvPr/>
        </p:nvPicPr>
        <p:blipFill>
          <a:blip r:embed="rId2"/>
          <a:stretch>
            <a:fillRect/>
          </a:stretch>
        </p:blipFill>
        <p:spPr>
          <a:xfrm>
            <a:off x="5836355" y="1825625"/>
            <a:ext cx="5689247" cy="4465669"/>
          </a:xfrm>
          <a:prstGeom prst="rect">
            <a:avLst/>
          </a:prstGeom>
        </p:spPr>
      </p:pic>
      <p:sp>
        <p:nvSpPr>
          <p:cNvPr id="5" name="TextBox 4">
            <a:extLst>
              <a:ext uri="{FF2B5EF4-FFF2-40B4-BE49-F238E27FC236}">
                <a16:creationId xmlns:a16="http://schemas.microsoft.com/office/drawing/2014/main" id="{19E19EC2-0F22-4775-8C6C-3C2A5C9C6482}"/>
              </a:ext>
            </a:extLst>
          </p:cNvPr>
          <p:cNvSpPr txBox="1"/>
          <p:nvPr/>
        </p:nvSpPr>
        <p:spPr>
          <a:xfrm>
            <a:off x="838200" y="6291294"/>
            <a:ext cx="10845800" cy="369332"/>
          </a:xfrm>
          <a:prstGeom prst="rect">
            <a:avLst/>
          </a:prstGeom>
          <a:noFill/>
        </p:spPr>
        <p:txBody>
          <a:bodyPr wrap="square" rtlCol="0">
            <a:spAutoFit/>
          </a:bodyPr>
          <a:lstStyle/>
          <a:p>
            <a:r>
              <a:rPr lang="en-US" dirty="0">
                <a:solidFill>
                  <a:srgbClr val="FF0000"/>
                </a:solidFill>
              </a:rPr>
              <a:t>*</a:t>
            </a:r>
            <a:r>
              <a:rPr lang="en-US" dirty="0"/>
              <a:t> Or choose “PLC” from the project tree in the PLANT area, and manipulate the variables via the Data List tab. </a:t>
            </a:r>
          </a:p>
        </p:txBody>
      </p:sp>
    </p:spTree>
    <p:extLst>
      <p:ext uri="{BB962C8B-B14F-4D97-AF65-F5344CB8AC3E}">
        <p14:creationId xmlns:p14="http://schemas.microsoft.com/office/powerpoint/2010/main" val="16414555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1A539-3B4F-469B-AA68-DA7663A98CFF}"/>
              </a:ext>
            </a:extLst>
          </p:cNvPr>
          <p:cNvSpPr>
            <a:spLocks noGrp="1"/>
          </p:cNvSpPr>
          <p:nvPr>
            <p:ph type="title"/>
          </p:nvPr>
        </p:nvSpPr>
        <p:spPr/>
        <p:txBody>
          <a:bodyPr>
            <a:normAutofit/>
          </a:bodyPr>
          <a:lstStyle/>
          <a:p>
            <a:r>
              <a:rPr lang="en-US" sz="4000" dirty="0"/>
              <a:t>Representing the counter in the HMI</a:t>
            </a:r>
          </a:p>
        </p:txBody>
      </p:sp>
      <p:sp>
        <p:nvSpPr>
          <p:cNvPr id="3" name="Content Placeholder 2">
            <a:extLst>
              <a:ext uri="{FF2B5EF4-FFF2-40B4-BE49-F238E27FC236}">
                <a16:creationId xmlns:a16="http://schemas.microsoft.com/office/drawing/2014/main" id="{8439A58D-0E52-4719-951D-38B14088727E}"/>
              </a:ext>
            </a:extLst>
          </p:cNvPr>
          <p:cNvSpPr>
            <a:spLocks noGrp="1"/>
          </p:cNvSpPr>
          <p:nvPr>
            <p:ph idx="1"/>
          </p:nvPr>
        </p:nvSpPr>
        <p:spPr>
          <a:xfrm>
            <a:off x="838200" y="1825625"/>
            <a:ext cx="3944566" cy="4351338"/>
          </a:xfrm>
        </p:spPr>
        <p:txBody>
          <a:bodyPr>
            <a:normAutofit/>
          </a:bodyPr>
          <a:lstStyle/>
          <a:p>
            <a:r>
              <a:rPr lang="en-US" sz="1800" dirty="0"/>
              <a:t>Get back to the HMI development screen.</a:t>
            </a:r>
          </a:p>
          <a:p>
            <a:r>
              <a:rPr lang="en-US" sz="1800" dirty="0"/>
              <a:t>We will use two text objects and one button object.</a:t>
            </a:r>
          </a:p>
          <a:p>
            <a:r>
              <a:rPr lang="en-US" sz="1800" dirty="0"/>
              <a:t>Click and drag a “Text” object onto the work surface</a:t>
            </a:r>
          </a:p>
          <a:p>
            <a:r>
              <a:rPr lang="en-US" sz="1800" dirty="0"/>
              <a:t>Double click it to open the configuration window</a:t>
            </a:r>
          </a:p>
        </p:txBody>
      </p:sp>
      <p:pic>
        <p:nvPicPr>
          <p:cNvPr id="4" name="Picture 3">
            <a:extLst>
              <a:ext uri="{FF2B5EF4-FFF2-40B4-BE49-F238E27FC236}">
                <a16:creationId xmlns:a16="http://schemas.microsoft.com/office/drawing/2014/main" id="{0DAEBFA5-3FF9-490A-8F25-01CDEF568841}"/>
              </a:ext>
            </a:extLst>
          </p:cNvPr>
          <p:cNvPicPr>
            <a:picLocks noChangeAspect="1"/>
          </p:cNvPicPr>
          <p:nvPr/>
        </p:nvPicPr>
        <p:blipFill rotWithShape="1">
          <a:blip r:embed="rId2"/>
          <a:srcRect l="1574" t="11851" r="3888" b="11276"/>
          <a:stretch/>
        </p:blipFill>
        <p:spPr>
          <a:xfrm>
            <a:off x="4782766" y="1825625"/>
            <a:ext cx="7330212" cy="3352800"/>
          </a:xfrm>
          <a:prstGeom prst="rect">
            <a:avLst/>
          </a:prstGeom>
        </p:spPr>
      </p:pic>
    </p:spTree>
    <p:extLst>
      <p:ext uri="{BB962C8B-B14F-4D97-AF65-F5344CB8AC3E}">
        <p14:creationId xmlns:p14="http://schemas.microsoft.com/office/powerpoint/2010/main" val="11468522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1A539-3B4F-469B-AA68-DA7663A98CFF}"/>
              </a:ext>
            </a:extLst>
          </p:cNvPr>
          <p:cNvSpPr>
            <a:spLocks noGrp="1"/>
          </p:cNvSpPr>
          <p:nvPr>
            <p:ph type="title"/>
          </p:nvPr>
        </p:nvSpPr>
        <p:spPr/>
        <p:txBody>
          <a:bodyPr>
            <a:normAutofit/>
          </a:bodyPr>
          <a:lstStyle/>
          <a:p>
            <a:r>
              <a:rPr lang="en-US" sz="4000" dirty="0"/>
              <a:t>Configuring text associated with the counter</a:t>
            </a:r>
          </a:p>
        </p:txBody>
      </p:sp>
      <p:sp>
        <p:nvSpPr>
          <p:cNvPr id="3" name="Content Placeholder 2">
            <a:extLst>
              <a:ext uri="{FF2B5EF4-FFF2-40B4-BE49-F238E27FC236}">
                <a16:creationId xmlns:a16="http://schemas.microsoft.com/office/drawing/2014/main" id="{8439A58D-0E52-4719-951D-38B14088727E}"/>
              </a:ext>
            </a:extLst>
          </p:cNvPr>
          <p:cNvSpPr>
            <a:spLocks noGrp="1"/>
          </p:cNvSpPr>
          <p:nvPr>
            <p:ph idx="1"/>
          </p:nvPr>
        </p:nvSpPr>
        <p:spPr>
          <a:xfrm>
            <a:off x="838200" y="1825625"/>
            <a:ext cx="6571036" cy="4351338"/>
          </a:xfrm>
        </p:spPr>
        <p:txBody>
          <a:bodyPr>
            <a:normAutofit/>
          </a:bodyPr>
          <a:lstStyle/>
          <a:p>
            <a:r>
              <a:rPr lang="en-US" sz="1800" dirty="0"/>
              <a:t>Make sure you are on the Text tab (bottom of the window).</a:t>
            </a:r>
          </a:p>
          <a:p>
            <a:r>
              <a:rPr lang="en-US" sz="1800" dirty="0"/>
              <a:t>Type in “High Level Counter” in the text field</a:t>
            </a:r>
          </a:p>
          <a:p>
            <a:r>
              <a:rPr lang="en-US" sz="1800" dirty="0"/>
              <a:t>Click on format and format the text as you wish (refer to earlier section in this training if necessary)</a:t>
            </a:r>
          </a:p>
          <a:p>
            <a:r>
              <a:rPr lang="en-US" sz="1800" dirty="0"/>
              <a:t>Enter</a:t>
            </a:r>
          </a:p>
          <a:p>
            <a:r>
              <a:rPr lang="en-US" sz="1800" dirty="0"/>
              <a:t>Save project</a:t>
            </a:r>
          </a:p>
        </p:txBody>
      </p:sp>
      <p:pic>
        <p:nvPicPr>
          <p:cNvPr id="5" name="Picture 4">
            <a:extLst>
              <a:ext uri="{FF2B5EF4-FFF2-40B4-BE49-F238E27FC236}">
                <a16:creationId xmlns:a16="http://schemas.microsoft.com/office/drawing/2014/main" id="{CFBF1324-3840-403A-81D3-03C99AE3E887}"/>
              </a:ext>
            </a:extLst>
          </p:cNvPr>
          <p:cNvPicPr>
            <a:picLocks noChangeAspect="1"/>
          </p:cNvPicPr>
          <p:nvPr/>
        </p:nvPicPr>
        <p:blipFill>
          <a:blip r:embed="rId2"/>
          <a:stretch>
            <a:fillRect/>
          </a:stretch>
        </p:blipFill>
        <p:spPr>
          <a:xfrm>
            <a:off x="7409236" y="1690688"/>
            <a:ext cx="2769129" cy="4402992"/>
          </a:xfrm>
          <a:prstGeom prst="rect">
            <a:avLst/>
          </a:prstGeom>
        </p:spPr>
      </p:pic>
    </p:spTree>
    <p:extLst>
      <p:ext uri="{BB962C8B-B14F-4D97-AF65-F5344CB8AC3E}">
        <p14:creationId xmlns:p14="http://schemas.microsoft.com/office/powerpoint/2010/main" val="29479099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A226-E718-40DB-A1A9-4B91284A77A3}"/>
              </a:ext>
            </a:extLst>
          </p:cNvPr>
          <p:cNvSpPr>
            <a:spLocks noGrp="1"/>
          </p:cNvSpPr>
          <p:nvPr>
            <p:ph type="title"/>
          </p:nvPr>
        </p:nvSpPr>
        <p:spPr/>
        <p:txBody>
          <a:bodyPr>
            <a:normAutofit/>
          </a:bodyPr>
          <a:lstStyle/>
          <a:p>
            <a:r>
              <a:rPr lang="en-US" sz="4000" dirty="0"/>
              <a:t>Configuring text associated with the counter</a:t>
            </a:r>
          </a:p>
        </p:txBody>
      </p:sp>
      <p:sp>
        <p:nvSpPr>
          <p:cNvPr id="3" name="Content Placeholder 2">
            <a:extLst>
              <a:ext uri="{FF2B5EF4-FFF2-40B4-BE49-F238E27FC236}">
                <a16:creationId xmlns:a16="http://schemas.microsoft.com/office/drawing/2014/main" id="{73E6EE76-C72C-4D38-A78E-AFA333CDB14D}"/>
              </a:ext>
            </a:extLst>
          </p:cNvPr>
          <p:cNvSpPr>
            <a:spLocks noGrp="1"/>
          </p:cNvSpPr>
          <p:nvPr>
            <p:ph idx="1"/>
          </p:nvPr>
        </p:nvSpPr>
        <p:spPr>
          <a:xfrm>
            <a:off x="838200" y="1825625"/>
            <a:ext cx="5032022" cy="4351338"/>
          </a:xfrm>
        </p:spPr>
        <p:txBody>
          <a:bodyPr>
            <a:normAutofit/>
          </a:bodyPr>
          <a:lstStyle/>
          <a:p>
            <a:r>
              <a:rPr lang="en-US" sz="1800" dirty="0"/>
              <a:t>Click and drag a “Text” object onto the work surface, to the right of the last one.</a:t>
            </a:r>
          </a:p>
          <a:p>
            <a:r>
              <a:rPr lang="en-US" sz="1800" dirty="0"/>
              <a:t>Double click it to open the configuration window</a:t>
            </a:r>
          </a:p>
          <a:p>
            <a:r>
              <a:rPr lang="en-US" sz="1800" dirty="0"/>
              <a:t>Go to the “Dynamics” tab</a:t>
            </a:r>
          </a:p>
          <a:p>
            <a:r>
              <a:rPr lang="en-US" sz="1800" dirty="0"/>
              <a:t>Click “New Dynamic” and select “Text”</a:t>
            </a:r>
          </a:p>
          <a:p>
            <a:r>
              <a:rPr lang="en-US" sz="1800" dirty="0"/>
              <a:t>Assign the “</a:t>
            </a:r>
            <a:r>
              <a:rPr lang="en-US" sz="1800" dirty="0" err="1"/>
              <a:t>High_Level_Counter</a:t>
            </a:r>
            <a:r>
              <a:rPr lang="en-US" sz="1800" dirty="0"/>
              <a:t>” variable as shown.</a:t>
            </a:r>
          </a:p>
          <a:p>
            <a:r>
              <a:rPr lang="en-US" sz="1800" dirty="0"/>
              <a:t>Go to “Text” tab (at bottom) and format the text with the color, size, style you desire.</a:t>
            </a:r>
          </a:p>
          <a:p>
            <a:r>
              <a:rPr lang="en-US" sz="1800" dirty="0"/>
              <a:t>Hit Enter and then Save the project</a:t>
            </a:r>
          </a:p>
          <a:p>
            <a:endParaRPr lang="en-US" dirty="0"/>
          </a:p>
          <a:p>
            <a:endParaRPr lang="en-US" dirty="0"/>
          </a:p>
        </p:txBody>
      </p:sp>
      <p:pic>
        <p:nvPicPr>
          <p:cNvPr id="4" name="Picture 3">
            <a:extLst>
              <a:ext uri="{FF2B5EF4-FFF2-40B4-BE49-F238E27FC236}">
                <a16:creationId xmlns:a16="http://schemas.microsoft.com/office/drawing/2014/main" id="{6D68EDB1-1BEA-445B-A0C6-A7B1907ED930}"/>
              </a:ext>
            </a:extLst>
          </p:cNvPr>
          <p:cNvPicPr>
            <a:picLocks noChangeAspect="1"/>
          </p:cNvPicPr>
          <p:nvPr/>
        </p:nvPicPr>
        <p:blipFill rotWithShape="1">
          <a:blip r:embed="rId3"/>
          <a:srcRect l="61482" t="24652" r="13703" b="9931"/>
          <a:stretch/>
        </p:blipFill>
        <p:spPr>
          <a:xfrm>
            <a:off x="7371644" y="1825625"/>
            <a:ext cx="3025422" cy="4486275"/>
          </a:xfrm>
          <a:prstGeom prst="rect">
            <a:avLst/>
          </a:prstGeom>
        </p:spPr>
      </p:pic>
    </p:spTree>
    <p:extLst>
      <p:ext uri="{BB962C8B-B14F-4D97-AF65-F5344CB8AC3E}">
        <p14:creationId xmlns:p14="http://schemas.microsoft.com/office/powerpoint/2010/main" val="5057454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CDBE4-8A08-425D-85E7-8851EC5F9517}"/>
              </a:ext>
            </a:extLst>
          </p:cNvPr>
          <p:cNvSpPr>
            <a:spLocks noGrp="1"/>
          </p:cNvSpPr>
          <p:nvPr>
            <p:ph type="title"/>
          </p:nvPr>
        </p:nvSpPr>
        <p:spPr/>
        <p:txBody>
          <a:bodyPr>
            <a:normAutofit/>
          </a:bodyPr>
          <a:lstStyle/>
          <a:p>
            <a:r>
              <a:rPr lang="en-US" sz="4000" dirty="0"/>
              <a:t>Configuring text associated with the counter’s reset button</a:t>
            </a:r>
          </a:p>
        </p:txBody>
      </p:sp>
      <p:sp>
        <p:nvSpPr>
          <p:cNvPr id="3" name="Content Placeholder 2">
            <a:extLst>
              <a:ext uri="{FF2B5EF4-FFF2-40B4-BE49-F238E27FC236}">
                <a16:creationId xmlns:a16="http://schemas.microsoft.com/office/drawing/2014/main" id="{6EC6B233-6843-4DE3-AF82-08C55CCB7CC6}"/>
              </a:ext>
            </a:extLst>
          </p:cNvPr>
          <p:cNvSpPr>
            <a:spLocks noGrp="1"/>
          </p:cNvSpPr>
          <p:nvPr>
            <p:ph idx="1"/>
          </p:nvPr>
        </p:nvSpPr>
        <p:spPr>
          <a:xfrm>
            <a:off x="838200" y="1825625"/>
            <a:ext cx="4106334" cy="4351338"/>
          </a:xfrm>
        </p:spPr>
        <p:txBody>
          <a:bodyPr>
            <a:normAutofit/>
          </a:bodyPr>
          <a:lstStyle/>
          <a:p>
            <a:r>
              <a:rPr lang="en-US" sz="1800" dirty="0"/>
              <a:t>Drag and drop a “Button” object onto the work surface (near the text we just configured).</a:t>
            </a:r>
          </a:p>
          <a:p>
            <a:r>
              <a:rPr lang="en-US" sz="1800" dirty="0"/>
              <a:t>Double click on it to open the configuration window.</a:t>
            </a:r>
          </a:p>
          <a:p>
            <a:r>
              <a:rPr lang="en-US" sz="1800" dirty="0"/>
              <a:t>We’ll add two new dynamics to make this reset button function.</a:t>
            </a:r>
          </a:p>
        </p:txBody>
      </p:sp>
      <p:pic>
        <p:nvPicPr>
          <p:cNvPr id="4" name="Picture 3">
            <a:extLst>
              <a:ext uri="{FF2B5EF4-FFF2-40B4-BE49-F238E27FC236}">
                <a16:creationId xmlns:a16="http://schemas.microsoft.com/office/drawing/2014/main" id="{7FC335E1-B66C-426A-901F-2E1FD8124520}"/>
              </a:ext>
            </a:extLst>
          </p:cNvPr>
          <p:cNvPicPr>
            <a:picLocks noChangeAspect="1"/>
          </p:cNvPicPr>
          <p:nvPr/>
        </p:nvPicPr>
        <p:blipFill rotWithShape="1">
          <a:blip r:embed="rId2"/>
          <a:srcRect l="23704" t="11853" r="4907" b="7160"/>
          <a:stretch/>
        </p:blipFill>
        <p:spPr>
          <a:xfrm>
            <a:off x="4944534" y="1825625"/>
            <a:ext cx="7100711" cy="4531193"/>
          </a:xfrm>
          <a:prstGeom prst="rect">
            <a:avLst/>
          </a:prstGeom>
        </p:spPr>
      </p:pic>
    </p:spTree>
    <p:extLst>
      <p:ext uri="{BB962C8B-B14F-4D97-AF65-F5344CB8AC3E}">
        <p14:creationId xmlns:p14="http://schemas.microsoft.com/office/powerpoint/2010/main" val="11308920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CDBE4-8A08-425D-85E7-8851EC5F9517}"/>
              </a:ext>
            </a:extLst>
          </p:cNvPr>
          <p:cNvSpPr>
            <a:spLocks noGrp="1"/>
          </p:cNvSpPr>
          <p:nvPr>
            <p:ph type="title"/>
          </p:nvPr>
        </p:nvSpPr>
        <p:spPr/>
        <p:txBody>
          <a:bodyPr>
            <a:normAutofit/>
          </a:bodyPr>
          <a:lstStyle/>
          <a:p>
            <a:r>
              <a:rPr lang="en-US" sz="4000" dirty="0"/>
              <a:t>Adding dynamics to the reset button</a:t>
            </a:r>
          </a:p>
        </p:txBody>
      </p:sp>
      <p:sp>
        <p:nvSpPr>
          <p:cNvPr id="3" name="Content Placeholder 2">
            <a:extLst>
              <a:ext uri="{FF2B5EF4-FFF2-40B4-BE49-F238E27FC236}">
                <a16:creationId xmlns:a16="http://schemas.microsoft.com/office/drawing/2014/main" id="{6EC6B233-6843-4DE3-AF82-08C55CCB7CC6}"/>
              </a:ext>
            </a:extLst>
          </p:cNvPr>
          <p:cNvSpPr>
            <a:spLocks noGrp="1"/>
          </p:cNvSpPr>
          <p:nvPr>
            <p:ph idx="1"/>
          </p:nvPr>
        </p:nvSpPr>
        <p:spPr>
          <a:xfrm>
            <a:off x="838200" y="1825625"/>
            <a:ext cx="6533444" cy="4351338"/>
          </a:xfrm>
        </p:spPr>
        <p:txBody>
          <a:bodyPr/>
          <a:lstStyle/>
          <a:p>
            <a:r>
              <a:rPr lang="en-US" sz="1800" dirty="0"/>
              <a:t>Add a New Dynamic – “Action on Pressed” and configure as shown to the right.</a:t>
            </a:r>
          </a:p>
          <a:p>
            <a:r>
              <a:rPr lang="en-US" sz="1800" dirty="0"/>
              <a:t>Add a New Dynamic – “Action on Released” and configure as shown to the right.</a:t>
            </a:r>
          </a:p>
          <a:p>
            <a:r>
              <a:rPr lang="en-US" sz="1800" dirty="0"/>
              <a:t>Click to save the project as you would for any program (File/Save)….</a:t>
            </a:r>
          </a:p>
          <a:p>
            <a:endParaRPr lang="en-US" dirty="0"/>
          </a:p>
        </p:txBody>
      </p:sp>
      <p:pic>
        <p:nvPicPr>
          <p:cNvPr id="5" name="Picture 4">
            <a:extLst>
              <a:ext uri="{FF2B5EF4-FFF2-40B4-BE49-F238E27FC236}">
                <a16:creationId xmlns:a16="http://schemas.microsoft.com/office/drawing/2014/main" id="{8DD2F4B6-093C-4C80-9664-320178B987A5}"/>
              </a:ext>
            </a:extLst>
          </p:cNvPr>
          <p:cNvPicPr>
            <a:picLocks noChangeAspect="1"/>
          </p:cNvPicPr>
          <p:nvPr/>
        </p:nvPicPr>
        <p:blipFill>
          <a:blip r:embed="rId2"/>
          <a:stretch>
            <a:fillRect/>
          </a:stretch>
        </p:blipFill>
        <p:spPr>
          <a:xfrm>
            <a:off x="8197882" y="1690688"/>
            <a:ext cx="2973180" cy="4802187"/>
          </a:xfrm>
          <a:prstGeom prst="rect">
            <a:avLst/>
          </a:prstGeom>
        </p:spPr>
      </p:pic>
    </p:spTree>
    <p:extLst>
      <p:ext uri="{BB962C8B-B14F-4D97-AF65-F5344CB8AC3E}">
        <p14:creationId xmlns:p14="http://schemas.microsoft.com/office/powerpoint/2010/main" val="1707484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E9AEC-F070-4767-A2A1-EB345BBC73EF}"/>
              </a:ext>
            </a:extLst>
          </p:cNvPr>
          <p:cNvSpPr>
            <a:spLocks noGrp="1"/>
          </p:cNvSpPr>
          <p:nvPr>
            <p:ph type="title"/>
          </p:nvPr>
        </p:nvSpPr>
        <p:spPr/>
        <p:txBody>
          <a:bodyPr>
            <a:normAutofit/>
          </a:bodyPr>
          <a:lstStyle/>
          <a:p>
            <a:r>
              <a:rPr lang="en-US" sz="4000" dirty="0"/>
              <a:t>Download and test the HMI</a:t>
            </a:r>
          </a:p>
        </p:txBody>
      </p:sp>
      <p:sp>
        <p:nvSpPr>
          <p:cNvPr id="3" name="Content Placeholder 2">
            <a:extLst>
              <a:ext uri="{FF2B5EF4-FFF2-40B4-BE49-F238E27FC236}">
                <a16:creationId xmlns:a16="http://schemas.microsoft.com/office/drawing/2014/main" id="{7D2784AB-4E5F-4D41-89CE-E977D6A8B59B}"/>
              </a:ext>
            </a:extLst>
          </p:cNvPr>
          <p:cNvSpPr>
            <a:spLocks noGrp="1"/>
          </p:cNvSpPr>
          <p:nvPr>
            <p:ph idx="1"/>
          </p:nvPr>
        </p:nvSpPr>
        <p:spPr>
          <a:xfrm>
            <a:off x="838200" y="1825625"/>
            <a:ext cx="4682087" cy="4351338"/>
          </a:xfrm>
        </p:spPr>
        <p:txBody>
          <a:bodyPr>
            <a:normAutofit/>
          </a:bodyPr>
          <a:lstStyle/>
          <a:p>
            <a:r>
              <a:rPr lang="en-US" sz="1800" dirty="0"/>
              <a:t>As we have done before, download the project to the PLCnext controller, and start execution of the program.</a:t>
            </a:r>
          </a:p>
          <a:p>
            <a:r>
              <a:rPr lang="en-US" sz="1800" dirty="0">
                <a:solidFill>
                  <a:srgbClr val="FF0000"/>
                </a:solidFill>
              </a:rPr>
              <a:t>*</a:t>
            </a:r>
            <a:r>
              <a:rPr lang="en-US" sz="1800" dirty="0"/>
              <a:t>Then go to the “Cockpit” sub-tab and click the icon (that looks like a tablet) to go to the browser to check out the runtime version of the HMI</a:t>
            </a:r>
          </a:p>
          <a:p>
            <a:pPr marL="0" indent="0">
              <a:buNone/>
            </a:pPr>
            <a:r>
              <a:rPr lang="en-US" sz="1800" dirty="0">
                <a:solidFill>
                  <a:srgbClr val="FF0000"/>
                </a:solidFill>
              </a:rPr>
              <a:t>*</a:t>
            </a:r>
            <a:r>
              <a:rPr lang="en-US" sz="1800" dirty="0"/>
              <a:t> Or simply open your internet browser, and type in the IP address of your PLCnext controller.</a:t>
            </a:r>
          </a:p>
        </p:txBody>
      </p:sp>
      <p:pic>
        <p:nvPicPr>
          <p:cNvPr id="4" name="Picture 3">
            <a:extLst>
              <a:ext uri="{FF2B5EF4-FFF2-40B4-BE49-F238E27FC236}">
                <a16:creationId xmlns:a16="http://schemas.microsoft.com/office/drawing/2014/main" id="{48CBB89D-AE27-4331-B339-41D7A6932242}"/>
              </a:ext>
            </a:extLst>
          </p:cNvPr>
          <p:cNvPicPr>
            <a:picLocks noChangeAspect="1"/>
          </p:cNvPicPr>
          <p:nvPr/>
        </p:nvPicPr>
        <p:blipFill rotWithShape="1">
          <a:blip r:embed="rId2"/>
          <a:srcRect r="60278" b="47325"/>
          <a:stretch/>
        </p:blipFill>
        <p:spPr>
          <a:xfrm>
            <a:off x="5520287" y="1825625"/>
            <a:ext cx="5833513" cy="4351338"/>
          </a:xfrm>
          <a:prstGeom prst="rect">
            <a:avLst/>
          </a:prstGeom>
        </p:spPr>
      </p:pic>
    </p:spTree>
    <p:extLst>
      <p:ext uri="{BB962C8B-B14F-4D97-AF65-F5344CB8AC3E}">
        <p14:creationId xmlns:p14="http://schemas.microsoft.com/office/powerpoint/2010/main" val="30449362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75FC5-5436-4C9D-BFC9-176FB4A49886}"/>
              </a:ext>
            </a:extLst>
          </p:cNvPr>
          <p:cNvSpPr>
            <a:spLocks noGrp="1"/>
          </p:cNvSpPr>
          <p:nvPr>
            <p:ph type="title"/>
          </p:nvPr>
        </p:nvSpPr>
        <p:spPr/>
        <p:txBody>
          <a:bodyPr>
            <a:normAutofit/>
          </a:bodyPr>
          <a:lstStyle/>
          <a:p>
            <a:r>
              <a:rPr lang="en-US" sz="4000" dirty="0"/>
              <a:t>Viewing and interacting with the HMI</a:t>
            </a:r>
          </a:p>
        </p:txBody>
      </p:sp>
      <p:sp>
        <p:nvSpPr>
          <p:cNvPr id="3" name="Content Placeholder 2">
            <a:extLst>
              <a:ext uri="{FF2B5EF4-FFF2-40B4-BE49-F238E27FC236}">
                <a16:creationId xmlns:a16="http://schemas.microsoft.com/office/drawing/2014/main" id="{9E2C907A-5765-43C1-BEB3-A25BD261F559}"/>
              </a:ext>
            </a:extLst>
          </p:cNvPr>
          <p:cNvSpPr>
            <a:spLocks noGrp="1"/>
          </p:cNvSpPr>
          <p:nvPr>
            <p:ph idx="1"/>
          </p:nvPr>
        </p:nvSpPr>
        <p:spPr>
          <a:xfrm>
            <a:off x="838200" y="1825625"/>
            <a:ext cx="5696816" cy="4351338"/>
          </a:xfrm>
        </p:spPr>
        <p:txBody>
          <a:bodyPr>
            <a:normAutofit lnSpcReduction="10000"/>
          </a:bodyPr>
          <a:lstStyle/>
          <a:p>
            <a:pPr marL="0" indent="0">
              <a:buNone/>
            </a:pPr>
            <a:r>
              <a:rPr lang="en-US" dirty="0"/>
              <a:t>Success!</a:t>
            </a:r>
          </a:p>
          <a:p>
            <a:r>
              <a:rPr lang="en-US" dirty="0"/>
              <a:t>Try cranking up the potentiometer until it exceeds 21.5 feet and see if the counter increments up by one each time.</a:t>
            </a:r>
          </a:p>
          <a:p>
            <a:r>
              <a:rPr lang="en-US" dirty="0"/>
              <a:t>Then click on the button.  Does the count reset to 0?</a:t>
            </a:r>
          </a:p>
          <a:p>
            <a:r>
              <a:rPr lang="en-US" dirty="0"/>
              <a:t>And as you begin cranking up the level – does it resume counting?</a:t>
            </a:r>
          </a:p>
          <a:p>
            <a:r>
              <a:rPr lang="en-US" dirty="0"/>
              <a:t>If so, you did everything correctly!</a:t>
            </a:r>
          </a:p>
        </p:txBody>
      </p:sp>
      <p:pic>
        <p:nvPicPr>
          <p:cNvPr id="4" name="Picture 3">
            <a:extLst>
              <a:ext uri="{FF2B5EF4-FFF2-40B4-BE49-F238E27FC236}">
                <a16:creationId xmlns:a16="http://schemas.microsoft.com/office/drawing/2014/main" id="{D35F36FD-8FAA-48CF-9169-521D234F7E33}"/>
              </a:ext>
            </a:extLst>
          </p:cNvPr>
          <p:cNvPicPr>
            <a:picLocks noChangeAspect="1"/>
          </p:cNvPicPr>
          <p:nvPr/>
        </p:nvPicPr>
        <p:blipFill>
          <a:blip r:embed="rId2"/>
          <a:stretch>
            <a:fillRect/>
          </a:stretch>
        </p:blipFill>
        <p:spPr>
          <a:xfrm>
            <a:off x="6535016" y="1825625"/>
            <a:ext cx="4818784" cy="4881284"/>
          </a:xfrm>
          <a:prstGeom prst="rect">
            <a:avLst/>
          </a:prstGeom>
        </p:spPr>
      </p:pic>
    </p:spTree>
    <p:extLst>
      <p:ext uri="{BB962C8B-B14F-4D97-AF65-F5344CB8AC3E}">
        <p14:creationId xmlns:p14="http://schemas.microsoft.com/office/powerpoint/2010/main" val="40055707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EABB3-4BBD-4C20-811B-923A3FEFF81E}"/>
              </a:ext>
            </a:extLst>
          </p:cNvPr>
          <p:cNvSpPr>
            <a:spLocks noGrp="1"/>
          </p:cNvSpPr>
          <p:nvPr>
            <p:ph type="title"/>
          </p:nvPr>
        </p:nvSpPr>
        <p:spPr/>
        <p:txBody>
          <a:bodyPr/>
          <a:lstStyle/>
          <a:p>
            <a:r>
              <a:rPr lang="en-US" dirty="0"/>
              <a:t>Let’s make some HMI buttons that turn on actual outputs on the PLCnext controller</a:t>
            </a:r>
          </a:p>
        </p:txBody>
      </p:sp>
      <p:sp>
        <p:nvSpPr>
          <p:cNvPr id="3" name="Content Placeholder 2">
            <a:extLst>
              <a:ext uri="{FF2B5EF4-FFF2-40B4-BE49-F238E27FC236}">
                <a16:creationId xmlns:a16="http://schemas.microsoft.com/office/drawing/2014/main" id="{03876BF2-8858-462F-B7B5-AAF109F1667F}"/>
              </a:ext>
            </a:extLst>
          </p:cNvPr>
          <p:cNvSpPr>
            <a:spLocks noGrp="1"/>
          </p:cNvSpPr>
          <p:nvPr>
            <p:ph idx="1"/>
          </p:nvPr>
        </p:nvSpPr>
        <p:spPr>
          <a:xfrm>
            <a:off x="838200" y="2299761"/>
            <a:ext cx="10515600" cy="3604331"/>
          </a:xfrm>
        </p:spPr>
        <p:txBody>
          <a:bodyPr>
            <a:normAutofit/>
          </a:bodyPr>
          <a:lstStyle/>
          <a:p>
            <a:r>
              <a:rPr lang="en-US" sz="1800" dirty="0"/>
              <a:t>So far, we have turned on two digital outputs by doing some programming such that when one of two analog inputs reaches a prescribed value, the corresponding digital output turns on.</a:t>
            </a:r>
          </a:p>
          <a:p>
            <a:r>
              <a:rPr lang="en-US" sz="1800" dirty="0"/>
              <a:t>We have also created a button that resets an internal variable representing a counting function.</a:t>
            </a:r>
          </a:p>
          <a:p>
            <a:r>
              <a:rPr lang="en-US" sz="1800" dirty="0"/>
              <a:t>Let’s combine elements of these two concepts and create some virtual pushbuttons in the HMI that, when pressed, will directly turn on some digital outputs.</a:t>
            </a:r>
          </a:p>
          <a:p>
            <a:r>
              <a:rPr lang="en-US" sz="1800" dirty="0"/>
              <a:t>Since DO1, and DO2 are already in use, lets use DO5, DO6, DO7, and DO8 for this exercise. </a:t>
            </a:r>
          </a:p>
        </p:txBody>
      </p:sp>
    </p:spTree>
    <p:extLst>
      <p:ext uri="{BB962C8B-B14F-4D97-AF65-F5344CB8AC3E}">
        <p14:creationId xmlns:p14="http://schemas.microsoft.com/office/powerpoint/2010/main" val="351709868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D909A-4D65-410F-A53C-7EA0B41A9DDB}"/>
              </a:ext>
            </a:extLst>
          </p:cNvPr>
          <p:cNvSpPr>
            <a:spLocks noGrp="1"/>
          </p:cNvSpPr>
          <p:nvPr>
            <p:ph type="title"/>
          </p:nvPr>
        </p:nvSpPr>
        <p:spPr/>
        <p:txBody>
          <a:bodyPr/>
          <a:lstStyle/>
          <a:p>
            <a:r>
              <a:rPr lang="en-US" dirty="0"/>
              <a:t>Create and define the digital output variables</a:t>
            </a:r>
          </a:p>
        </p:txBody>
      </p:sp>
      <p:pic>
        <p:nvPicPr>
          <p:cNvPr id="4" name="Content Placeholder 3">
            <a:extLst>
              <a:ext uri="{FF2B5EF4-FFF2-40B4-BE49-F238E27FC236}">
                <a16:creationId xmlns:a16="http://schemas.microsoft.com/office/drawing/2014/main" id="{66CDA3E0-EE40-4B74-B47E-539AF0C1D287}"/>
              </a:ext>
            </a:extLst>
          </p:cNvPr>
          <p:cNvPicPr>
            <a:picLocks noGrp="1" noChangeAspect="1"/>
          </p:cNvPicPr>
          <p:nvPr>
            <p:ph idx="1"/>
          </p:nvPr>
        </p:nvPicPr>
        <p:blipFill rotWithShape="1">
          <a:blip r:embed="rId2"/>
          <a:srcRect r="36720"/>
          <a:stretch/>
        </p:blipFill>
        <p:spPr>
          <a:xfrm>
            <a:off x="6096001" y="1690687"/>
            <a:ext cx="5257800" cy="4673705"/>
          </a:xfrm>
          <a:prstGeom prst="rect">
            <a:avLst/>
          </a:prstGeom>
        </p:spPr>
      </p:pic>
      <p:sp>
        <p:nvSpPr>
          <p:cNvPr id="5" name="Content Placeholder 2">
            <a:extLst>
              <a:ext uri="{FF2B5EF4-FFF2-40B4-BE49-F238E27FC236}">
                <a16:creationId xmlns:a16="http://schemas.microsoft.com/office/drawing/2014/main" id="{9D0151A3-1AE5-45F7-99D6-36B87E1B9627}"/>
              </a:ext>
            </a:extLst>
          </p:cNvPr>
          <p:cNvSpPr txBox="1">
            <a:spLocks/>
          </p:cNvSpPr>
          <p:nvPr/>
        </p:nvSpPr>
        <p:spPr>
          <a:xfrm>
            <a:off x="8382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First, let’s create the variables and map them to the PLCnext controller’s digital outputs</a:t>
            </a:r>
          </a:p>
          <a:p>
            <a:r>
              <a:rPr lang="en-US" sz="1800" dirty="0"/>
              <a:t>Follow the example shown to the right</a:t>
            </a:r>
          </a:p>
          <a:p>
            <a:r>
              <a:rPr lang="en-US" sz="1800" dirty="0"/>
              <a:t>Click the right arrow symbol (&gt;) in the header of the Variable column to expand this table.</a:t>
            </a:r>
          </a:p>
          <a:p>
            <a:r>
              <a:rPr lang="en-US" sz="1800" dirty="0"/>
              <a:t>Verify that all the newly created variables are of Type: “BOOL”</a:t>
            </a:r>
          </a:p>
        </p:txBody>
      </p:sp>
      <p:sp>
        <p:nvSpPr>
          <p:cNvPr id="6" name="Rectangle 5">
            <a:extLst>
              <a:ext uri="{FF2B5EF4-FFF2-40B4-BE49-F238E27FC236}">
                <a16:creationId xmlns:a16="http://schemas.microsoft.com/office/drawing/2014/main" id="{C379FCE2-0555-4144-ACCC-E4015AABE814}"/>
              </a:ext>
            </a:extLst>
          </p:cNvPr>
          <p:cNvSpPr/>
          <p:nvPr/>
        </p:nvSpPr>
        <p:spPr>
          <a:xfrm>
            <a:off x="7721600" y="4560711"/>
            <a:ext cx="2777067" cy="9256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7C49E151-86FC-429A-AACE-6B59BC04BF23}"/>
              </a:ext>
            </a:extLst>
          </p:cNvPr>
          <p:cNvCxnSpPr>
            <a:cxnSpLocks/>
          </p:cNvCxnSpPr>
          <p:nvPr/>
        </p:nvCxnSpPr>
        <p:spPr>
          <a:xfrm>
            <a:off x="4797778" y="2664178"/>
            <a:ext cx="2923822" cy="212231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3725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C390-EE76-410A-8034-1B8478F3B4CF}"/>
              </a:ext>
            </a:extLst>
          </p:cNvPr>
          <p:cNvSpPr>
            <a:spLocks noGrp="1"/>
          </p:cNvSpPr>
          <p:nvPr>
            <p:ph type="title"/>
          </p:nvPr>
        </p:nvSpPr>
        <p:spPr/>
        <p:txBody>
          <a:bodyPr>
            <a:normAutofit/>
          </a:bodyPr>
          <a:lstStyle/>
          <a:p>
            <a:r>
              <a:rPr lang="en-US" sz="3200" dirty="0"/>
              <a:t>Communicating with the PLCnext controller</a:t>
            </a:r>
            <a:br>
              <a:rPr lang="en-US" sz="3200" dirty="0"/>
            </a:br>
            <a:r>
              <a:rPr lang="en-US" sz="2800" dirty="0"/>
              <a:t>Setting a fixed IP address on your computer’s Ethernet adaptor</a:t>
            </a:r>
            <a:endParaRPr lang="en-US" sz="3200" dirty="0"/>
          </a:p>
        </p:txBody>
      </p:sp>
      <p:pic>
        <p:nvPicPr>
          <p:cNvPr id="4" name="Content Placeholder 3">
            <a:extLst>
              <a:ext uri="{FF2B5EF4-FFF2-40B4-BE49-F238E27FC236}">
                <a16:creationId xmlns:a16="http://schemas.microsoft.com/office/drawing/2014/main" id="{CBFA6857-0FFA-4100-BE79-E01A27F9E634}"/>
              </a:ext>
            </a:extLst>
          </p:cNvPr>
          <p:cNvPicPr>
            <a:picLocks noGrp="1" noChangeAspect="1"/>
          </p:cNvPicPr>
          <p:nvPr>
            <p:ph idx="1"/>
          </p:nvPr>
        </p:nvPicPr>
        <p:blipFill rotWithShape="1">
          <a:blip r:embed="rId2"/>
          <a:srcRect l="39493" t="27054" r="36866" b="17945"/>
          <a:stretch/>
        </p:blipFill>
        <p:spPr>
          <a:xfrm>
            <a:off x="8058510" y="1817511"/>
            <a:ext cx="3295290" cy="4312357"/>
          </a:xfrm>
          <a:prstGeom prst="rect">
            <a:avLst/>
          </a:prstGeom>
        </p:spPr>
      </p:pic>
      <p:pic>
        <p:nvPicPr>
          <p:cNvPr id="5" name="Picture 4">
            <a:extLst>
              <a:ext uri="{FF2B5EF4-FFF2-40B4-BE49-F238E27FC236}">
                <a16:creationId xmlns:a16="http://schemas.microsoft.com/office/drawing/2014/main" id="{8883F520-A611-47D1-9BED-6AE777BB8C8F}"/>
              </a:ext>
            </a:extLst>
          </p:cNvPr>
          <p:cNvPicPr>
            <a:picLocks noChangeAspect="1"/>
          </p:cNvPicPr>
          <p:nvPr/>
        </p:nvPicPr>
        <p:blipFill>
          <a:blip r:embed="rId3"/>
          <a:stretch>
            <a:fillRect/>
          </a:stretch>
        </p:blipFill>
        <p:spPr>
          <a:xfrm>
            <a:off x="911576" y="1817511"/>
            <a:ext cx="3505200" cy="4295775"/>
          </a:xfrm>
          <a:prstGeom prst="rect">
            <a:avLst/>
          </a:prstGeom>
        </p:spPr>
      </p:pic>
      <p:sp>
        <p:nvSpPr>
          <p:cNvPr id="6" name="TextBox 5">
            <a:extLst>
              <a:ext uri="{FF2B5EF4-FFF2-40B4-BE49-F238E27FC236}">
                <a16:creationId xmlns:a16="http://schemas.microsoft.com/office/drawing/2014/main" id="{48ED1E1E-4B47-457F-B874-D92B03C9403D}"/>
              </a:ext>
            </a:extLst>
          </p:cNvPr>
          <p:cNvSpPr txBox="1"/>
          <p:nvPr/>
        </p:nvSpPr>
        <p:spPr>
          <a:xfrm>
            <a:off x="4416776" y="3003223"/>
            <a:ext cx="2808113" cy="369332"/>
          </a:xfrm>
          <a:prstGeom prst="rect">
            <a:avLst/>
          </a:prstGeom>
          <a:noFill/>
        </p:spPr>
        <p:txBody>
          <a:bodyPr wrap="square" rtlCol="0">
            <a:spAutoFit/>
          </a:bodyPr>
          <a:lstStyle/>
          <a:p>
            <a:r>
              <a:rPr lang="en-US" dirty="0"/>
              <a:t>Click on Properties here…</a:t>
            </a:r>
          </a:p>
        </p:txBody>
      </p:sp>
      <p:cxnSp>
        <p:nvCxnSpPr>
          <p:cNvPr id="8" name="Straight Connector 7">
            <a:extLst>
              <a:ext uri="{FF2B5EF4-FFF2-40B4-BE49-F238E27FC236}">
                <a16:creationId xmlns:a16="http://schemas.microsoft.com/office/drawing/2014/main" id="{16945A40-E9B1-42B0-A950-8CEE0E099E48}"/>
              </a:ext>
            </a:extLst>
          </p:cNvPr>
          <p:cNvCxnSpPr>
            <a:cxnSpLocks/>
          </p:cNvCxnSpPr>
          <p:nvPr/>
        </p:nvCxnSpPr>
        <p:spPr>
          <a:xfrm flipH="1">
            <a:off x="5651153" y="3392314"/>
            <a:ext cx="22048" cy="29407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F344F48-54B7-4A62-A17B-F6D97D9217AB}"/>
              </a:ext>
            </a:extLst>
          </p:cNvPr>
          <p:cNvCxnSpPr/>
          <p:nvPr/>
        </p:nvCxnSpPr>
        <p:spPr>
          <a:xfrm flipH="1">
            <a:off x="1546578" y="6333067"/>
            <a:ext cx="411056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B2E9B09-47F8-491C-99D1-E976F583B6D5}"/>
              </a:ext>
            </a:extLst>
          </p:cNvPr>
          <p:cNvCxnSpPr/>
          <p:nvPr/>
        </p:nvCxnSpPr>
        <p:spPr>
          <a:xfrm flipV="1">
            <a:off x="1546578" y="5588000"/>
            <a:ext cx="0" cy="7450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4F86EE1-023C-416F-95C0-F1CCE8975C6C}"/>
              </a:ext>
            </a:extLst>
          </p:cNvPr>
          <p:cNvSpPr txBox="1"/>
          <p:nvPr/>
        </p:nvSpPr>
        <p:spPr>
          <a:xfrm>
            <a:off x="6227237" y="4221004"/>
            <a:ext cx="1764958" cy="369329"/>
          </a:xfrm>
          <a:prstGeom prst="rect">
            <a:avLst/>
          </a:prstGeom>
          <a:noFill/>
        </p:spPr>
        <p:txBody>
          <a:bodyPr wrap="square" rtlCol="0">
            <a:spAutoFit/>
          </a:bodyPr>
          <a:lstStyle/>
          <a:p>
            <a:r>
              <a:rPr lang="en-US" dirty="0"/>
              <a:t>..and then here</a:t>
            </a:r>
          </a:p>
        </p:txBody>
      </p:sp>
      <p:cxnSp>
        <p:nvCxnSpPr>
          <p:cNvPr id="18" name="Straight Connector 17">
            <a:extLst>
              <a:ext uri="{FF2B5EF4-FFF2-40B4-BE49-F238E27FC236}">
                <a16:creationId xmlns:a16="http://schemas.microsoft.com/office/drawing/2014/main" id="{E0EBFC9C-A4DD-4146-BE56-6EB1ED9B12C0}"/>
              </a:ext>
            </a:extLst>
          </p:cNvPr>
          <p:cNvCxnSpPr>
            <a:cxnSpLocks/>
          </p:cNvCxnSpPr>
          <p:nvPr/>
        </p:nvCxnSpPr>
        <p:spPr>
          <a:xfrm>
            <a:off x="6804645" y="4662311"/>
            <a:ext cx="104155" cy="16707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4A0F15B-0640-4350-A64A-9640B2D57137}"/>
              </a:ext>
            </a:extLst>
          </p:cNvPr>
          <p:cNvCxnSpPr>
            <a:cxnSpLocks/>
          </p:cNvCxnSpPr>
          <p:nvPr/>
        </p:nvCxnSpPr>
        <p:spPr>
          <a:xfrm>
            <a:off x="6913568" y="6333067"/>
            <a:ext cx="46010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BB90618-AEB1-498D-8B12-F2A7C86A75CB}"/>
              </a:ext>
            </a:extLst>
          </p:cNvPr>
          <p:cNvCxnSpPr/>
          <p:nvPr/>
        </p:nvCxnSpPr>
        <p:spPr>
          <a:xfrm flipV="1">
            <a:off x="11514667" y="4590333"/>
            <a:ext cx="0" cy="174273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AF50824-4B20-4B9A-BB33-2C61C78AF035}"/>
              </a:ext>
            </a:extLst>
          </p:cNvPr>
          <p:cNvCxnSpPr/>
          <p:nvPr/>
        </p:nvCxnSpPr>
        <p:spPr>
          <a:xfrm flipH="1">
            <a:off x="11063111" y="4590333"/>
            <a:ext cx="45155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C51EF777-82CC-4916-AD64-D076C0391931}"/>
              </a:ext>
            </a:extLst>
          </p:cNvPr>
          <p:cNvSpPr txBox="1"/>
          <p:nvPr/>
        </p:nvSpPr>
        <p:spPr>
          <a:xfrm>
            <a:off x="6654453" y="3583183"/>
            <a:ext cx="1263826" cy="369329"/>
          </a:xfrm>
          <a:prstGeom prst="rect">
            <a:avLst/>
          </a:prstGeom>
          <a:noFill/>
        </p:spPr>
        <p:txBody>
          <a:bodyPr wrap="square" rtlCol="0">
            <a:spAutoFit/>
          </a:bodyPr>
          <a:lstStyle/>
          <a:p>
            <a:r>
              <a:rPr lang="en-US" dirty="0"/>
              <a:t>…click this</a:t>
            </a:r>
          </a:p>
        </p:txBody>
      </p:sp>
      <p:cxnSp>
        <p:nvCxnSpPr>
          <p:cNvPr id="34" name="Straight Arrow Connector 33">
            <a:extLst>
              <a:ext uri="{FF2B5EF4-FFF2-40B4-BE49-F238E27FC236}">
                <a16:creationId xmlns:a16="http://schemas.microsoft.com/office/drawing/2014/main" id="{009CFC6D-2049-4C68-BDF7-7FAF3A460AF1}"/>
              </a:ext>
            </a:extLst>
          </p:cNvPr>
          <p:cNvCxnSpPr/>
          <p:nvPr/>
        </p:nvCxnSpPr>
        <p:spPr>
          <a:xfrm>
            <a:off x="7765879" y="3770489"/>
            <a:ext cx="779808" cy="1016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61D8FEEA-339E-42D0-8611-6CE76D1E1D27}"/>
              </a:ext>
            </a:extLst>
          </p:cNvPr>
          <p:cNvSpPr/>
          <p:nvPr/>
        </p:nvSpPr>
        <p:spPr>
          <a:xfrm>
            <a:off x="4258730" y="2709332"/>
            <a:ext cx="403580"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DE8C114-BB08-4BDC-9429-711E2413E98B}"/>
              </a:ext>
            </a:extLst>
          </p:cNvPr>
          <p:cNvSpPr txBox="1"/>
          <p:nvPr/>
        </p:nvSpPr>
        <p:spPr>
          <a:xfrm>
            <a:off x="4258730" y="2709331"/>
            <a:ext cx="403580" cy="369332"/>
          </a:xfrm>
          <a:prstGeom prst="rect">
            <a:avLst/>
          </a:prstGeom>
          <a:noFill/>
        </p:spPr>
        <p:txBody>
          <a:bodyPr wrap="square" rtlCol="0">
            <a:spAutoFit/>
          </a:bodyPr>
          <a:lstStyle/>
          <a:p>
            <a:pPr algn="ctr"/>
            <a:r>
              <a:rPr lang="en-US" dirty="0">
                <a:solidFill>
                  <a:schemeClr val="bg1"/>
                </a:solidFill>
              </a:rPr>
              <a:t>1</a:t>
            </a:r>
          </a:p>
        </p:txBody>
      </p:sp>
      <p:sp>
        <p:nvSpPr>
          <p:cNvPr id="19" name="Oval 18">
            <a:extLst>
              <a:ext uri="{FF2B5EF4-FFF2-40B4-BE49-F238E27FC236}">
                <a16:creationId xmlns:a16="http://schemas.microsoft.com/office/drawing/2014/main" id="{3775EF33-D259-4104-B70B-2DED398FE8C4}"/>
              </a:ext>
            </a:extLst>
          </p:cNvPr>
          <p:cNvSpPr/>
          <p:nvPr/>
        </p:nvSpPr>
        <p:spPr>
          <a:xfrm>
            <a:off x="6364109" y="3460049"/>
            <a:ext cx="403580"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F2D54A7-12F4-4B09-86C2-5B7996BED2FA}"/>
              </a:ext>
            </a:extLst>
          </p:cNvPr>
          <p:cNvSpPr txBox="1"/>
          <p:nvPr/>
        </p:nvSpPr>
        <p:spPr>
          <a:xfrm>
            <a:off x="6364109" y="3460048"/>
            <a:ext cx="403580" cy="369332"/>
          </a:xfrm>
          <a:prstGeom prst="rect">
            <a:avLst/>
          </a:prstGeom>
          <a:noFill/>
        </p:spPr>
        <p:txBody>
          <a:bodyPr wrap="square" rtlCol="0">
            <a:spAutoFit/>
          </a:bodyPr>
          <a:lstStyle/>
          <a:p>
            <a:pPr algn="ctr"/>
            <a:r>
              <a:rPr lang="en-US" dirty="0">
                <a:solidFill>
                  <a:schemeClr val="bg1"/>
                </a:solidFill>
              </a:rPr>
              <a:t>2</a:t>
            </a:r>
          </a:p>
        </p:txBody>
      </p:sp>
      <p:sp>
        <p:nvSpPr>
          <p:cNvPr id="22" name="Oval 21">
            <a:extLst>
              <a:ext uri="{FF2B5EF4-FFF2-40B4-BE49-F238E27FC236}">
                <a16:creationId xmlns:a16="http://schemas.microsoft.com/office/drawing/2014/main" id="{6C8488F6-DA9E-44AD-8E23-E346DC073DAE}"/>
              </a:ext>
            </a:extLst>
          </p:cNvPr>
          <p:cNvSpPr/>
          <p:nvPr/>
        </p:nvSpPr>
        <p:spPr>
          <a:xfrm>
            <a:off x="5889972" y="4148666"/>
            <a:ext cx="403580" cy="369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77A858C-D668-4102-9AC7-DC85648156C4}"/>
              </a:ext>
            </a:extLst>
          </p:cNvPr>
          <p:cNvSpPr txBox="1"/>
          <p:nvPr/>
        </p:nvSpPr>
        <p:spPr>
          <a:xfrm>
            <a:off x="5889972" y="4148665"/>
            <a:ext cx="403580" cy="369332"/>
          </a:xfrm>
          <a:prstGeom prst="rect">
            <a:avLst/>
          </a:prstGeom>
          <a:noFill/>
        </p:spPr>
        <p:txBody>
          <a:bodyPr wrap="square" rtlCol="0">
            <a:spAutoFit/>
          </a:bodyPr>
          <a:lstStyle/>
          <a:p>
            <a:pPr algn="ctr"/>
            <a:r>
              <a:rPr lang="en-US" dirty="0">
                <a:solidFill>
                  <a:schemeClr val="bg1"/>
                </a:solidFill>
              </a:rPr>
              <a:t>3</a:t>
            </a:r>
          </a:p>
        </p:txBody>
      </p:sp>
    </p:spTree>
    <p:extLst>
      <p:ext uri="{BB962C8B-B14F-4D97-AF65-F5344CB8AC3E}">
        <p14:creationId xmlns:p14="http://schemas.microsoft.com/office/powerpoint/2010/main" val="185401592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ECCEF-C023-4DD1-8B9A-59E1DE1CDB35}"/>
              </a:ext>
            </a:extLst>
          </p:cNvPr>
          <p:cNvSpPr>
            <a:spLocks noGrp="1"/>
          </p:cNvSpPr>
          <p:nvPr>
            <p:ph type="title"/>
          </p:nvPr>
        </p:nvSpPr>
        <p:spPr/>
        <p:txBody>
          <a:bodyPr>
            <a:normAutofit/>
          </a:bodyPr>
          <a:lstStyle/>
          <a:p>
            <a:r>
              <a:rPr lang="en-US" sz="4000" dirty="0"/>
              <a:t>Adding virtual pushbuttons to the HMI</a:t>
            </a:r>
          </a:p>
        </p:txBody>
      </p:sp>
      <p:sp>
        <p:nvSpPr>
          <p:cNvPr id="3" name="Content Placeholder 2">
            <a:extLst>
              <a:ext uri="{FF2B5EF4-FFF2-40B4-BE49-F238E27FC236}">
                <a16:creationId xmlns:a16="http://schemas.microsoft.com/office/drawing/2014/main" id="{1FB5F77B-DE53-403F-98DB-699B23AEF108}"/>
              </a:ext>
            </a:extLst>
          </p:cNvPr>
          <p:cNvSpPr>
            <a:spLocks noGrp="1"/>
          </p:cNvSpPr>
          <p:nvPr>
            <p:ph idx="1"/>
          </p:nvPr>
        </p:nvSpPr>
        <p:spPr>
          <a:xfrm>
            <a:off x="838199" y="1825625"/>
            <a:ext cx="4818239" cy="4351338"/>
          </a:xfrm>
        </p:spPr>
        <p:txBody>
          <a:bodyPr>
            <a:normAutofit/>
          </a:bodyPr>
          <a:lstStyle/>
          <a:p>
            <a:pPr marL="0" indent="0">
              <a:buNone/>
            </a:pPr>
            <a:r>
              <a:rPr lang="en-US" sz="1800" dirty="0"/>
              <a:t>We’ll end up making eight (8) buttons, a Start, and a Stop for each of four “pumps”</a:t>
            </a:r>
          </a:p>
          <a:p>
            <a:pPr marL="0" indent="0">
              <a:buNone/>
            </a:pPr>
            <a:endParaRPr lang="en-US" sz="1800" dirty="0"/>
          </a:p>
          <a:p>
            <a:pPr marL="0" indent="0">
              <a:buNone/>
            </a:pPr>
            <a:r>
              <a:rPr lang="en-US" sz="1800" dirty="0"/>
              <a:t>You can choose a color scheme for your buttons, and arrange them as you see fit</a:t>
            </a:r>
          </a:p>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72B67A7A-4B87-4F0E-97C4-6404BA8C2FFB}"/>
              </a:ext>
            </a:extLst>
          </p:cNvPr>
          <p:cNvPicPr>
            <a:picLocks noChangeAspect="1"/>
          </p:cNvPicPr>
          <p:nvPr/>
        </p:nvPicPr>
        <p:blipFill>
          <a:blip r:embed="rId2"/>
          <a:stretch>
            <a:fillRect/>
          </a:stretch>
        </p:blipFill>
        <p:spPr>
          <a:xfrm>
            <a:off x="5656439" y="1713266"/>
            <a:ext cx="5697361" cy="4922461"/>
          </a:xfrm>
          <a:prstGeom prst="rect">
            <a:avLst/>
          </a:prstGeom>
        </p:spPr>
      </p:pic>
    </p:spTree>
    <p:extLst>
      <p:ext uri="{BB962C8B-B14F-4D97-AF65-F5344CB8AC3E}">
        <p14:creationId xmlns:p14="http://schemas.microsoft.com/office/powerpoint/2010/main" val="33328145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F2F25-694A-4243-90CD-F508BBA22F20}"/>
              </a:ext>
            </a:extLst>
          </p:cNvPr>
          <p:cNvSpPr>
            <a:spLocks noGrp="1"/>
          </p:cNvSpPr>
          <p:nvPr>
            <p:ph type="title"/>
          </p:nvPr>
        </p:nvSpPr>
        <p:spPr/>
        <p:txBody>
          <a:bodyPr>
            <a:normAutofit/>
          </a:bodyPr>
          <a:lstStyle/>
          <a:p>
            <a:r>
              <a:rPr lang="en-US" sz="4000" dirty="0"/>
              <a:t>Adding and configuring pushbutton HMI objects</a:t>
            </a:r>
          </a:p>
        </p:txBody>
      </p:sp>
      <p:sp>
        <p:nvSpPr>
          <p:cNvPr id="3" name="Content Placeholder 2">
            <a:extLst>
              <a:ext uri="{FF2B5EF4-FFF2-40B4-BE49-F238E27FC236}">
                <a16:creationId xmlns:a16="http://schemas.microsoft.com/office/drawing/2014/main" id="{317FB308-8985-4E69-878B-E911FD200098}"/>
              </a:ext>
            </a:extLst>
          </p:cNvPr>
          <p:cNvSpPr>
            <a:spLocks noGrp="1"/>
          </p:cNvSpPr>
          <p:nvPr>
            <p:ph idx="1"/>
          </p:nvPr>
        </p:nvSpPr>
        <p:spPr>
          <a:xfrm>
            <a:off x="838200" y="1825625"/>
            <a:ext cx="5709356" cy="4351338"/>
          </a:xfrm>
        </p:spPr>
        <p:txBody>
          <a:bodyPr>
            <a:normAutofit/>
          </a:bodyPr>
          <a:lstStyle/>
          <a:p>
            <a:r>
              <a:rPr lang="en-US" sz="1800" dirty="0"/>
              <a:t>Drag and drop a “Button” object onto the work surface.</a:t>
            </a:r>
          </a:p>
          <a:p>
            <a:r>
              <a:rPr lang="en-US" sz="1800" dirty="0"/>
              <a:t>Double click on it to open the configuration window</a:t>
            </a:r>
          </a:p>
          <a:p>
            <a:pPr marL="0" indent="0">
              <a:buNone/>
            </a:pPr>
            <a:endParaRPr lang="en-US" dirty="0"/>
          </a:p>
        </p:txBody>
      </p:sp>
      <p:pic>
        <p:nvPicPr>
          <p:cNvPr id="5" name="Picture 4">
            <a:extLst>
              <a:ext uri="{FF2B5EF4-FFF2-40B4-BE49-F238E27FC236}">
                <a16:creationId xmlns:a16="http://schemas.microsoft.com/office/drawing/2014/main" id="{8BFC872D-F8FC-4A0B-A8AB-15D9F762C3E7}"/>
              </a:ext>
            </a:extLst>
          </p:cNvPr>
          <p:cNvPicPr>
            <a:picLocks noChangeAspect="1"/>
          </p:cNvPicPr>
          <p:nvPr/>
        </p:nvPicPr>
        <p:blipFill>
          <a:blip r:embed="rId2"/>
          <a:stretch>
            <a:fillRect/>
          </a:stretch>
        </p:blipFill>
        <p:spPr>
          <a:xfrm>
            <a:off x="6661327" y="1735845"/>
            <a:ext cx="4785607" cy="4518430"/>
          </a:xfrm>
          <a:prstGeom prst="rect">
            <a:avLst/>
          </a:prstGeom>
        </p:spPr>
      </p:pic>
    </p:spTree>
    <p:extLst>
      <p:ext uri="{BB962C8B-B14F-4D97-AF65-F5344CB8AC3E}">
        <p14:creationId xmlns:p14="http://schemas.microsoft.com/office/powerpoint/2010/main" val="168972118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F2F25-694A-4243-90CD-F508BBA22F20}"/>
              </a:ext>
            </a:extLst>
          </p:cNvPr>
          <p:cNvSpPr>
            <a:spLocks noGrp="1"/>
          </p:cNvSpPr>
          <p:nvPr>
            <p:ph type="title"/>
          </p:nvPr>
        </p:nvSpPr>
        <p:spPr/>
        <p:txBody>
          <a:bodyPr>
            <a:normAutofit/>
          </a:bodyPr>
          <a:lstStyle/>
          <a:p>
            <a:r>
              <a:rPr lang="en-US" sz="4000" dirty="0"/>
              <a:t>Adding and configuring pushbutton HMI objects</a:t>
            </a:r>
          </a:p>
        </p:txBody>
      </p:sp>
      <p:sp>
        <p:nvSpPr>
          <p:cNvPr id="3" name="Content Placeholder 2">
            <a:extLst>
              <a:ext uri="{FF2B5EF4-FFF2-40B4-BE49-F238E27FC236}">
                <a16:creationId xmlns:a16="http://schemas.microsoft.com/office/drawing/2014/main" id="{317FB308-8985-4E69-878B-E911FD200098}"/>
              </a:ext>
            </a:extLst>
          </p:cNvPr>
          <p:cNvSpPr>
            <a:spLocks noGrp="1"/>
          </p:cNvSpPr>
          <p:nvPr>
            <p:ph idx="1"/>
          </p:nvPr>
        </p:nvSpPr>
        <p:spPr>
          <a:xfrm>
            <a:off x="838200" y="1825625"/>
            <a:ext cx="5709356" cy="4351338"/>
          </a:xfrm>
        </p:spPr>
        <p:txBody>
          <a:bodyPr>
            <a:normAutofit/>
          </a:bodyPr>
          <a:lstStyle/>
          <a:p>
            <a:r>
              <a:rPr lang="en-US" sz="1800" dirty="0"/>
              <a:t>Drag and drop a “Button” object onto the work surface.</a:t>
            </a:r>
          </a:p>
          <a:p>
            <a:r>
              <a:rPr lang="en-US" sz="1800" dirty="0"/>
              <a:t>Double click on it to open the configuration window</a:t>
            </a:r>
          </a:p>
          <a:p>
            <a:r>
              <a:rPr lang="en-US" sz="1800" dirty="0"/>
              <a:t>On the button tab, configure as seen to the right (you may elect to use “Start” instead of “Turn On”, etc.)</a:t>
            </a:r>
          </a:p>
          <a:p>
            <a:pPr marL="0" indent="0">
              <a:buNone/>
            </a:pPr>
            <a:endParaRPr lang="en-US" dirty="0"/>
          </a:p>
        </p:txBody>
      </p:sp>
      <p:pic>
        <p:nvPicPr>
          <p:cNvPr id="5" name="Picture 4">
            <a:extLst>
              <a:ext uri="{FF2B5EF4-FFF2-40B4-BE49-F238E27FC236}">
                <a16:creationId xmlns:a16="http://schemas.microsoft.com/office/drawing/2014/main" id="{8BFC872D-F8FC-4A0B-A8AB-15D9F762C3E7}"/>
              </a:ext>
            </a:extLst>
          </p:cNvPr>
          <p:cNvPicPr>
            <a:picLocks noChangeAspect="1"/>
          </p:cNvPicPr>
          <p:nvPr/>
        </p:nvPicPr>
        <p:blipFill>
          <a:blip r:embed="rId2"/>
          <a:stretch>
            <a:fillRect/>
          </a:stretch>
        </p:blipFill>
        <p:spPr>
          <a:xfrm>
            <a:off x="6661327" y="1735845"/>
            <a:ext cx="4785607" cy="4518430"/>
          </a:xfrm>
          <a:prstGeom prst="rect">
            <a:avLst/>
          </a:prstGeom>
        </p:spPr>
      </p:pic>
      <p:pic>
        <p:nvPicPr>
          <p:cNvPr id="6" name="Picture 5">
            <a:extLst>
              <a:ext uri="{FF2B5EF4-FFF2-40B4-BE49-F238E27FC236}">
                <a16:creationId xmlns:a16="http://schemas.microsoft.com/office/drawing/2014/main" id="{BB862A97-3286-48FD-B5C8-C724BC8EBA16}"/>
              </a:ext>
            </a:extLst>
          </p:cNvPr>
          <p:cNvPicPr>
            <a:picLocks noChangeAspect="1"/>
          </p:cNvPicPr>
          <p:nvPr/>
        </p:nvPicPr>
        <p:blipFill>
          <a:blip r:embed="rId3"/>
          <a:stretch>
            <a:fillRect/>
          </a:stretch>
        </p:blipFill>
        <p:spPr>
          <a:xfrm>
            <a:off x="8662987" y="1735845"/>
            <a:ext cx="2783947" cy="4476150"/>
          </a:xfrm>
          <a:prstGeom prst="rect">
            <a:avLst/>
          </a:prstGeom>
        </p:spPr>
      </p:pic>
    </p:spTree>
    <p:extLst>
      <p:ext uri="{BB962C8B-B14F-4D97-AF65-F5344CB8AC3E}">
        <p14:creationId xmlns:p14="http://schemas.microsoft.com/office/powerpoint/2010/main" val="14568589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F2F25-694A-4243-90CD-F508BBA22F20}"/>
              </a:ext>
            </a:extLst>
          </p:cNvPr>
          <p:cNvSpPr>
            <a:spLocks noGrp="1"/>
          </p:cNvSpPr>
          <p:nvPr>
            <p:ph type="title"/>
          </p:nvPr>
        </p:nvSpPr>
        <p:spPr/>
        <p:txBody>
          <a:bodyPr>
            <a:normAutofit/>
          </a:bodyPr>
          <a:lstStyle/>
          <a:p>
            <a:r>
              <a:rPr lang="en-US" sz="4000" dirty="0"/>
              <a:t>Adding and configuring pushbutton HMI objects</a:t>
            </a:r>
          </a:p>
        </p:txBody>
      </p:sp>
      <p:sp>
        <p:nvSpPr>
          <p:cNvPr id="3" name="Content Placeholder 2">
            <a:extLst>
              <a:ext uri="{FF2B5EF4-FFF2-40B4-BE49-F238E27FC236}">
                <a16:creationId xmlns:a16="http://schemas.microsoft.com/office/drawing/2014/main" id="{317FB308-8985-4E69-878B-E911FD200098}"/>
              </a:ext>
            </a:extLst>
          </p:cNvPr>
          <p:cNvSpPr>
            <a:spLocks noGrp="1"/>
          </p:cNvSpPr>
          <p:nvPr>
            <p:ph idx="1"/>
          </p:nvPr>
        </p:nvSpPr>
        <p:spPr>
          <a:xfrm>
            <a:off x="838200" y="1825625"/>
            <a:ext cx="5709356" cy="4351338"/>
          </a:xfrm>
        </p:spPr>
        <p:txBody>
          <a:bodyPr>
            <a:normAutofit/>
          </a:bodyPr>
          <a:lstStyle/>
          <a:p>
            <a:r>
              <a:rPr lang="en-US" sz="1800" dirty="0"/>
              <a:t>Drag and drop a “Button” object onto the work surface.</a:t>
            </a:r>
          </a:p>
          <a:p>
            <a:r>
              <a:rPr lang="en-US" sz="1800" dirty="0"/>
              <a:t>Double click on it to open the configuration window</a:t>
            </a:r>
          </a:p>
          <a:p>
            <a:r>
              <a:rPr lang="en-US" sz="1800" dirty="0"/>
              <a:t>On the button tab, configure as seen to the right (you may elect to use “Start” instead of “Turn On”, etc.)</a:t>
            </a:r>
          </a:p>
          <a:p>
            <a:r>
              <a:rPr lang="en-US" sz="1800" dirty="0"/>
              <a:t>Scroll to the bottom of this window if you want to change the button’s color</a:t>
            </a:r>
          </a:p>
          <a:p>
            <a:pPr marL="0" indent="0">
              <a:buNone/>
            </a:pPr>
            <a:endParaRPr lang="en-US" dirty="0"/>
          </a:p>
        </p:txBody>
      </p:sp>
      <p:pic>
        <p:nvPicPr>
          <p:cNvPr id="5" name="Picture 4">
            <a:extLst>
              <a:ext uri="{FF2B5EF4-FFF2-40B4-BE49-F238E27FC236}">
                <a16:creationId xmlns:a16="http://schemas.microsoft.com/office/drawing/2014/main" id="{8BFC872D-F8FC-4A0B-A8AB-15D9F762C3E7}"/>
              </a:ext>
            </a:extLst>
          </p:cNvPr>
          <p:cNvPicPr>
            <a:picLocks noChangeAspect="1"/>
          </p:cNvPicPr>
          <p:nvPr/>
        </p:nvPicPr>
        <p:blipFill>
          <a:blip r:embed="rId2"/>
          <a:stretch>
            <a:fillRect/>
          </a:stretch>
        </p:blipFill>
        <p:spPr>
          <a:xfrm>
            <a:off x="6661327" y="1735845"/>
            <a:ext cx="4785607" cy="4518430"/>
          </a:xfrm>
          <a:prstGeom prst="rect">
            <a:avLst/>
          </a:prstGeom>
        </p:spPr>
      </p:pic>
      <p:pic>
        <p:nvPicPr>
          <p:cNvPr id="6" name="Picture 5">
            <a:extLst>
              <a:ext uri="{FF2B5EF4-FFF2-40B4-BE49-F238E27FC236}">
                <a16:creationId xmlns:a16="http://schemas.microsoft.com/office/drawing/2014/main" id="{BB862A97-3286-48FD-B5C8-C724BC8EBA16}"/>
              </a:ext>
            </a:extLst>
          </p:cNvPr>
          <p:cNvPicPr>
            <a:picLocks noChangeAspect="1"/>
          </p:cNvPicPr>
          <p:nvPr/>
        </p:nvPicPr>
        <p:blipFill>
          <a:blip r:embed="rId3"/>
          <a:stretch>
            <a:fillRect/>
          </a:stretch>
        </p:blipFill>
        <p:spPr>
          <a:xfrm>
            <a:off x="8662987" y="1735845"/>
            <a:ext cx="2783947" cy="4476150"/>
          </a:xfrm>
          <a:prstGeom prst="rect">
            <a:avLst/>
          </a:prstGeom>
        </p:spPr>
      </p:pic>
      <p:pic>
        <p:nvPicPr>
          <p:cNvPr id="7" name="Picture 6">
            <a:extLst>
              <a:ext uri="{FF2B5EF4-FFF2-40B4-BE49-F238E27FC236}">
                <a16:creationId xmlns:a16="http://schemas.microsoft.com/office/drawing/2014/main" id="{5B965E7D-5F67-4CBB-9CDD-16B8FCC8EBE6}"/>
              </a:ext>
            </a:extLst>
          </p:cNvPr>
          <p:cNvPicPr>
            <a:picLocks noChangeAspect="1"/>
          </p:cNvPicPr>
          <p:nvPr/>
        </p:nvPicPr>
        <p:blipFill rotWithShape="1">
          <a:blip r:embed="rId4"/>
          <a:srcRect l="79167" t="64362" r="7963" b="9931"/>
          <a:stretch/>
        </p:blipFill>
        <p:spPr>
          <a:xfrm>
            <a:off x="10419644" y="4512408"/>
            <a:ext cx="1569156" cy="1763007"/>
          </a:xfrm>
          <a:prstGeom prst="rect">
            <a:avLst/>
          </a:prstGeom>
        </p:spPr>
      </p:pic>
    </p:spTree>
    <p:extLst>
      <p:ext uri="{BB962C8B-B14F-4D97-AF65-F5344CB8AC3E}">
        <p14:creationId xmlns:p14="http://schemas.microsoft.com/office/powerpoint/2010/main" val="333657166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74AD-789B-40F5-A6F9-235D57FA6ADA}"/>
              </a:ext>
            </a:extLst>
          </p:cNvPr>
          <p:cNvSpPr>
            <a:spLocks noGrp="1"/>
          </p:cNvSpPr>
          <p:nvPr>
            <p:ph type="title"/>
          </p:nvPr>
        </p:nvSpPr>
        <p:spPr/>
        <p:txBody>
          <a:bodyPr/>
          <a:lstStyle/>
          <a:p>
            <a:r>
              <a:rPr lang="en-US" dirty="0"/>
              <a:t>Set the dynamics of the button</a:t>
            </a:r>
          </a:p>
        </p:txBody>
      </p:sp>
      <p:sp>
        <p:nvSpPr>
          <p:cNvPr id="3" name="Content Placeholder 2">
            <a:extLst>
              <a:ext uri="{FF2B5EF4-FFF2-40B4-BE49-F238E27FC236}">
                <a16:creationId xmlns:a16="http://schemas.microsoft.com/office/drawing/2014/main" id="{CD85535F-934E-4D39-A63B-AB4105DF2C60}"/>
              </a:ext>
            </a:extLst>
          </p:cNvPr>
          <p:cNvSpPr>
            <a:spLocks noGrp="1"/>
          </p:cNvSpPr>
          <p:nvPr>
            <p:ph idx="1"/>
          </p:nvPr>
        </p:nvSpPr>
        <p:spPr>
          <a:xfrm>
            <a:off x="838200" y="1825625"/>
            <a:ext cx="7041444" cy="4351338"/>
          </a:xfrm>
        </p:spPr>
        <p:txBody>
          <a:bodyPr>
            <a:normAutofit/>
          </a:bodyPr>
          <a:lstStyle/>
          <a:p>
            <a:r>
              <a:rPr lang="en-US" sz="1800" dirty="0"/>
              <a:t>Click on the “Dynamics” tab</a:t>
            </a:r>
          </a:p>
          <a:p>
            <a:r>
              <a:rPr lang="en-US" sz="1800" dirty="0"/>
              <a:t>Click “New dynamic / Action / Action on Click</a:t>
            </a:r>
          </a:p>
          <a:p>
            <a:r>
              <a:rPr lang="en-US" sz="1800" dirty="0"/>
              <a:t>Choose “Write value” from the “Action” drop down menu</a:t>
            </a:r>
          </a:p>
          <a:p>
            <a:r>
              <a:rPr lang="en-US" sz="1800" dirty="0"/>
              <a:t>Complete the configuration as seen to the right</a:t>
            </a:r>
          </a:p>
          <a:p>
            <a:r>
              <a:rPr lang="en-US" sz="1800" dirty="0"/>
              <a:t>Each of the “Turn On” (or “Start”) buttons will be configured this way…only the Destination variable will change…OUTPUT_5 will be replaced by _6, _7, _8</a:t>
            </a:r>
          </a:p>
          <a:p>
            <a:r>
              <a:rPr lang="en-US" sz="1800" dirty="0"/>
              <a:t>Each of the “Turn Off” (or “Stop”) buttons will have “False” selected for Source Constant, and the various buttons will each have the same Destination variable selected as their corresponding “Start” button</a:t>
            </a:r>
          </a:p>
        </p:txBody>
      </p:sp>
      <p:pic>
        <p:nvPicPr>
          <p:cNvPr id="4" name="Picture 3">
            <a:extLst>
              <a:ext uri="{FF2B5EF4-FFF2-40B4-BE49-F238E27FC236}">
                <a16:creationId xmlns:a16="http://schemas.microsoft.com/office/drawing/2014/main" id="{351292F3-9E07-4F5E-A741-F3B467725AE5}"/>
              </a:ext>
            </a:extLst>
          </p:cNvPr>
          <p:cNvPicPr>
            <a:picLocks noChangeAspect="1"/>
          </p:cNvPicPr>
          <p:nvPr/>
        </p:nvPicPr>
        <p:blipFill>
          <a:blip r:embed="rId2"/>
          <a:stretch>
            <a:fillRect/>
          </a:stretch>
        </p:blipFill>
        <p:spPr>
          <a:xfrm>
            <a:off x="8209667" y="1820659"/>
            <a:ext cx="2909889" cy="4672216"/>
          </a:xfrm>
          <a:prstGeom prst="rect">
            <a:avLst/>
          </a:prstGeom>
        </p:spPr>
      </p:pic>
    </p:spTree>
    <p:extLst>
      <p:ext uri="{BB962C8B-B14F-4D97-AF65-F5344CB8AC3E}">
        <p14:creationId xmlns:p14="http://schemas.microsoft.com/office/powerpoint/2010/main" val="163632637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60CBF-2943-435D-844B-4078929A8BDB}"/>
              </a:ext>
            </a:extLst>
          </p:cNvPr>
          <p:cNvSpPr>
            <a:spLocks noGrp="1"/>
          </p:cNvSpPr>
          <p:nvPr>
            <p:ph type="title"/>
          </p:nvPr>
        </p:nvSpPr>
        <p:spPr/>
        <p:txBody>
          <a:bodyPr/>
          <a:lstStyle/>
          <a:p>
            <a:r>
              <a:rPr lang="en-US" dirty="0"/>
              <a:t>Create and configure eight buttons</a:t>
            </a:r>
          </a:p>
        </p:txBody>
      </p:sp>
      <p:pic>
        <p:nvPicPr>
          <p:cNvPr id="4" name="Content Placeholder 3">
            <a:extLst>
              <a:ext uri="{FF2B5EF4-FFF2-40B4-BE49-F238E27FC236}">
                <a16:creationId xmlns:a16="http://schemas.microsoft.com/office/drawing/2014/main" id="{77F20417-B791-4CAC-8B98-6B00B4005636}"/>
              </a:ext>
            </a:extLst>
          </p:cNvPr>
          <p:cNvPicPr>
            <a:picLocks noGrp="1" noChangeAspect="1"/>
          </p:cNvPicPr>
          <p:nvPr>
            <p:ph idx="1"/>
          </p:nvPr>
        </p:nvPicPr>
        <p:blipFill>
          <a:blip r:embed="rId2"/>
          <a:stretch>
            <a:fillRect/>
          </a:stretch>
        </p:blipFill>
        <p:spPr>
          <a:xfrm>
            <a:off x="7831136" y="1865224"/>
            <a:ext cx="1609725" cy="3752850"/>
          </a:xfrm>
          <a:prstGeom prst="rect">
            <a:avLst/>
          </a:prstGeom>
        </p:spPr>
      </p:pic>
      <p:sp>
        <p:nvSpPr>
          <p:cNvPr id="5" name="Content Placeholder 2">
            <a:extLst>
              <a:ext uri="{FF2B5EF4-FFF2-40B4-BE49-F238E27FC236}">
                <a16:creationId xmlns:a16="http://schemas.microsoft.com/office/drawing/2014/main" id="{F072351E-C59C-47DA-8E15-331C3C7B87AD}"/>
              </a:ext>
            </a:extLst>
          </p:cNvPr>
          <p:cNvSpPr txBox="1">
            <a:spLocks/>
          </p:cNvSpPr>
          <p:nvPr/>
        </p:nvSpPr>
        <p:spPr>
          <a:xfrm>
            <a:off x="838200" y="1825625"/>
            <a:ext cx="704144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Use Control C and Control V to copy and paste this button until you have a total of eight (8) buttons</a:t>
            </a:r>
          </a:p>
          <a:p>
            <a:r>
              <a:rPr lang="en-US" sz="1800" dirty="0"/>
              <a:t>Double click on each button to configure each one appropriately.</a:t>
            </a:r>
          </a:p>
          <a:p>
            <a:r>
              <a:rPr lang="en-US" sz="1800" dirty="0"/>
              <a:t>On the Button tab, you will want to keep the text as on the original button for the three other “Turn on” (or “Start) buttons.  you may want to change these button’s color to green for example.</a:t>
            </a:r>
          </a:p>
          <a:p>
            <a:r>
              <a:rPr lang="en-US" sz="1800" dirty="0"/>
              <a:t>On the other four buttons, on the button tab, make sure you change the text to “Turn off” or “Stop”…you may also want to change the button’s background color to red, for example.</a:t>
            </a:r>
          </a:p>
        </p:txBody>
      </p:sp>
      <p:pic>
        <p:nvPicPr>
          <p:cNvPr id="6" name="Picture 5">
            <a:extLst>
              <a:ext uri="{FF2B5EF4-FFF2-40B4-BE49-F238E27FC236}">
                <a16:creationId xmlns:a16="http://schemas.microsoft.com/office/drawing/2014/main" id="{2A4831BF-663B-4DA6-889C-3D62BBDF80AF}"/>
              </a:ext>
            </a:extLst>
          </p:cNvPr>
          <p:cNvPicPr>
            <a:picLocks noChangeAspect="1"/>
          </p:cNvPicPr>
          <p:nvPr/>
        </p:nvPicPr>
        <p:blipFill>
          <a:blip r:embed="rId3"/>
          <a:stretch>
            <a:fillRect/>
          </a:stretch>
        </p:blipFill>
        <p:spPr>
          <a:xfrm>
            <a:off x="9922051" y="1873868"/>
            <a:ext cx="1514475" cy="3838575"/>
          </a:xfrm>
          <a:prstGeom prst="rect">
            <a:avLst/>
          </a:prstGeom>
        </p:spPr>
      </p:pic>
      <p:sp>
        <p:nvSpPr>
          <p:cNvPr id="7" name="TextBox 6">
            <a:extLst>
              <a:ext uri="{FF2B5EF4-FFF2-40B4-BE49-F238E27FC236}">
                <a16:creationId xmlns:a16="http://schemas.microsoft.com/office/drawing/2014/main" id="{C597193B-D51D-4DB1-8B4E-990465C498DD}"/>
              </a:ext>
            </a:extLst>
          </p:cNvPr>
          <p:cNvSpPr txBox="1"/>
          <p:nvPr/>
        </p:nvSpPr>
        <p:spPr>
          <a:xfrm>
            <a:off x="7879644" y="5825067"/>
            <a:ext cx="3556882" cy="646331"/>
          </a:xfrm>
          <a:prstGeom prst="rect">
            <a:avLst/>
          </a:prstGeom>
          <a:noFill/>
        </p:spPr>
        <p:txBody>
          <a:bodyPr wrap="square" rtlCol="0">
            <a:spAutoFit/>
          </a:bodyPr>
          <a:lstStyle/>
          <a:p>
            <a:r>
              <a:rPr lang="en-US" dirty="0"/>
              <a:t>Four buttons shown, you will create eight buttons, total</a:t>
            </a:r>
          </a:p>
        </p:txBody>
      </p:sp>
      <p:cxnSp>
        <p:nvCxnSpPr>
          <p:cNvPr id="9" name="Straight Arrow Connector 8">
            <a:extLst>
              <a:ext uri="{FF2B5EF4-FFF2-40B4-BE49-F238E27FC236}">
                <a16:creationId xmlns:a16="http://schemas.microsoft.com/office/drawing/2014/main" id="{7A6F73B3-947C-4B88-810C-5A7C137F1988}"/>
              </a:ext>
            </a:extLst>
          </p:cNvPr>
          <p:cNvCxnSpPr/>
          <p:nvPr/>
        </p:nvCxnSpPr>
        <p:spPr>
          <a:xfrm>
            <a:off x="9144000" y="2427111"/>
            <a:ext cx="104986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0192E97-F6EF-4AF5-8744-61155C303C0E}"/>
              </a:ext>
            </a:extLst>
          </p:cNvPr>
          <p:cNvCxnSpPr/>
          <p:nvPr/>
        </p:nvCxnSpPr>
        <p:spPr>
          <a:xfrm>
            <a:off x="9144000" y="3429000"/>
            <a:ext cx="104986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788FB41-6CC8-47E7-927D-DD24DF3DC514}"/>
              </a:ext>
            </a:extLst>
          </p:cNvPr>
          <p:cNvCxnSpPr/>
          <p:nvPr/>
        </p:nvCxnSpPr>
        <p:spPr>
          <a:xfrm>
            <a:off x="9144000" y="4385733"/>
            <a:ext cx="104986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1214561-EF8F-405A-A028-1DF6A4316FEC}"/>
              </a:ext>
            </a:extLst>
          </p:cNvPr>
          <p:cNvCxnSpPr/>
          <p:nvPr/>
        </p:nvCxnSpPr>
        <p:spPr>
          <a:xfrm>
            <a:off x="9144000" y="5288844"/>
            <a:ext cx="104986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1691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74AD-789B-40F5-A6F9-235D57FA6ADA}"/>
              </a:ext>
            </a:extLst>
          </p:cNvPr>
          <p:cNvSpPr>
            <a:spLocks noGrp="1"/>
          </p:cNvSpPr>
          <p:nvPr>
            <p:ph type="title"/>
          </p:nvPr>
        </p:nvSpPr>
        <p:spPr/>
        <p:txBody>
          <a:bodyPr/>
          <a:lstStyle/>
          <a:p>
            <a:r>
              <a:rPr lang="en-US" dirty="0"/>
              <a:t>Set the dynamics of the button</a:t>
            </a:r>
          </a:p>
        </p:txBody>
      </p:sp>
      <p:sp>
        <p:nvSpPr>
          <p:cNvPr id="3" name="Content Placeholder 2">
            <a:extLst>
              <a:ext uri="{FF2B5EF4-FFF2-40B4-BE49-F238E27FC236}">
                <a16:creationId xmlns:a16="http://schemas.microsoft.com/office/drawing/2014/main" id="{CD85535F-934E-4D39-A63B-AB4105DF2C60}"/>
              </a:ext>
            </a:extLst>
          </p:cNvPr>
          <p:cNvSpPr>
            <a:spLocks noGrp="1"/>
          </p:cNvSpPr>
          <p:nvPr>
            <p:ph idx="1"/>
          </p:nvPr>
        </p:nvSpPr>
        <p:spPr>
          <a:xfrm>
            <a:off x="838200" y="1825625"/>
            <a:ext cx="4346246" cy="4351338"/>
          </a:xfrm>
        </p:spPr>
        <p:txBody>
          <a:bodyPr>
            <a:normAutofit/>
          </a:bodyPr>
          <a:lstStyle/>
          <a:p>
            <a:r>
              <a:rPr lang="en-US" sz="1800" dirty="0"/>
              <a:t>Don’t forget to click on the Dynamics tab and change all the “Turn Off” (or “Stop”) buttons to have Source constant = False</a:t>
            </a:r>
          </a:p>
          <a:p>
            <a:r>
              <a:rPr lang="en-US" sz="1800" dirty="0"/>
              <a:t>Remember also to increment each pair of buttons to the appropriate Destination variable… OUTPUT_5, then _6, then _7, then _8.</a:t>
            </a:r>
          </a:p>
          <a:p>
            <a:r>
              <a:rPr lang="en-US" sz="1800" dirty="0"/>
              <a:t>Save then download to the PLCnext controller and run</a:t>
            </a:r>
          </a:p>
        </p:txBody>
      </p:sp>
      <p:pic>
        <p:nvPicPr>
          <p:cNvPr id="4" name="Picture 3">
            <a:extLst>
              <a:ext uri="{FF2B5EF4-FFF2-40B4-BE49-F238E27FC236}">
                <a16:creationId xmlns:a16="http://schemas.microsoft.com/office/drawing/2014/main" id="{351292F3-9E07-4F5E-A741-F3B467725AE5}"/>
              </a:ext>
            </a:extLst>
          </p:cNvPr>
          <p:cNvPicPr>
            <a:picLocks noChangeAspect="1"/>
          </p:cNvPicPr>
          <p:nvPr/>
        </p:nvPicPr>
        <p:blipFill>
          <a:blip r:embed="rId2"/>
          <a:stretch>
            <a:fillRect/>
          </a:stretch>
        </p:blipFill>
        <p:spPr>
          <a:xfrm>
            <a:off x="5552611" y="1820659"/>
            <a:ext cx="2909889" cy="4672216"/>
          </a:xfrm>
          <a:prstGeom prst="rect">
            <a:avLst/>
          </a:prstGeom>
        </p:spPr>
      </p:pic>
      <p:pic>
        <p:nvPicPr>
          <p:cNvPr id="5" name="Picture 4">
            <a:extLst>
              <a:ext uri="{FF2B5EF4-FFF2-40B4-BE49-F238E27FC236}">
                <a16:creationId xmlns:a16="http://schemas.microsoft.com/office/drawing/2014/main" id="{9B8119F9-098E-4CAC-A011-92EE737E6104}"/>
              </a:ext>
            </a:extLst>
          </p:cNvPr>
          <p:cNvPicPr>
            <a:picLocks noChangeAspect="1"/>
          </p:cNvPicPr>
          <p:nvPr/>
        </p:nvPicPr>
        <p:blipFill>
          <a:blip r:embed="rId3"/>
          <a:stretch>
            <a:fillRect/>
          </a:stretch>
        </p:blipFill>
        <p:spPr>
          <a:xfrm>
            <a:off x="8830665" y="1820659"/>
            <a:ext cx="2860209" cy="4672216"/>
          </a:xfrm>
          <a:prstGeom prst="rect">
            <a:avLst/>
          </a:prstGeom>
        </p:spPr>
      </p:pic>
    </p:spTree>
    <p:extLst>
      <p:ext uri="{BB962C8B-B14F-4D97-AF65-F5344CB8AC3E}">
        <p14:creationId xmlns:p14="http://schemas.microsoft.com/office/powerpoint/2010/main" val="3951506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AF334-FFA0-4472-9D67-AA913ACDFFDD}"/>
              </a:ext>
            </a:extLst>
          </p:cNvPr>
          <p:cNvSpPr>
            <a:spLocks noGrp="1"/>
          </p:cNvSpPr>
          <p:nvPr>
            <p:ph type="title"/>
          </p:nvPr>
        </p:nvSpPr>
        <p:spPr/>
        <p:txBody>
          <a:bodyPr/>
          <a:lstStyle/>
          <a:p>
            <a:r>
              <a:rPr lang="en-US" dirty="0"/>
              <a:t>Final touches</a:t>
            </a:r>
          </a:p>
        </p:txBody>
      </p:sp>
      <p:pic>
        <p:nvPicPr>
          <p:cNvPr id="4" name="Content Placeholder 3">
            <a:extLst>
              <a:ext uri="{FF2B5EF4-FFF2-40B4-BE49-F238E27FC236}">
                <a16:creationId xmlns:a16="http://schemas.microsoft.com/office/drawing/2014/main" id="{4C7E2DC3-FD23-4D5C-9ED4-A00A6F2453D5}"/>
              </a:ext>
            </a:extLst>
          </p:cNvPr>
          <p:cNvPicPr>
            <a:picLocks noGrp="1" noChangeAspect="1"/>
          </p:cNvPicPr>
          <p:nvPr>
            <p:ph idx="1"/>
          </p:nvPr>
        </p:nvPicPr>
        <p:blipFill>
          <a:blip r:embed="rId2"/>
          <a:stretch>
            <a:fillRect/>
          </a:stretch>
        </p:blipFill>
        <p:spPr>
          <a:xfrm>
            <a:off x="4768632" y="1825625"/>
            <a:ext cx="6583274" cy="4351338"/>
          </a:xfrm>
          <a:prstGeom prst="rect">
            <a:avLst/>
          </a:prstGeom>
        </p:spPr>
      </p:pic>
      <p:sp>
        <p:nvSpPr>
          <p:cNvPr id="5" name="Content Placeholder 2">
            <a:extLst>
              <a:ext uri="{FF2B5EF4-FFF2-40B4-BE49-F238E27FC236}">
                <a16:creationId xmlns:a16="http://schemas.microsoft.com/office/drawing/2014/main" id="{3CDE327B-5C31-49A2-A791-62386EEB0CFF}"/>
              </a:ext>
            </a:extLst>
          </p:cNvPr>
          <p:cNvSpPr txBox="1">
            <a:spLocks/>
          </p:cNvSpPr>
          <p:nvPr/>
        </p:nvSpPr>
        <p:spPr>
          <a:xfrm>
            <a:off x="838200" y="1825625"/>
            <a:ext cx="393043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After adding some text, rearranging the buttons, and tweaking the buttons’ configurations, I have a development screen that looks like this.</a:t>
            </a:r>
          </a:p>
          <a:p>
            <a:r>
              <a:rPr lang="en-US" sz="1800" dirty="0"/>
              <a:t>The final result can be seen in runtime application in the browser as shown on the next slide</a:t>
            </a:r>
          </a:p>
        </p:txBody>
      </p:sp>
    </p:spTree>
    <p:extLst>
      <p:ext uri="{BB962C8B-B14F-4D97-AF65-F5344CB8AC3E}">
        <p14:creationId xmlns:p14="http://schemas.microsoft.com/office/powerpoint/2010/main" val="33987273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DA98C-2552-480B-88C4-8158AA473F4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FE2622D-5E1B-4A01-ABEA-7A98AF902CB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4B902D8-A967-41CA-9BFE-2213D76EA6A5}"/>
              </a:ext>
            </a:extLst>
          </p:cNvPr>
          <p:cNvPicPr>
            <a:picLocks noChangeAspect="1"/>
          </p:cNvPicPr>
          <p:nvPr/>
        </p:nvPicPr>
        <p:blipFill>
          <a:blip r:embed="rId2"/>
          <a:stretch>
            <a:fillRect/>
          </a:stretch>
        </p:blipFill>
        <p:spPr>
          <a:xfrm>
            <a:off x="0" y="159743"/>
            <a:ext cx="12192000" cy="6538513"/>
          </a:xfrm>
          <a:prstGeom prst="rect">
            <a:avLst/>
          </a:prstGeom>
        </p:spPr>
      </p:pic>
    </p:spTree>
    <p:extLst>
      <p:ext uri="{BB962C8B-B14F-4D97-AF65-F5344CB8AC3E}">
        <p14:creationId xmlns:p14="http://schemas.microsoft.com/office/powerpoint/2010/main" val="153593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F2FE9-F2E7-48A7-B237-942D7FD51F08}"/>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9C5918EF-2275-47B8-B731-8EA903103AA9}"/>
              </a:ext>
            </a:extLst>
          </p:cNvPr>
          <p:cNvSpPr>
            <a:spLocks noGrp="1"/>
          </p:cNvSpPr>
          <p:nvPr>
            <p:ph type="subTitle" idx="1"/>
          </p:nvPr>
        </p:nvSpPr>
        <p:spPr>
          <a:xfrm>
            <a:off x="1524000" y="4154314"/>
            <a:ext cx="9144000" cy="1655762"/>
          </a:xfrm>
        </p:spPr>
        <p:txBody>
          <a:bodyPr>
            <a:normAutofit fontScale="85000" lnSpcReduction="20000"/>
          </a:bodyPr>
          <a:lstStyle/>
          <a:p>
            <a:r>
              <a:rPr lang="en-US" sz="4800" dirty="0"/>
              <a:t>PLCnext Technology</a:t>
            </a:r>
          </a:p>
          <a:p>
            <a:r>
              <a:rPr lang="en-US" dirty="0"/>
              <a:t>Part 1 - Getting started and writing your first program</a:t>
            </a:r>
          </a:p>
          <a:p>
            <a:endParaRPr lang="en-US" dirty="0"/>
          </a:p>
          <a:p>
            <a:r>
              <a:rPr lang="en-US" dirty="0"/>
              <a:t>End of this training module</a:t>
            </a:r>
          </a:p>
        </p:txBody>
      </p:sp>
      <p:pic>
        <p:nvPicPr>
          <p:cNvPr id="4" name="Picture 3">
            <a:extLst>
              <a:ext uri="{FF2B5EF4-FFF2-40B4-BE49-F238E27FC236}">
                <a16:creationId xmlns:a16="http://schemas.microsoft.com/office/drawing/2014/main" id="{86B461E4-87CB-4D20-A0C0-7DBD9C195B24}"/>
              </a:ext>
            </a:extLst>
          </p:cNvPr>
          <p:cNvPicPr>
            <a:picLocks noChangeAspect="1"/>
          </p:cNvPicPr>
          <p:nvPr/>
        </p:nvPicPr>
        <p:blipFill rotWithShape="1">
          <a:blip r:embed="rId3"/>
          <a:srcRect t="5398" b="33168"/>
          <a:stretch/>
        </p:blipFill>
        <p:spPr>
          <a:xfrm>
            <a:off x="0" y="11289"/>
            <a:ext cx="12192000" cy="3883378"/>
          </a:xfrm>
          <a:prstGeom prst="rect">
            <a:avLst/>
          </a:prstGeom>
        </p:spPr>
      </p:pic>
      <p:pic>
        <p:nvPicPr>
          <p:cNvPr id="8" name="Picture 7" descr="A close up of a device&#10;&#10;Description automatically generated">
            <a:extLst>
              <a:ext uri="{FF2B5EF4-FFF2-40B4-BE49-F238E27FC236}">
                <a16:creationId xmlns:a16="http://schemas.microsoft.com/office/drawing/2014/main" id="{B0299883-A31F-4AC3-9F53-D3D83C75F4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9756" y="3948289"/>
            <a:ext cx="2909711" cy="2909711"/>
          </a:xfrm>
          <a:prstGeom prst="rect">
            <a:avLst/>
          </a:prstGeom>
        </p:spPr>
      </p:pic>
      <p:pic>
        <p:nvPicPr>
          <p:cNvPr id="5" name="Picture 4">
            <a:extLst>
              <a:ext uri="{FF2B5EF4-FFF2-40B4-BE49-F238E27FC236}">
                <a16:creationId xmlns:a16="http://schemas.microsoft.com/office/drawing/2014/main" id="{544DBD46-8E62-49EA-8B6D-B484435B0C25}"/>
              </a:ext>
            </a:extLst>
          </p:cNvPr>
          <p:cNvPicPr>
            <a:picLocks noChangeAspect="1"/>
          </p:cNvPicPr>
          <p:nvPr/>
        </p:nvPicPr>
        <p:blipFill>
          <a:blip r:embed="rId5"/>
          <a:stretch>
            <a:fillRect/>
          </a:stretch>
        </p:blipFill>
        <p:spPr>
          <a:xfrm>
            <a:off x="372533" y="4621037"/>
            <a:ext cx="2114550" cy="1647825"/>
          </a:xfrm>
          <a:prstGeom prst="rect">
            <a:avLst/>
          </a:prstGeom>
        </p:spPr>
      </p:pic>
    </p:spTree>
    <p:extLst>
      <p:ext uri="{BB962C8B-B14F-4D97-AF65-F5344CB8AC3E}">
        <p14:creationId xmlns:p14="http://schemas.microsoft.com/office/powerpoint/2010/main" val="1795244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C390-EE76-410A-8034-1B8478F3B4CF}"/>
              </a:ext>
            </a:extLst>
          </p:cNvPr>
          <p:cNvSpPr>
            <a:spLocks noGrp="1"/>
          </p:cNvSpPr>
          <p:nvPr>
            <p:ph type="title"/>
          </p:nvPr>
        </p:nvSpPr>
        <p:spPr/>
        <p:txBody>
          <a:bodyPr>
            <a:normAutofit/>
          </a:bodyPr>
          <a:lstStyle/>
          <a:p>
            <a:r>
              <a:rPr lang="en-US" sz="3200" dirty="0"/>
              <a:t>Communicating with the PLCnext controller</a:t>
            </a:r>
            <a:br>
              <a:rPr lang="en-US" sz="3200" dirty="0"/>
            </a:br>
            <a:r>
              <a:rPr lang="en-US" sz="2800" dirty="0"/>
              <a:t>Setting a fixed IP address on your computer’s Ethernet adaptor</a:t>
            </a:r>
            <a:endParaRPr lang="en-US" sz="3200" dirty="0"/>
          </a:p>
        </p:txBody>
      </p:sp>
      <p:pic>
        <p:nvPicPr>
          <p:cNvPr id="5" name="Picture 4">
            <a:extLst>
              <a:ext uri="{FF2B5EF4-FFF2-40B4-BE49-F238E27FC236}">
                <a16:creationId xmlns:a16="http://schemas.microsoft.com/office/drawing/2014/main" id="{8883F520-A611-47D1-9BED-6AE777BB8C8F}"/>
              </a:ext>
            </a:extLst>
          </p:cNvPr>
          <p:cNvPicPr>
            <a:picLocks noChangeAspect="1"/>
          </p:cNvPicPr>
          <p:nvPr/>
        </p:nvPicPr>
        <p:blipFill>
          <a:blip r:embed="rId2"/>
          <a:stretch>
            <a:fillRect/>
          </a:stretch>
        </p:blipFill>
        <p:spPr>
          <a:xfrm>
            <a:off x="177798" y="1469924"/>
            <a:ext cx="2779891" cy="3406877"/>
          </a:xfrm>
          <a:prstGeom prst="rect">
            <a:avLst/>
          </a:prstGeom>
        </p:spPr>
      </p:pic>
      <p:pic>
        <p:nvPicPr>
          <p:cNvPr id="4" name="Content Placeholder 3">
            <a:extLst>
              <a:ext uri="{FF2B5EF4-FFF2-40B4-BE49-F238E27FC236}">
                <a16:creationId xmlns:a16="http://schemas.microsoft.com/office/drawing/2014/main" id="{CBFA6857-0FFA-4100-BE79-E01A27F9E634}"/>
              </a:ext>
            </a:extLst>
          </p:cNvPr>
          <p:cNvPicPr>
            <a:picLocks noGrp="1" noChangeAspect="1"/>
          </p:cNvPicPr>
          <p:nvPr>
            <p:ph idx="1"/>
          </p:nvPr>
        </p:nvPicPr>
        <p:blipFill rotWithShape="1">
          <a:blip r:embed="rId3"/>
          <a:srcRect l="39493" t="27054" r="36866" b="17945"/>
          <a:stretch/>
        </p:blipFill>
        <p:spPr>
          <a:xfrm>
            <a:off x="4290317" y="1603654"/>
            <a:ext cx="2567685" cy="3360182"/>
          </a:xfrm>
          <a:prstGeom prst="rect">
            <a:avLst/>
          </a:prstGeom>
        </p:spPr>
      </p:pic>
      <p:pic>
        <p:nvPicPr>
          <p:cNvPr id="17" name="Picture 16">
            <a:extLst>
              <a:ext uri="{FF2B5EF4-FFF2-40B4-BE49-F238E27FC236}">
                <a16:creationId xmlns:a16="http://schemas.microsoft.com/office/drawing/2014/main" id="{DE093C6E-F9B5-4083-BEBC-37442B80A10F}"/>
              </a:ext>
            </a:extLst>
          </p:cNvPr>
          <p:cNvPicPr>
            <a:picLocks noChangeAspect="1"/>
          </p:cNvPicPr>
          <p:nvPr/>
        </p:nvPicPr>
        <p:blipFill>
          <a:blip r:embed="rId4"/>
          <a:stretch>
            <a:fillRect/>
          </a:stretch>
        </p:blipFill>
        <p:spPr>
          <a:xfrm>
            <a:off x="8148983" y="1532989"/>
            <a:ext cx="3043163" cy="3454402"/>
          </a:xfrm>
          <a:prstGeom prst="rect">
            <a:avLst/>
          </a:prstGeom>
        </p:spPr>
      </p:pic>
      <p:sp>
        <p:nvSpPr>
          <p:cNvPr id="3" name="TextBox 2">
            <a:extLst>
              <a:ext uri="{FF2B5EF4-FFF2-40B4-BE49-F238E27FC236}">
                <a16:creationId xmlns:a16="http://schemas.microsoft.com/office/drawing/2014/main" id="{0C2C1298-E840-4B0C-8926-0BF3A08D3A71}"/>
              </a:ext>
            </a:extLst>
          </p:cNvPr>
          <p:cNvSpPr txBox="1"/>
          <p:nvPr/>
        </p:nvSpPr>
        <p:spPr>
          <a:xfrm>
            <a:off x="177798" y="4923604"/>
            <a:ext cx="6019802"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t>Click on “Use the following IP address:”</a:t>
            </a:r>
          </a:p>
          <a:p>
            <a:pPr marL="285750" indent="-285750">
              <a:buFont typeface="Arial" panose="020B0604020202020204" pitchFamily="34" charset="0"/>
              <a:buChar char="•"/>
            </a:pPr>
            <a:r>
              <a:rPr lang="en-US" sz="1600" dirty="0"/>
              <a:t>Type in 192.168.1.xxx</a:t>
            </a:r>
          </a:p>
          <a:p>
            <a:pPr marL="742950" lvl="1" indent="-285750">
              <a:buFont typeface="Arial" panose="020B0604020202020204" pitchFamily="34" charset="0"/>
              <a:buChar char="•"/>
            </a:pPr>
            <a:r>
              <a:rPr lang="en-US" sz="1600" dirty="0"/>
              <a:t>The value for xxx can be anything between 1 – 254, except 10</a:t>
            </a:r>
          </a:p>
          <a:p>
            <a:pPr marL="1200150" lvl="2" indent="-285750">
              <a:buFont typeface="Arial" panose="020B0604020202020204" pitchFamily="34" charset="0"/>
              <a:buChar char="•"/>
            </a:pPr>
            <a:r>
              <a:rPr lang="en-US" sz="1600" dirty="0"/>
              <a:t>(192.168.1.10 is being used by the PLCnext controller)</a:t>
            </a:r>
          </a:p>
          <a:p>
            <a:pPr marL="285750" indent="-285750">
              <a:buFont typeface="Arial" panose="020B0604020202020204" pitchFamily="34" charset="0"/>
              <a:buChar char="•"/>
            </a:pPr>
            <a:r>
              <a:rPr lang="en-US" sz="1600" dirty="0"/>
              <a:t>The Subnet mask number should automatically fill in</a:t>
            </a:r>
          </a:p>
          <a:p>
            <a:pPr marL="742950" lvl="1" indent="-285750">
              <a:buFont typeface="Arial" panose="020B0604020202020204" pitchFamily="34" charset="0"/>
              <a:buChar char="•"/>
            </a:pPr>
            <a:r>
              <a:rPr lang="en-US" sz="1600" dirty="0"/>
              <a:t>If not, type in the number shown</a:t>
            </a:r>
          </a:p>
          <a:p>
            <a:pPr marL="285750" indent="-285750">
              <a:buFont typeface="Arial" panose="020B0604020202020204" pitchFamily="34" charset="0"/>
              <a:buChar char="•"/>
            </a:pPr>
            <a:r>
              <a:rPr lang="en-US" sz="1600" dirty="0"/>
              <a:t>Click Okay</a:t>
            </a:r>
          </a:p>
          <a:p>
            <a:pPr marL="285750" indent="-285750">
              <a:buFont typeface="Arial" panose="020B0604020202020204" pitchFamily="34" charset="0"/>
              <a:buChar char="•"/>
            </a:pPr>
            <a:endParaRPr lang="en-US" sz="1600" dirty="0"/>
          </a:p>
        </p:txBody>
      </p:sp>
      <p:sp>
        <p:nvSpPr>
          <p:cNvPr id="6" name="TextBox 5">
            <a:extLst>
              <a:ext uri="{FF2B5EF4-FFF2-40B4-BE49-F238E27FC236}">
                <a16:creationId xmlns:a16="http://schemas.microsoft.com/office/drawing/2014/main" id="{9E474CB0-B254-44E4-8679-1F6C3A6EE24D}"/>
              </a:ext>
            </a:extLst>
          </p:cNvPr>
          <p:cNvSpPr txBox="1"/>
          <p:nvPr/>
        </p:nvSpPr>
        <p:spPr>
          <a:xfrm>
            <a:off x="6310491" y="5047783"/>
            <a:ext cx="5429956" cy="1107996"/>
          </a:xfrm>
          <a:prstGeom prst="rect">
            <a:avLst/>
          </a:prstGeom>
          <a:noFill/>
        </p:spPr>
        <p:txBody>
          <a:bodyPr wrap="square" rtlCol="0">
            <a:spAutoFit/>
          </a:bodyPr>
          <a:lstStyle/>
          <a:p>
            <a:r>
              <a:rPr lang="en-US" sz="1600" dirty="0"/>
              <a:t>Your computer’s Ethernet adaptor is now configured with the above fixed IP address, and will be able to communicate with the PLCnext controller</a:t>
            </a:r>
          </a:p>
          <a:p>
            <a:endParaRPr lang="en-US" dirty="0"/>
          </a:p>
        </p:txBody>
      </p:sp>
      <p:sp>
        <p:nvSpPr>
          <p:cNvPr id="7" name="Arrow: Down 6">
            <a:extLst>
              <a:ext uri="{FF2B5EF4-FFF2-40B4-BE49-F238E27FC236}">
                <a16:creationId xmlns:a16="http://schemas.microsoft.com/office/drawing/2014/main" id="{748FB7E4-039C-468F-9399-C2D6662CA227}"/>
              </a:ext>
            </a:extLst>
          </p:cNvPr>
          <p:cNvSpPr/>
          <p:nvPr/>
        </p:nvSpPr>
        <p:spPr>
          <a:xfrm rot="17300324">
            <a:off x="7637212" y="2335581"/>
            <a:ext cx="756356" cy="6991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09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FE6E1-7B67-43CB-A8CA-F4C594A9B781}"/>
              </a:ext>
            </a:extLst>
          </p:cNvPr>
          <p:cNvSpPr>
            <a:spLocks noGrp="1"/>
          </p:cNvSpPr>
          <p:nvPr>
            <p:ph type="title"/>
          </p:nvPr>
        </p:nvSpPr>
        <p:spPr/>
        <p:txBody>
          <a:bodyPr>
            <a:normAutofit/>
          </a:bodyPr>
          <a:lstStyle/>
          <a:p>
            <a:r>
              <a:rPr lang="en-US" sz="3200" dirty="0"/>
              <a:t>Appendix – More info on </a:t>
            </a:r>
            <a:r>
              <a:rPr lang="en-US" sz="3200" dirty="0" err="1"/>
              <a:t>PLCnext’s</a:t>
            </a:r>
            <a:r>
              <a:rPr lang="en-US" sz="3200" dirty="0"/>
              <a:t> web interface</a:t>
            </a:r>
          </a:p>
        </p:txBody>
      </p:sp>
      <p:sp>
        <p:nvSpPr>
          <p:cNvPr id="3" name="Content Placeholder 2">
            <a:extLst>
              <a:ext uri="{FF2B5EF4-FFF2-40B4-BE49-F238E27FC236}">
                <a16:creationId xmlns:a16="http://schemas.microsoft.com/office/drawing/2014/main" id="{8B6190CF-DBEF-48E7-ACCF-4B8ED3E9A30E}"/>
              </a:ext>
            </a:extLst>
          </p:cNvPr>
          <p:cNvSpPr>
            <a:spLocks noGrp="1"/>
          </p:cNvSpPr>
          <p:nvPr>
            <p:ph idx="1"/>
          </p:nvPr>
        </p:nvSpPr>
        <p:spPr/>
        <p:txBody>
          <a:bodyPr/>
          <a:lstStyle/>
          <a:p>
            <a:pPr marL="0" indent="0">
              <a:buNone/>
            </a:pPr>
            <a:r>
              <a:rPr lang="en-US" dirty="0"/>
              <a:t>We have used the web interface to access the WBM – web based management of the PLCnext controller.</a:t>
            </a:r>
          </a:p>
          <a:p>
            <a:pPr marL="0" indent="0">
              <a:buNone/>
            </a:pPr>
            <a:endParaRPr lang="en-US" dirty="0"/>
          </a:p>
          <a:p>
            <a:pPr marL="0" indent="0">
              <a:buNone/>
            </a:pPr>
            <a:r>
              <a:rPr lang="en-US" dirty="0"/>
              <a:t>It is possible</a:t>
            </a:r>
            <a:r>
              <a:rPr lang="en-US" dirty="0">
                <a:solidFill>
                  <a:srgbClr val="C00000"/>
                </a:solidFill>
              </a:rPr>
              <a:t>*</a:t>
            </a:r>
            <a:r>
              <a:rPr lang="en-US" dirty="0"/>
              <a:t> to also follow links (buttons) on the welcome screen to visit:</a:t>
            </a:r>
          </a:p>
          <a:p>
            <a:r>
              <a:rPr lang="en-US" dirty="0"/>
              <a:t>The PLCnext Community </a:t>
            </a:r>
          </a:p>
          <a:p>
            <a:r>
              <a:rPr lang="en-US" dirty="0"/>
              <a:t>The Phoenix Contact website</a:t>
            </a:r>
          </a:p>
          <a:p>
            <a:endParaRPr lang="en-US" dirty="0"/>
          </a:p>
          <a:p>
            <a:pPr marL="0" indent="0">
              <a:buNone/>
            </a:pPr>
            <a:r>
              <a:rPr lang="en-US" sz="1600" dirty="0">
                <a:solidFill>
                  <a:srgbClr val="C00000"/>
                </a:solidFill>
              </a:rPr>
              <a:t>* Internet access required (obviously)</a:t>
            </a:r>
          </a:p>
        </p:txBody>
      </p:sp>
    </p:spTree>
    <p:extLst>
      <p:ext uri="{BB962C8B-B14F-4D97-AF65-F5344CB8AC3E}">
        <p14:creationId xmlns:p14="http://schemas.microsoft.com/office/powerpoint/2010/main" val="131494322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061ED-1313-4869-9C7A-AD99B331CF96}"/>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B0C39D4B-4D48-4A00-9E19-261E0ABF4B2D}"/>
              </a:ext>
            </a:extLst>
          </p:cNvPr>
          <p:cNvPicPr>
            <a:picLocks noGrp="1" noChangeAspect="1"/>
          </p:cNvPicPr>
          <p:nvPr>
            <p:ph idx="1"/>
          </p:nvPr>
        </p:nvPicPr>
        <p:blipFill rotWithShape="1">
          <a:blip r:embed="rId3"/>
          <a:srcRect t="3877" b="4823"/>
          <a:stretch/>
        </p:blipFill>
        <p:spPr>
          <a:xfrm>
            <a:off x="580159" y="583324"/>
            <a:ext cx="10345343" cy="5312979"/>
          </a:xfrm>
          <a:prstGeom prst="rect">
            <a:avLst/>
          </a:prstGeom>
        </p:spPr>
      </p:pic>
      <p:sp>
        <p:nvSpPr>
          <p:cNvPr id="5" name="Arrow: Down 4">
            <a:extLst>
              <a:ext uri="{FF2B5EF4-FFF2-40B4-BE49-F238E27FC236}">
                <a16:creationId xmlns:a16="http://schemas.microsoft.com/office/drawing/2014/main" id="{7F6A1CC1-E3E8-4BC5-A080-C91D75C6F725}"/>
              </a:ext>
            </a:extLst>
          </p:cNvPr>
          <p:cNvSpPr/>
          <p:nvPr/>
        </p:nvSpPr>
        <p:spPr>
          <a:xfrm rot="2911065">
            <a:off x="8810445" y="3789912"/>
            <a:ext cx="504496" cy="6936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9D970A7-AF5F-402B-87B2-0DBA9D18C736}"/>
              </a:ext>
            </a:extLst>
          </p:cNvPr>
          <p:cNvSpPr txBox="1"/>
          <p:nvPr/>
        </p:nvSpPr>
        <p:spPr>
          <a:xfrm>
            <a:off x="9174404" y="3394869"/>
            <a:ext cx="1182414" cy="646331"/>
          </a:xfrm>
          <a:prstGeom prst="rect">
            <a:avLst/>
          </a:prstGeom>
          <a:noFill/>
        </p:spPr>
        <p:txBody>
          <a:bodyPr wrap="square" rtlCol="0">
            <a:spAutoFit/>
          </a:bodyPr>
          <a:lstStyle/>
          <a:p>
            <a:r>
              <a:rPr lang="en-US" sz="3600" dirty="0">
                <a:solidFill>
                  <a:srgbClr val="0070C0"/>
                </a:solidFill>
              </a:rPr>
              <a:t>Click</a:t>
            </a:r>
          </a:p>
        </p:txBody>
      </p:sp>
      <p:sp>
        <p:nvSpPr>
          <p:cNvPr id="7" name="Rectangle 6">
            <a:extLst>
              <a:ext uri="{FF2B5EF4-FFF2-40B4-BE49-F238E27FC236}">
                <a16:creationId xmlns:a16="http://schemas.microsoft.com/office/drawing/2014/main" id="{382D09A7-A31E-4A87-B250-15CDF8D5D7C0}"/>
              </a:ext>
            </a:extLst>
          </p:cNvPr>
          <p:cNvSpPr/>
          <p:nvPr/>
        </p:nvSpPr>
        <p:spPr>
          <a:xfrm>
            <a:off x="580159" y="5745381"/>
            <a:ext cx="11031683" cy="923330"/>
          </a:xfrm>
          <a:prstGeom prst="rect">
            <a:avLst/>
          </a:prstGeom>
        </p:spPr>
        <p:txBody>
          <a:bodyPr wrap="square">
            <a:spAutoFit/>
          </a:bodyPr>
          <a:lstStyle/>
          <a:p>
            <a:r>
              <a:rPr lang="en-US" dirty="0">
                <a:solidFill>
                  <a:srgbClr val="0070C0"/>
                </a:solidFill>
              </a:rPr>
              <a:t>To access the PLCnext user community, an Internet connection is necessary concurrently with your connection to the PLCnext controller.  For example, </a:t>
            </a:r>
            <a:r>
              <a:rPr lang="en-US" dirty="0" err="1">
                <a:solidFill>
                  <a:srgbClr val="0070C0"/>
                </a:solidFill>
              </a:rPr>
              <a:t>WiFi</a:t>
            </a:r>
            <a:r>
              <a:rPr lang="en-US" dirty="0">
                <a:solidFill>
                  <a:srgbClr val="0070C0"/>
                </a:solidFill>
              </a:rPr>
              <a:t> connection to the internet, while the laptop’s Ethernet adaptor is attached to the PLCnext controller.</a:t>
            </a:r>
          </a:p>
        </p:txBody>
      </p:sp>
    </p:spTree>
    <p:extLst>
      <p:ext uri="{BB962C8B-B14F-4D97-AF65-F5344CB8AC3E}">
        <p14:creationId xmlns:p14="http://schemas.microsoft.com/office/powerpoint/2010/main" val="86823104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697EB-62D2-4EF6-A8D5-3FED6D211B4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27717CB-B797-4AFE-AE1E-24D5F3BD1B6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8D4CF15-F8F9-4BF3-9763-4332A8BF8194}"/>
              </a:ext>
            </a:extLst>
          </p:cNvPr>
          <p:cNvPicPr>
            <a:picLocks noChangeAspect="1"/>
          </p:cNvPicPr>
          <p:nvPr/>
        </p:nvPicPr>
        <p:blipFill>
          <a:blip r:embed="rId3"/>
          <a:stretch>
            <a:fillRect/>
          </a:stretch>
        </p:blipFill>
        <p:spPr>
          <a:xfrm>
            <a:off x="838200" y="365125"/>
            <a:ext cx="10515600" cy="6003766"/>
          </a:xfrm>
          <a:prstGeom prst="rect">
            <a:avLst/>
          </a:prstGeom>
        </p:spPr>
      </p:pic>
    </p:spTree>
    <p:extLst>
      <p:ext uri="{BB962C8B-B14F-4D97-AF65-F5344CB8AC3E}">
        <p14:creationId xmlns:p14="http://schemas.microsoft.com/office/powerpoint/2010/main" val="425959326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C2115-2261-448B-B831-77A72FC779E8}"/>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572CBA24-111D-4314-A0A1-AF8D867457D8}"/>
              </a:ext>
            </a:extLst>
          </p:cNvPr>
          <p:cNvPicPr>
            <a:picLocks noGrp="1" noChangeAspect="1"/>
          </p:cNvPicPr>
          <p:nvPr>
            <p:ph idx="1"/>
          </p:nvPr>
        </p:nvPicPr>
        <p:blipFill rotWithShape="1">
          <a:blip r:embed="rId3"/>
          <a:srcRect t="3753" b="4287"/>
          <a:stretch/>
        </p:blipFill>
        <p:spPr>
          <a:xfrm>
            <a:off x="942771" y="630622"/>
            <a:ext cx="10332156" cy="5344510"/>
          </a:xfrm>
          <a:prstGeom prst="rect">
            <a:avLst/>
          </a:prstGeom>
        </p:spPr>
      </p:pic>
      <p:sp>
        <p:nvSpPr>
          <p:cNvPr id="5" name="Arrow: Down 4">
            <a:extLst>
              <a:ext uri="{FF2B5EF4-FFF2-40B4-BE49-F238E27FC236}">
                <a16:creationId xmlns:a16="http://schemas.microsoft.com/office/drawing/2014/main" id="{61E68D63-A690-4389-A544-B873A7D79B56}"/>
              </a:ext>
            </a:extLst>
          </p:cNvPr>
          <p:cNvSpPr/>
          <p:nvPr/>
        </p:nvSpPr>
        <p:spPr>
          <a:xfrm rot="7577468">
            <a:off x="9567189" y="5172384"/>
            <a:ext cx="504496" cy="6936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729A6C0-373F-45ED-A1D0-7704FF32E301}"/>
              </a:ext>
            </a:extLst>
          </p:cNvPr>
          <p:cNvSpPr txBox="1"/>
          <p:nvPr/>
        </p:nvSpPr>
        <p:spPr>
          <a:xfrm>
            <a:off x="10047118" y="5492589"/>
            <a:ext cx="1182414" cy="646331"/>
          </a:xfrm>
          <a:prstGeom prst="rect">
            <a:avLst/>
          </a:prstGeom>
          <a:noFill/>
        </p:spPr>
        <p:txBody>
          <a:bodyPr wrap="square" rtlCol="0">
            <a:spAutoFit/>
          </a:bodyPr>
          <a:lstStyle/>
          <a:p>
            <a:r>
              <a:rPr lang="en-US" sz="3600" dirty="0">
                <a:solidFill>
                  <a:srgbClr val="0070C0"/>
                </a:solidFill>
              </a:rPr>
              <a:t>Click</a:t>
            </a:r>
          </a:p>
        </p:txBody>
      </p:sp>
    </p:spTree>
    <p:extLst>
      <p:ext uri="{BB962C8B-B14F-4D97-AF65-F5344CB8AC3E}">
        <p14:creationId xmlns:p14="http://schemas.microsoft.com/office/powerpoint/2010/main" val="400256739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A8CE1-D78F-4C1C-A71C-66B26AB1C6D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7A0F893-CC07-48EF-9AA2-E23BBD5E5A5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92B81C9-2182-4CCA-89C7-3A34A1DD9664}"/>
              </a:ext>
            </a:extLst>
          </p:cNvPr>
          <p:cNvPicPr>
            <a:picLocks noChangeAspect="1"/>
          </p:cNvPicPr>
          <p:nvPr/>
        </p:nvPicPr>
        <p:blipFill>
          <a:blip r:embed="rId3"/>
          <a:stretch>
            <a:fillRect/>
          </a:stretch>
        </p:blipFill>
        <p:spPr>
          <a:xfrm>
            <a:off x="804782" y="228311"/>
            <a:ext cx="10524959" cy="5526104"/>
          </a:xfrm>
          <a:prstGeom prst="rect">
            <a:avLst/>
          </a:prstGeom>
        </p:spPr>
      </p:pic>
    </p:spTree>
    <p:extLst>
      <p:ext uri="{BB962C8B-B14F-4D97-AF65-F5344CB8AC3E}">
        <p14:creationId xmlns:p14="http://schemas.microsoft.com/office/powerpoint/2010/main" val="93007028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2FAAD3F-EEC6-4C74-BC9D-F397525BC51B}"/>
              </a:ext>
            </a:extLst>
          </p:cNvPr>
          <p:cNvPicPr>
            <a:picLocks noChangeAspect="1"/>
          </p:cNvPicPr>
          <p:nvPr/>
        </p:nvPicPr>
        <p:blipFill>
          <a:blip r:embed="rId3"/>
          <a:stretch>
            <a:fillRect/>
          </a:stretch>
        </p:blipFill>
        <p:spPr>
          <a:xfrm>
            <a:off x="942771" y="630621"/>
            <a:ext cx="10306458" cy="4897349"/>
          </a:xfrm>
          <a:prstGeom prst="rect">
            <a:avLst/>
          </a:prstGeom>
        </p:spPr>
      </p:pic>
      <p:sp>
        <p:nvSpPr>
          <p:cNvPr id="2" name="Title 1">
            <a:extLst>
              <a:ext uri="{FF2B5EF4-FFF2-40B4-BE49-F238E27FC236}">
                <a16:creationId xmlns:a16="http://schemas.microsoft.com/office/drawing/2014/main" id="{352C2115-2261-448B-B831-77A72FC779E8}"/>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572CBA24-111D-4314-A0A1-AF8D867457D8}"/>
              </a:ext>
            </a:extLst>
          </p:cNvPr>
          <p:cNvPicPr>
            <a:picLocks noGrp="1" noChangeAspect="1"/>
          </p:cNvPicPr>
          <p:nvPr>
            <p:ph idx="1"/>
          </p:nvPr>
        </p:nvPicPr>
        <p:blipFill rotWithShape="1">
          <a:blip r:embed="rId4"/>
          <a:srcRect t="3753" b="4287"/>
          <a:stretch/>
        </p:blipFill>
        <p:spPr>
          <a:xfrm>
            <a:off x="942771" y="630622"/>
            <a:ext cx="10332156" cy="5344510"/>
          </a:xfrm>
          <a:prstGeom prst="rect">
            <a:avLst/>
          </a:prstGeom>
        </p:spPr>
      </p:pic>
      <p:sp>
        <p:nvSpPr>
          <p:cNvPr id="3" name="TextBox 2">
            <a:extLst>
              <a:ext uri="{FF2B5EF4-FFF2-40B4-BE49-F238E27FC236}">
                <a16:creationId xmlns:a16="http://schemas.microsoft.com/office/drawing/2014/main" id="{F04BE1C3-F199-449C-A440-3732E8A1DD6E}"/>
              </a:ext>
            </a:extLst>
          </p:cNvPr>
          <p:cNvSpPr txBox="1"/>
          <p:nvPr/>
        </p:nvSpPr>
        <p:spPr>
          <a:xfrm>
            <a:off x="942771" y="5975132"/>
            <a:ext cx="10306458" cy="369332"/>
          </a:xfrm>
          <a:prstGeom prst="rect">
            <a:avLst/>
          </a:prstGeom>
          <a:noFill/>
        </p:spPr>
        <p:txBody>
          <a:bodyPr wrap="square" rtlCol="0">
            <a:spAutoFit/>
          </a:bodyPr>
          <a:lstStyle/>
          <a:p>
            <a:r>
              <a:rPr lang="en-US" dirty="0"/>
              <a:t>Close out of the browser and get back into PLCnext Engineer</a:t>
            </a:r>
          </a:p>
        </p:txBody>
      </p:sp>
    </p:spTree>
    <p:extLst>
      <p:ext uri="{BB962C8B-B14F-4D97-AF65-F5344CB8AC3E}">
        <p14:creationId xmlns:p14="http://schemas.microsoft.com/office/powerpoint/2010/main" val="325570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F2FE9-F2E7-48A7-B237-942D7FD51F08}"/>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9C5918EF-2275-47B8-B731-8EA903103AA9}"/>
              </a:ext>
            </a:extLst>
          </p:cNvPr>
          <p:cNvSpPr>
            <a:spLocks noGrp="1"/>
          </p:cNvSpPr>
          <p:nvPr>
            <p:ph type="subTitle" idx="1"/>
          </p:nvPr>
        </p:nvSpPr>
        <p:spPr>
          <a:xfrm>
            <a:off x="1524000" y="4154314"/>
            <a:ext cx="9144000" cy="1655762"/>
          </a:xfrm>
        </p:spPr>
        <p:txBody>
          <a:bodyPr>
            <a:normAutofit lnSpcReduction="10000"/>
          </a:bodyPr>
          <a:lstStyle/>
          <a:p>
            <a:r>
              <a:rPr lang="en-US" sz="4800" dirty="0"/>
              <a:t>PLCnext Technology</a:t>
            </a:r>
          </a:p>
          <a:p>
            <a:endParaRPr lang="en-US" dirty="0"/>
          </a:p>
          <a:p>
            <a:r>
              <a:rPr lang="en-US" dirty="0"/>
              <a:t>Thank You!</a:t>
            </a:r>
          </a:p>
        </p:txBody>
      </p:sp>
      <p:pic>
        <p:nvPicPr>
          <p:cNvPr id="4" name="Picture 3">
            <a:extLst>
              <a:ext uri="{FF2B5EF4-FFF2-40B4-BE49-F238E27FC236}">
                <a16:creationId xmlns:a16="http://schemas.microsoft.com/office/drawing/2014/main" id="{86B461E4-87CB-4D20-A0C0-7DBD9C195B24}"/>
              </a:ext>
            </a:extLst>
          </p:cNvPr>
          <p:cNvPicPr>
            <a:picLocks noChangeAspect="1"/>
          </p:cNvPicPr>
          <p:nvPr/>
        </p:nvPicPr>
        <p:blipFill rotWithShape="1">
          <a:blip r:embed="rId3"/>
          <a:srcRect t="5398" b="33168"/>
          <a:stretch/>
        </p:blipFill>
        <p:spPr>
          <a:xfrm>
            <a:off x="0" y="11289"/>
            <a:ext cx="12192000" cy="3883378"/>
          </a:xfrm>
          <a:prstGeom prst="rect">
            <a:avLst/>
          </a:prstGeom>
        </p:spPr>
      </p:pic>
      <p:pic>
        <p:nvPicPr>
          <p:cNvPr id="8" name="Picture 7" descr="A close up of a device&#10;&#10;Description automatically generated">
            <a:extLst>
              <a:ext uri="{FF2B5EF4-FFF2-40B4-BE49-F238E27FC236}">
                <a16:creationId xmlns:a16="http://schemas.microsoft.com/office/drawing/2014/main" id="{B0299883-A31F-4AC3-9F53-D3D83C75F4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9756" y="3948289"/>
            <a:ext cx="2909711" cy="2909711"/>
          </a:xfrm>
          <a:prstGeom prst="rect">
            <a:avLst/>
          </a:prstGeom>
        </p:spPr>
      </p:pic>
      <p:pic>
        <p:nvPicPr>
          <p:cNvPr id="5" name="Picture 4">
            <a:extLst>
              <a:ext uri="{FF2B5EF4-FFF2-40B4-BE49-F238E27FC236}">
                <a16:creationId xmlns:a16="http://schemas.microsoft.com/office/drawing/2014/main" id="{544DBD46-8E62-49EA-8B6D-B484435B0C25}"/>
              </a:ext>
            </a:extLst>
          </p:cNvPr>
          <p:cNvPicPr>
            <a:picLocks noChangeAspect="1"/>
          </p:cNvPicPr>
          <p:nvPr/>
        </p:nvPicPr>
        <p:blipFill>
          <a:blip r:embed="rId5"/>
          <a:stretch>
            <a:fillRect/>
          </a:stretch>
        </p:blipFill>
        <p:spPr>
          <a:xfrm>
            <a:off x="372533" y="4621037"/>
            <a:ext cx="2114550" cy="1647825"/>
          </a:xfrm>
          <a:prstGeom prst="rect">
            <a:avLst/>
          </a:prstGeom>
        </p:spPr>
      </p:pic>
    </p:spTree>
    <p:extLst>
      <p:ext uri="{BB962C8B-B14F-4D97-AF65-F5344CB8AC3E}">
        <p14:creationId xmlns:p14="http://schemas.microsoft.com/office/powerpoint/2010/main" val="2904875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C390-EE76-410A-8034-1B8478F3B4CF}"/>
              </a:ext>
            </a:extLst>
          </p:cNvPr>
          <p:cNvSpPr>
            <a:spLocks noGrp="1"/>
          </p:cNvSpPr>
          <p:nvPr>
            <p:ph type="title"/>
          </p:nvPr>
        </p:nvSpPr>
        <p:spPr/>
        <p:txBody>
          <a:bodyPr>
            <a:normAutofit/>
          </a:bodyPr>
          <a:lstStyle/>
          <a:p>
            <a:r>
              <a:rPr lang="en-US" sz="3200" dirty="0"/>
              <a:t>Communicating with the PLCnext controller</a:t>
            </a:r>
            <a:br>
              <a:rPr lang="en-US" sz="3200" dirty="0"/>
            </a:br>
            <a:r>
              <a:rPr lang="en-US" sz="2800" dirty="0"/>
              <a:t>The PLCnext controller ships with a default IP address: 192.168.1.10</a:t>
            </a:r>
            <a:endParaRPr lang="en-US" sz="3200" dirty="0"/>
          </a:p>
        </p:txBody>
      </p:sp>
      <p:sp>
        <p:nvSpPr>
          <p:cNvPr id="3" name="TextBox 2">
            <a:extLst>
              <a:ext uri="{FF2B5EF4-FFF2-40B4-BE49-F238E27FC236}">
                <a16:creationId xmlns:a16="http://schemas.microsoft.com/office/drawing/2014/main" id="{0C2C1298-E840-4B0C-8926-0BF3A08D3A71}"/>
              </a:ext>
            </a:extLst>
          </p:cNvPr>
          <p:cNvSpPr txBox="1"/>
          <p:nvPr/>
        </p:nvSpPr>
        <p:spPr>
          <a:xfrm>
            <a:off x="4854222" y="2440521"/>
            <a:ext cx="5599289" cy="2031325"/>
          </a:xfrm>
          <a:prstGeom prst="rect">
            <a:avLst/>
          </a:prstGeom>
          <a:noFill/>
        </p:spPr>
        <p:txBody>
          <a:bodyPr wrap="square" rtlCol="0">
            <a:spAutoFit/>
          </a:bodyPr>
          <a:lstStyle/>
          <a:p>
            <a:pPr marL="285750" indent="-285750">
              <a:buFont typeface="Arial" panose="020B0604020202020204" pitchFamily="34" charset="0"/>
              <a:buChar char="•"/>
            </a:pPr>
            <a:r>
              <a:rPr lang="en-US" dirty="0"/>
              <a:t>We can communicate with the PLCnext controller by simply entering an IP address into a browser.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we want to change the IP address, we must use PLCnext Engineer to do so.</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 will download and install PLCnext now.</a:t>
            </a:r>
          </a:p>
        </p:txBody>
      </p:sp>
      <p:pic>
        <p:nvPicPr>
          <p:cNvPr id="9" name="Content Placeholder 8" descr="A picture containing electronics, circuit&#10;&#10;Description automatically generated">
            <a:extLst>
              <a:ext uri="{FF2B5EF4-FFF2-40B4-BE49-F238E27FC236}">
                <a16:creationId xmlns:a16="http://schemas.microsoft.com/office/drawing/2014/main" id="{EB3B5C39-AF7B-4CAD-9651-1499B6CEBD4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6693" r="37676"/>
          <a:stretch/>
        </p:blipFill>
        <p:spPr>
          <a:xfrm>
            <a:off x="688623" y="1984320"/>
            <a:ext cx="3556000" cy="3912801"/>
          </a:xfrm>
        </p:spPr>
      </p:pic>
    </p:spTree>
    <p:extLst>
      <p:ext uri="{BB962C8B-B14F-4D97-AF65-F5344CB8AC3E}">
        <p14:creationId xmlns:p14="http://schemas.microsoft.com/office/powerpoint/2010/main" val="1798167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LCnext Engineer ">
            <a:extLst>
              <a:ext uri="{FF2B5EF4-FFF2-40B4-BE49-F238E27FC236}">
                <a16:creationId xmlns:a16="http://schemas.microsoft.com/office/drawing/2014/main" id="{46AAB36D-9033-4AFC-8B02-8E00ACB4F74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1760" b="18483"/>
          <a:stretch/>
        </p:blipFill>
        <p:spPr>
          <a:xfrm>
            <a:off x="754710" y="1490131"/>
            <a:ext cx="4628444" cy="2765778"/>
          </a:xfrm>
        </p:spPr>
      </p:pic>
      <p:sp>
        <p:nvSpPr>
          <p:cNvPr id="2" name="Title 1">
            <a:extLst>
              <a:ext uri="{FF2B5EF4-FFF2-40B4-BE49-F238E27FC236}">
                <a16:creationId xmlns:a16="http://schemas.microsoft.com/office/drawing/2014/main" id="{8CE4FACB-2C90-4558-8B86-C2A95E18ED57}"/>
              </a:ext>
            </a:extLst>
          </p:cNvPr>
          <p:cNvSpPr>
            <a:spLocks noGrp="1"/>
          </p:cNvSpPr>
          <p:nvPr>
            <p:ph type="title"/>
          </p:nvPr>
        </p:nvSpPr>
        <p:spPr/>
        <p:txBody>
          <a:bodyPr/>
          <a:lstStyle/>
          <a:p>
            <a:r>
              <a:rPr lang="en-US" dirty="0"/>
              <a:t>Software - PLCNEXT ENGINEER - 1046008</a:t>
            </a:r>
          </a:p>
        </p:txBody>
      </p:sp>
      <p:sp>
        <p:nvSpPr>
          <p:cNvPr id="7" name="TextBox 6">
            <a:extLst>
              <a:ext uri="{FF2B5EF4-FFF2-40B4-BE49-F238E27FC236}">
                <a16:creationId xmlns:a16="http://schemas.microsoft.com/office/drawing/2014/main" id="{57AAF64E-270A-4668-A97C-54DCDB3E72B5}"/>
              </a:ext>
            </a:extLst>
          </p:cNvPr>
          <p:cNvSpPr txBox="1"/>
          <p:nvPr/>
        </p:nvSpPr>
        <p:spPr>
          <a:xfrm>
            <a:off x="5911874" y="1813034"/>
            <a:ext cx="5183244" cy="923330"/>
          </a:xfrm>
          <a:prstGeom prst="rect">
            <a:avLst/>
          </a:prstGeom>
          <a:noFill/>
        </p:spPr>
        <p:txBody>
          <a:bodyPr wrap="square" rtlCol="0">
            <a:spAutoFit/>
          </a:bodyPr>
          <a:lstStyle/>
          <a:p>
            <a:r>
              <a:rPr lang="en-US" dirty="0"/>
              <a:t>Don’t place an order for the software, just download it from the Phoenix Contact website! </a:t>
            </a:r>
            <a:r>
              <a:rPr lang="en-US" dirty="0">
                <a:solidFill>
                  <a:srgbClr val="0070C0"/>
                </a:solidFill>
              </a:rPr>
              <a:t>https://www.phoenixcontact.com/online/portal/us</a:t>
            </a:r>
          </a:p>
        </p:txBody>
      </p:sp>
      <p:pic>
        <p:nvPicPr>
          <p:cNvPr id="3" name="Picture 2">
            <a:extLst>
              <a:ext uri="{FF2B5EF4-FFF2-40B4-BE49-F238E27FC236}">
                <a16:creationId xmlns:a16="http://schemas.microsoft.com/office/drawing/2014/main" id="{09A44028-CF18-464F-A08D-FA2CDBC08021}"/>
              </a:ext>
            </a:extLst>
          </p:cNvPr>
          <p:cNvPicPr>
            <a:picLocks noChangeAspect="1"/>
          </p:cNvPicPr>
          <p:nvPr/>
        </p:nvPicPr>
        <p:blipFill>
          <a:blip r:embed="rId4"/>
          <a:stretch>
            <a:fillRect/>
          </a:stretch>
        </p:blipFill>
        <p:spPr>
          <a:xfrm>
            <a:off x="741775" y="4338467"/>
            <a:ext cx="2105025" cy="1647825"/>
          </a:xfrm>
          <a:prstGeom prst="rect">
            <a:avLst/>
          </a:prstGeom>
        </p:spPr>
      </p:pic>
      <p:sp>
        <p:nvSpPr>
          <p:cNvPr id="8" name="TextBox 7">
            <a:extLst>
              <a:ext uri="{FF2B5EF4-FFF2-40B4-BE49-F238E27FC236}">
                <a16:creationId xmlns:a16="http://schemas.microsoft.com/office/drawing/2014/main" id="{3CA6A696-58C5-4EB2-8749-81223FF17C2C}"/>
              </a:ext>
            </a:extLst>
          </p:cNvPr>
          <p:cNvSpPr txBox="1"/>
          <p:nvPr/>
        </p:nvSpPr>
        <p:spPr>
          <a:xfrm>
            <a:off x="3474122" y="4596081"/>
            <a:ext cx="5448273" cy="1754326"/>
          </a:xfrm>
          <a:prstGeom prst="rect">
            <a:avLst/>
          </a:prstGeom>
          <a:noFill/>
        </p:spPr>
        <p:txBody>
          <a:bodyPr wrap="square" rtlCol="0">
            <a:spAutoFit/>
          </a:bodyPr>
          <a:lstStyle/>
          <a:p>
            <a:r>
              <a:rPr lang="en-US" b="1" i="1" dirty="0">
                <a:solidFill>
                  <a:srgbClr val="0070C0"/>
                </a:solidFill>
              </a:rPr>
              <a:t>IMPORTANT!! </a:t>
            </a:r>
            <a:r>
              <a:rPr lang="en-US" dirty="0">
                <a:solidFill>
                  <a:srgbClr val="0070C0"/>
                </a:solidFill>
              </a:rPr>
              <a:t> Notice the software version (2020.3) must </a:t>
            </a:r>
            <a:r>
              <a:rPr lang="en-US" u="sng" dirty="0">
                <a:solidFill>
                  <a:srgbClr val="0070C0"/>
                </a:solidFill>
              </a:rPr>
              <a:t>match or be older than</a:t>
            </a:r>
            <a:r>
              <a:rPr lang="en-US" dirty="0">
                <a:solidFill>
                  <a:srgbClr val="0070C0"/>
                </a:solidFill>
              </a:rPr>
              <a:t> the firmware revision on the PLCnext controller.  If the firmware revision on the PLCnext controller is older than the version of PLCnext Engineer, then the PLCnext controller’s </a:t>
            </a:r>
            <a:r>
              <a:rPr lang="en-US" u="sng" dirty="0">
                <a:solidFill>
                  <a:srgbClr val="0070C0"/>
                </a:solidFill>
              </a:rPr>
              <a:t>firmware must be updated</a:t>
            </a:r>
            <a:r>
              <a:rPr lang="en-US" dirty="0">
                <a:solidFill>
                  <a:srgbClr val="0070C0"/>
                </a:solidFill>
              </a:rPr>
              <a:t>. </a:t>
            </a:r>
          </a:p>
        </p:txBody>
      </p:sp>
      <p:pic>
        <p:nvPicPr>
          <p:cNvPr id="11" name="Content Placeholder 3">
            <a:extLst>
              <a:ext uri="{FF2B5EF4-FFF2-40B4-BE49-F238E27FC236}">
                <a16:creationId xmlns:a16="http://schemas.microsoft.com/office/drawing/2014/main" id="{A68B05D9-0A0F-4E6B-93E9-06943287AF68}"/>
              </a:ext>
            </a:extLst>
          </p:cNvPr>
          <p:cNvPicPr>
            <a:picLocks noChangeAspect="1"/>
          </p:cNvPicPr>
          <p:nvPr/>
        </p:nvPicPr>
        <p:blipFill rotWithShape="1">
          <a:blip r:embed="rId5"/>
          <a:srcRect l="83882" t="5443" r="3491" b="85600"/>
          <a:stretch/>
        </p:blipFill>
        <p:spPr>
          <a:xfrm>
            <a:off x="9147026" y="5697243"/>
            <a:ext cx="2505860" cy="851627"/>
          </a:xfrm>
          <a:prstGeom prst="rect">
            <a:avLst/>
          </a:prstGeom>
        </p:spPr>
      </p:pic>
      <p:sp>
        <p:nvSpPr>
          <p:cNvPr id="12" name="Rectangle 11">
            <a:extLst>
              <a:ext uri="{FF2B5EF4-FFF2-40B4-BE49-F238E27FC236}">
                <a16:creationId xmlns:a16="http://schemas.microsoft.com/office/drawing/2014/main" id="{C999FB15-AC2E-495E-BD8B-E8EAF71F5ADB}"/>
              </a:ext>
            </a:extLst>
          </p:cNvPr>
          <p:cNvSpPr/>
          <p:nvPr/>
        </p:nvSpPr>
        <p:spPr>
          <a:xfrm>
            <a:off x="10114841" y="5847651"/>
            <a:ext cx="1185333" cy="24759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621CC18-EC93-40F0-BEA8-4C6CABF59D94}"/>
              </a:ext>
            </a:extLst>
          </p:cNvPr>
          <p:cNvPicPr>
            <a:picLocks noChangeAspect="1"/>
          </p:cNvPicPr>
          <p:nvPr/>
        </p:nvPicPr>
        <p:blipFill>
          <a:blip r:embed="rId6"/>
          <a:stretch>
            <a:fillRect/>
          </a:stretch>
        </p:blipFill>
        <p:spPr>
          <a:xfrm>
            <a:off x="5817540" y="2889646"/>
            <a:ext cx="5619750" cy="1343025"/>
          </a:xfrm>
          <a:prstGeom prst="rect">
            <a:avLst/>
          </a:prstGeom>
        </p:spPr>
      </p:pic>
      <p:cxnSp>
        <p:nvCxnSpPr>
          <p:cNvPr id="9" name="Straight Arrow Connector 8">
            <a:extLst>
              <a:ext uri="{FF2B5EF4-FFF2-40B4-BE49-F238E27FC236}">
                <a16:creationId xmlns:a16="http://schemas.microsoft.com/office/drawing/2014/main" id="{7C042AE0-DFCD-4E2C-8DA0-9308AD9D0F96}"/>
              </a:ext>
            </a:extLst>
          </p:cNvPr>
          <p:cNvCxnSpPr>
            <a:cxnSpLocks/>
          </p:cNvCxnSpPr>
          <p:nvPr/>
        </p:nvCxnSpPr>
        <p:spPr>
          <a:xfrm flipV="1">
            <a:off x="8432800" y="3263953"/>
            <a:ext cx="2407322" cy="146609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5A414A6B-4BBE-4DD0-811E-3895E8B8751A}"/>
              </a:ext>
            </a:extLst>
          </p:cNvPr>
          <p:cNvSpPr/>
          <p:nvPr/>
        </p:nvSpPr>
        <p:spPr>
          <a:xfrm>
            <a:off x="10684934" y="2884311"/>
            <a:ext cx="558799" cy="253298"/>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9418232-4F23-49FD-8F84-B0481AA381DE}"/>
              </a:ext>
            </a:extLst>
          </p:cNvPr>
          <p:cNvSpPr txBox="1"/>
          <p:nvPr/>
        </p:nvSpPr>
        <p:spPr>
          <a:xfrm>
            <a:off x="9282494" y="4823314"/>
            <a:ext cx="2505860" cy="830997"/>
          </a:xfrm>
          <a:prstGeom prst="rect">
            <a:avLst/>
          </a:prstGeom>
          <a:noFill/>
        </p:spPr>
        <p:txBody>
          <a:bodyPr wrap="square" rtlCol="0">
            <a:spAutoFit/>
          </a:bodyPr>
          <a:lstStyle/>
          <a:p>
            <a:r>
              <a:rPr lang="en-US" sz="1600" dirty="0"/>
              <a:t>Information from the PLCnext controller’s web- based management:</a:t>
            </a:r>
          </a:p>
        </p:txBody>
      </p:sp>
      <p:sp>
        <p:nvSpPr>
          <p:cNvPr id="23" name="Rectangle 22">
            <a:extLst>
              <a:ext uri="{FF2B5EF4-FFF2-40B4-BE49-F238E27FC236}">
                <a16:creationId xmlns:a16="http://schemas.microsoft.com/office/drawing/2014/main" id="{16CCB7A5-67AC-4747-A094-1AC5E96F2022}"/>
              </a:ext>
            </a:extLst>
          </p:cNvPr>
          <p:cNvSpPr/>
          <p:nvPr/>
        </p:nvSpPr>
        <p:spPr>
          <a:xfrm>
            <a:off x="9147026" y="4730044"/>
            <a:ext cx="2505860" cy="17628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26078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40BA7-B5AE-4C9A-8CC3-FE8D4B176693}"/>
              </a:ext>
            </a:extLst>
          </p:cNvPr>
          <p:cNvSpPr>
            <a:spLocks noGrp="1"/>
          </p:cNvSpPr>
          <p:nvPr>
            <p:ph type="title"/>
          </p:nvPr>
        </p:nvSpPr>
        <p:spPr/>
        <p:txBody>
          <a:bodyPr/>
          <a:lstStyle/>
          <a:p>
            <a:r>
              <a:rPr lang="en-US" dirty="0">
                <a:hlinkClick r:id="rId3"/>
              </a:rPr>
              <a:t>PLCnext Engineer – programming software</a:t>
            </a:r>
          </a:p>
        </p:txBody>
      </p:sp>
      <p:sp>
        <p:nvSpPr>
          <p:cNvPr id="7" name="TextBox 6">
            <a:extLst>
              <a:ext uri="{FF2B5EF4-FFF2-40B4-BE49-F238E27FC236}">
                <a16:creationId xmlns:a16="http://schemas.microsoft.com/office/drawing/2014/main" id="{6A46DFED-0194-489E-A51F-8ADEE544B57A}"/>
              </a:ext>
            </a:extLst>
          </p:cNvPr>
          <p:cNvSpPr txBox="1"/>
          <p:nvPr/>
        </p:nvSpPr>
        <p:spPr>
          <a:xfrm>
            <a:off x="4162096" y="2097655"/>
            <a:ext cx="5536324" cy="923330"/>
          </a:xfrm>
          <a:prstGeom prst="rect">
            <a:avLst/>
          </a:prstGeom>
          <a:noFill/>
        </p:spPr>
        <p:txBody>
          <a:bodyPr wrap="square" rtlCol="0">
            <a:spAutoFit/>
          </a:bodyPr>
          <a:lstStyle/>
          <a:p>
            <a:r>
              <a:rPr lang="en-US" dirty="0">
                <a:solidFill>
                  <a:srgbClr val="0070C0"/>
                </a:solidFill>
              </a:rPr>
              <a:t>Once installed,</a:t>
            </a:r>
            <a:r>
              <a:rPr lang="en-US" dirty="0">
                <a:solidFill>
                  <a:srgbClr val="FF0000"/>
                </a:solidFill>
              </a:rPr>
              <a:t>*</a:t>
            </a:r>
            <a:r>
              <a:rPr lang="en-US" dirty="0">
                <a:solidFill>
                  <a:srgbClr val="0070C0"/>
                </a:solidFill>
              </a:rPr>
              <a:t> The PLCnext Engineer software will be visible under the Phoenix Contact folder after clicking on the Windows symbol at the bottom/left of the screen.</a:t>
            </a:r>
          </a:p>
        </p:txBody>
      </p:sp>
      <p:sp>
        <p:nvSpPr>
          <p:cNvPr id="10" name="TextBox 9">
            <a:extLst>
              <a:ext uri="{FF2B5EF4-FFF2-40B4-BE49-F238E27FC236}">
                <a16:creationId xmlns:a16="http://schemas.microsoft.com/office/drawing/2014/main" id="{48457CB9-BCE9-4231-91DD-3D80592D5498}"/>
              </a:ext>
            </a:extLst>
          </p:cNvPr>
          <p:cNvSpPr txBox="1"/>
          <p:nvPr/>
        </p:nvSpPr>
        <p:spPr>
          <a:xfrm>
            <a:off x="6253655" y="5147860"/>
            <a:ext cx="5536324" cy="923330"/>
          </a:xfrm>
          <a:prstGeom prst="rect">
            <a:avLst/>
          </a:prstGeom>
          <a:noFill/>
        </p:spPr>
        <p:txBody>
          <a:bodyPr wrap="square" rtlCol="0">
            <a:spAutoFit/>
          </a:bodyPr>
          <a:lstStyle/>
          <a:p>
            <a:r>
              <a:rPr lang="en-US" dirty="0">
                <a:solidFill>
                  <a:srgbClr val="0070C0"/>
                </a:solidFill>
              </a:rPr>
              <a:t>Notice the software version (2020.3).  The PLCnext Engineer software must be of the same vintage, or older than the Firmware level on the controller.</a:t>
            </a:r>
          </a:p>
        </p:txBody>
      </p:sp>
      <p:pic>
        <p:nvPicPr>
          <p:cNvPr id="3" name="Picture 2">
            <a:extLst>
              <a:ext uri="{FF2B5EF4-FFF2-40B4-BE49-F238E27FC236}">
                <a16:creationId xmlns:a16="http://schemas.microsoft.com/office/drawing/2014/main" id="{96343D94-D25F-448B-B29E-379894F29FEF}"/>
              </a:ext>
            </a:extLst>
          </p:cNvPr>
          <p:cNvPicPr>
            <a:picLocks noChangeAspect="1"/>
          </p:cNvPicPr>
          <p:nvPr/>
        </p:nvPicPr>
        <p:blipFill rotWithShape="1">
          <a:blip r:embed="rId4"/>
          <a:srcRect t="30587" r="79547"/>
          <a:stretch/>
        </p:blipFill>
        <p:spPr>
          <a:xfrm>
            <a:off x="851338" y="1825625"/>
            <a:ext cx="2493580" cy="4760345"/>
          </a:xfrm>
          <a:prstGeom prst="rect">
            <a:avLst/>
          </a:prstGeom>
        </p:spPr>
      </p:pic>
      <p:cxnSp>
        <p:nvCxnSpPr>
          <p:cNvPr id="6" name="Straight Arrow Connector 5">
            <a:extLst>
              <a:ext uri="{FF2B5EF4-FFF2-40B4-BE49-F238E27FC236}">
                <a16:creationId xmlns:a16="http://schemas.microsoft.com/office/drawing/2014/main" id="{6ABC5CF5-3E57-4C25-A4DC-55880502CA27}"/>
              </a:ext>
            </a:extLst>
          </p:cNvPr>
          <p:cNvCxnSpPr>
            <a:cxnSpLocks/>
          </p:cNvCxnSpPr>
          <p:nvPr/>
        </p:nvCxnSpPr>
        <p:spPr>
          <a:xfrm flipH="1">
            <a:off x="3070578" y="2559320"/>
            <a:ext cx="1091518" cy="974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5982924C-8BE0-46CE-9E5E-97EF88E97631}"/>
              </a:ext>
            </a:extLst>
          </p:cNvPr>
          <p:cNvPicPr>
            <a:picLocks noChangeAspect="1"/>
          </p:cNvPicPr>
          <p:nvPr/>
        </p:nvPicPr>
        <p:blipFill rotWithShape="1">
          <a:blip r:embed="rId5"/>
          <a:srcRect l="3611" t="35391" r="80741" b="59341"/>
          <a:stretch/>
        </p:blipFill>
        <p:spPr>
          <a:xfrm>
            <a:off x="5183333" y="3632704"/>
            <a:ext cx="4876331" cy="923330"/>
          </a:xfrm>
          <a:prstGeom prst="rect">
            <a:avLst/>
          </a:prstGeom>
        </p:spPr>
      </p:pic>
      <p:sp>
        <p:nvSpPr>
          <p:cNvPr id="13" name="Rectangle 12">
            <a:extLst>
              <a:ext uri="{FF2B5EF4-FFF2-40B4-BE49-F238E27FC236}">
                <a16:creationId xmlns:a16="http://schemas.microsoft.com/office/drawing/2014/main" id="{6E56E455-01C2-4B57-A061-C78508AF3D1E}"/>
              </a:ext>
            </a:extLst>
          </p:cNvPr>
          <p:cNvSpPr/>
          <p:nvPr/>
        </p:nvSpPr>
        <p:spPr>
          <a:xfrm>
            <a:off x="7882759" y="3951915"/>
            <a:ext cx="819807" cy="352071"/>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CA01445F-5077-41FD-8564-FD88177F5D32}"/>
              </a:ext>
            </a:extLst>
          </p:cNvPr>
          <p:cNvCxnSpPr/>
          <p:nvPr/>
        </p:nvCxnSpPr>
        <p:spPr>
          <a:xfrm flipV="1">
            <a:off x="6574220" y="4303986"/>
            <a:ext cx="1592318" cy="8438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C17D82F-AAC2-486C-AB7B-C086EF9CE7BF}"/>
              </a:ext>
            </a:extLst>
          </p:cNvPr>
          <p:cNvSpPr txBox="1"/>
          <p:nvPr/>
        </p:nvSpPr>
        <p:spPr>
          <a:xfrm>
            <a:off x="3849511" y="6163733"/>
            <a:ext cx="7940468" cy="523220"/>
          </a:xfrm>
          <a:prstGeom prst="rect">
            <a:avLst/>
          </a:prstGeom>
          <a:noFill/>
        </p:spPr>
        <p:txBody>
          <a:bodyPr wrap="square" rtlCol="0">
            <a:spAutoFit/>
          </a:bodyPr>
          <a:lstStyle/>
          <a:p>
            <a:r>
              <a:rPr lang="en-US" sz="1400" dirty="0">
                <a:solidFill>
                  <a:srgbClr val="FF0000"/>
                </a:solidFill>
              </a:rPr>
              <a:t>*</a:t>
            </a:r>
            <a:r>
              <a:rPr lang="en-US" sz="1400" dirty="0"/>
              <a:t> Once the software has been downloaded and unzipped, right-click and choose “install as Administrator” for best results.</a:t>
            </a:r>
          </a:p>
        </p:txBody>
      </p:sp>
    </p:spTree>
    <p:extLst>
      <p:ext uri="{BB962C8B-B14F-4D97-AF65-F5344CB8AC3E}">
        <p14:creationId xmlns:p14="http://schemas.microsoft.com/office/powerpoint/2010/main" val="3338781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76F2B-15DD-4DBE-A150-F0F10EE5C0E4}"/>
              </a:ext>
            </a:extLst>
          </p:cNvPr>
          <p:cNvSpPr>
            <a:spLocks noGrp="1"/>
          </p:cNvSpPr>
          <p:nvPr>
            <p:ph type="title"/>
          </p:nvPr>
        </p:nvSpPr>
        <p:spPr/>
        <p:txBody>
          <a:bodyPr>
            <a:normAutofit/>
          </a:bodyPr>
          <a:lstStyle/>
          <a:p>
            <a:r>
              <a:rPr lang="en-US" sz="4000" dirty="0"/>
              <a:t>Software and controller – ensuring compatibility</a:t>
            </a:r>
          </a:p>
        </p:txBody>
      </p:sp>
      <p:sp>
        <p:nvSpPr>
          <p:cNvPr id="3" name="Content Placeholder 2">
            <a:extLst>
              <a:ext uri="{FF2B5EF4-FFF2-40B4-BE49-F238E27FC236}">
                <a16:creationId xmlns:a16="http://schemas.microsoft.com/office/drawing/2014/main" id="{0672C3B7-08C7-4458-8732-B9923A5B11D1}"/>
              </a:ext>
            </a:extLst>
          </p:cNvPr>
          <p:cNvSpPr>
            <a:spLocks noGrp="1"/>
          </p:cNvSpPr>
          <p:nvPr>
            <p:ph sz="half" idx="1"/>
          </p:nvPr>
        </p:nvSpPr>
        <p:spPr/>
        <p:txBody>
          <a:bodyPr>
            <a:normAutofit/>
          </a:bodyPr>
          <a:lstStyle/>
          <a:p>
            <a:r>
              <a:rPr lang="en-US" sz="2000" dirty="0"/>
              <a:t>Now that the PLCnext Engineer programming software has been downloaded and installed, let’s take a look at the PLCnext controller’s web-based management to note the firmware version</a:t>
            </a:r>
          </a:p>
          <a:p>
            <a:r>
              <a:rPr lang="en-US" sz="2000" dirty="0"/>
              <a:t>If the firmware is older than the PLCnext Engineer software, then we will need to update the firmware</a:t>
            </a:r>
          </a:p>
        </p:txBody>
      </p:sp>
      <p:sp>
        <p:nvSpPr>
          <p:cNvPr id="4" name="Content Placeholder 3">
            <a:extLst>
              <a:ext uri="{FF2B5EF4-FFF2-40B4-BE49-F238E27FC236}">
                <a16:creationId xmlns:a16="http://schemas.microsoft.com/office/drawing/2014/main" id="{4040E4A1-E415-4D41-889F-C3406989B3B0}"/>
              </a:ext>
            </a:extLst>
          </p:cNvPr>
          <p:cNvSpPr>
            <a:spLocks noGrp="1"/>
          </p:cNvSpPr>
          <p:nvPr>
            <p:ph sz="half" idx="2"/>
          </p:nvPr>
        </p:nvSpPr>
        <p:spPr>
          <a:xfrm>
            <a:off x="6172200" y="1825625"/>
            <a:ext cx="5181600" cy="4351338"/>
          </a:xfrm>
        </p:spPr>
        <p:txBody>
          <a:bodyPr>
            <a:normAutofit/>
          </a:bodyPr>
          <a:lstStyle/>
          <a:p>
            <a:r>
              <a:rPr lang="en-US" sz="2000" dirty="0"/>
              <a:t>Enter your PLCnext controller’s IP address into the address field of your browser.</a:t>
            </a:r>
          </a:p>
          <a:p>
            <a:pPr lvl="1"/>
            <a:r>
              <a:rPr lang="en-US" sz="1800" dirty="0"/>
              <a:t>(The default IP address is 192.168.1.10)</a:t>
            </a:r>
          </a:p>
          <a:p>
            <a:pPr lvl="1"/>
            <a:r>
              <a:rPr lang="en-US" sz="1800" dirty="0"/>
              <a:t>Make sure your laptop is set up to talk to the PLCnext controller.  See slides 10 and 11 if you need to change your laptop’s IP settings.</a:t>
            </a:r>
          </a:p>
        </p:txBody>
      </p:sp>
    </p:spTree>
    <p:extLst>
      <p:ext uri="{BB962C8B-B14F-4D97-AF65-F5344CB8AC3E}">
        <p14:creationId xmlns:p14="http://schemas.microsoft.com/office/powerpoint/2010/main" val="1991330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A0CB5-6DBF-4AA7-8A05-04E773042368}"/>
              </a:ext>
            </a:extLst>
          </p:cNvPr>
          <p:cNvSpPr>
            <a:spLocks noGrp="1"/>
          </p:cNvSpPr>
          <p:nvPr>
            <p:ph type="title"/>
          </p:nvPr>
        </p:nvSpPr>
        <p:spPr/>
        <p:txBody>
          <a:bodyPr>
            <a:normAutofit/>
          </a:bodyPr>
          <a:lstStyle/>
          <a:p>
            <a:r>
              <a:rPr lang="en-US" sz="4000" dirty="0"/>
              <a:t>Access the PLCnext controller’s internal webpage</a:t>
            </a:r>
          </a:p>
        </p:txBody>
      </p:sp>
      <p:sp>
        <p:nvSpPr>
          <p:cNvPr id="4" name="Content Placeholder 3">
            <a:extLst>
              <a:ext uri="{FF2B5EF4-FFF2-40B4-BE49-F238E27FC236}">
                <a16:creationId xmlns:a16="http://schemas.microsoft.com/office/drawing/2014/main" id="{36401D6D-3EC8-4002-9303-06D8E6501876}"/>
              </a:ext>
            </a:extLst>
          </p:cNvPr>
          <p:cNvSpPr>
            <a:spLocks noGrp="1"/>
          </p:cNvSpPr>
          <p:nvPr>
            <p:ph sz="half" idx="2"/>
          </p:nvPr>
        </p:nvSpPr>
        <p:spPr>
          <a:xfrm>
            <a:off x="790575" y="1813983"/>
            <a:ext cx="5157787" cy="3684588"/>
          </a:xfrm>
        </p:spPr>
        <p:txBody>
          <a:bodyPr>
            <a:normAutofit/>
          </a:bodyPr>
          <a:lstStyle/>
          <a:p>
            <a:pPr marL="0" indent="0">
              <a:buNone/>
            </a:pPr>
            <a:r>
              <a:rPr lang="en-US" sz="2000" dirty="0"/>
              <a:t>When you’ve entered the PLCnext controller’s IP address in the browser and hit enter, you will get an error like the one shown here (Microsoft Edge browser).</a:t>
            </a:r>
          </a:p>
          <a:p>
            <a:r>
              <a:rPr lang="en-US" sz="2000" dirty="0"/>
              <a:t>In this case, click “Details”, and then ignore the warnings about the site potentially being unsafe, and proceed to the PLCnext controller’s web interface.</a:t>
            </a:r>
          </a:p>
        </p:txBody>
      </p:sp>
      <p:pic>
        <p:nvPicPr>
          <p:cNvPr id="7" name="Picture 6">
            <a:extLst>
              <a:ext uri="{FF2B5EF4-FFF2-40B4-BE49-F238E27FC236}">
                <a16:creationId xmlns:a16="http://schemas.microsoft.com/office/drawing/2014/main" id="{CC5AB0C2-D5FF-43E4-AED2-02D94E6B7A9D}"/>
              </a:ext>
            </a:extLst>
          </p:cNvPr>
          <p:cNvPicPr>
            <a:picLocks noChangeAspect="1"/>
          </p:cNvPicPr>
          <p:nvPr/>
        </p:nvPicPr>
        <p:blipFill>
          <a:blip r:embed="rId2"/>
          <a:stretch>
            <a:fillRect/>
          </a:stretch>
        </p:blipFill>
        <p:spPr>
          <a:xfrm>
            <a:off x="6096000" y="1690688"/>
            <a:ext cx="5602380" cy="2808640"/>
          </a:xfrm>
          <a:prstGeom prst="rect">
            <a:avLst/>
          </a:prstGeom>
        </p:spPr>
      </p:pic>
      <p:pic>
        <p:nvPicPr>
          <p:cNvPr id="8" name="Picture 7">
            <a:extLst>
              <a:ext uri="{FF2B5EF4-FFF2-40B4-BE49-F238E27FC236}">
                <a16:creationId xmlns:a16="http://schemas.microsoft.com/office/drawing/2014/main" id="{12420ECE-CF49-4943-84E5-EEB06A1DD194}"/>
              </a:ext>
            </a:extLst>
          </p:cNvPr>
          <p:cNvPicPr>
            <a:picLocks noChangeAspect="1"/>
          </p:cNvPicPr>
          <p:nvPr/>
        </p:nvPicPr>
        <p:blipFill>
          <a:blip r:embed="rId3"/>
          <a:stretch>
            <a:fillRect/>
          </a:stretch>
        </p:blipFill>
        <p:spPr>
          <a:xfrm>
            <a:off x="5997575" y="1690688"/>
            <a:ext cx="5707040" cy="3931179"/>
          </a:xfrm>
          <a:prstGeom prst="rect">
            <a:avLst/>
          </a:prstGeom>
        </p:spPr>
      </p:pic>
    </p:spTree>
    <p:extLst>
      <p:ext uri="{BB962C8B-B14F-4D97-AF65-F5344CB8AC3E}">
        <p14:creationId xmlns:p14="http://schemas.microsoft.com/office/powerpoint/2010/main" val="2512484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E98EB-BCF7-4D2A-AC22-4EC0A0348739}"/>
              </a:ext>
            </a:extLst>
          </p:cNvPr>
          <p:cNvSpPr>
            <a:spLocks noGrp="1"/>
          </p:cNvSpPr>
          <p:nvPr>
            <p:ph type="title"/>
          </p:nvPr>
        </p:nvSpPr>
        <p:spPr/>
        <p:txBody>
          <a:bodyPr>
            <a:normAutofit/>
          </a:bodyPr>
          <a:lstStyle/>
          <a:p>
            <a:r>
              <a:rPr lang="en-US" sz="4000" dirty="0"/>
              <a:t>Access the PLCnext controller’s internal webpage</a:t>
            </a:r>
            <a:br>
              <a:rPr lang="en-US" sz="4000" dirty="0"/>
            </a:br>
            <a:r>
              <a:rPr lang="en-US" sz="3200" dirty="0"/>
              <a:t> (Open a browser, type in: 192.168.1.10)</a:t>
            </a:r>
            <a:endParaRPr lang="en-US" sz="4000" dirty="0"/>
          </a:p>
        </p:txBody>
      </p:sp>
      <p:pic>
        <p:nvPicPr>
          <p:cNvPr id="4" name="Content Placeholder 3">
            <a:extLst>
              <a:ext uri="{FF2B5EF4-FFF2-40B4-BE49-F238E27FC236}">
                <a16:creationId xmlns:a16="http://schemas.microsoft.com/office/drawing/2014/main" id="{AF3D8399-9608-43F8-98D5-87E1C6463EB6}"/>
              </a:ext>
            </a:extLst>
          </p:cNvPr>
          <p:cNvPicPr>
            <a:picLocks noGrp="1" noChangeAspect="1"/>
          </p:cNvPicPr>
          <p:nvPr>
            <p:ph idx="1"/>
          </p:nvPr>
        </p:nvPicPr>
        <p:blipFill rotWithShape="1">
          <a:blip r:embed="rId2"/>
          <a:srcRect t="3877" b="4823"/>
          <a:stretch/>
        </p:blipFill>
        <p:spPr>
          <a:xfrm>
            <a:off x="1859575" y="1825625"/>
            <a:ext cx="8472849" cy="4351338"/>
          </a:xfrm>
          <a:prstGeom prst="rect">
            <a:avLst/>
          </a:prstGeom>
        </p:spPr>
      </p:pic>
      <p:sp>
        <p:nvSpPr>
          <p:cNvPr id="3" name="TextBox 2">
            <a:extLst>
              <a:ext uri="{FF2B5EF4-FFF2-40B4-BE49-F238E27FC236}">
                <a16:creationId xmlns:a16="http://schemas.microsoft.com/office/drawing/2014/main" id="{B91ADDE2-F01B-4730-9813-579CFD6C8A06}"/>
              </a:ext>
            </a:extLst>
          </p:cNvPr>
          <p:cNvSpPr txBox="1"/>
          <p:nvPr/>
        </p:nvSpPr>
        <p:spPr>
          <a:xfrm>
            <a:off x="982133" y="6123543"/>
            <a:ext cx="10758311" cy="369332"/>
          </a:xfrm>
          <a:prstGeom prst="rect">
            <a:avLst/>
          </a:prstGeom>
          <a:noFill/>
        </p:spPr>
        <p:txBody>
          <a:bodyPr wrap="square" rtlCol="0">
            <a:spAutoFit/>
          </a:bodyPr>
          <a:lstStyle/>
          <a:p>
            <a:r>
              <a:rPr lang="en-US" b="1" dirty="0"/>
              <a:t>Note:  You will get a warning from your browser that this may not be a safe site.  It is safe.  Proceed.</a:t>
            </a:r>
          </a:p>
        </p:txBody>
      </p:sp>
    </p:spTree>
    <p:extLst>
      <p:ext uri="{BB962C8B-B14F-4D97-AF65-F5344CB8AC3E}">
        <p14:creationId xmlns:p14="http://schemas.microsoft.com/office/powerpoint/2010/main" val="1565260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E4E8324B-FEEB-4E7D-AD02-4EDFB51874EF}"/>
              </a:ext>
            </a:extLst>
          </p:cNvPr>
          <p:cNvPicPr>
            <a:picLocks noChangeAspect="1"/>
          </p:cNvPicPr>
          <p:nvPr/>
        </p:nvPicPr>
        <p:blipFill>
          <a:blip r:embed="rId3">
            <a:alphaModFix amt="20000"/>
          </a:blip>
          <a:stretch>
            <a:fillRect/>
          </a:stretch>
        </p:blipFill>
        <p:spPr>
          <a:xfrm>
            <a:off x="781996" y="957584"/>
            <a:ext cx="10370417" cy="3313855"/>
          </a:xfrm>
          <a:prstGeom prst="rect">
            <a:avLst/>
          </a:prstGeom>
        </p:spPr>
      </p:pic>
      <p:pic>
        <p:nvPicPr>
          <p:cNvPr id="4" name="Picture 3">
            <a:extLst>
              <a:ext uri="{FF2B5EF4-FFF2-40B4-BE49-F238E27FC236}">
                <a16:creationId xmlns:a16="http://schemas.microsoft.com/office/drawing/2014/main" id="{13B77663-AF50-48CE-9D14-F3D3D1755B87}"/>
              </a:ext>
            </a:extLst>
          </p:cNvPr>
          <p:cNvPicPr>
            <a:picLocks noChangeAspect="1"/>
          </p:cNvPicPr>
          <p:nvPr/>
        </p:nvPicPr>
        <p:blipFill>
          <a:blip r:embed="rId4"/>
          <a:stretch>
            <a:fillRect/>
          </a:stretch>
        </p:blipFill>
        <p:spPr>
          <a:xfrm>
            <a:off x="781996" y="4283212"/>
            <a:ext cx="10515600" cy="1695425"/>
          </a:xfrm>
          <a:prstGeom prst="rect">
            <a:avLst/>
          </a:prstGeom>
          <a:ln>
            <a:solidFill>
              <a:schemeClr val="bg2"/>
            </a:solidFill>
          </a:ln>
          <a:effectLst>
            <a:outerShdw blurRad="76200" dir="18900000" sy="23000" kx="-1200000" algn="bl" rotWithShape="0">
              <a:prstClr val="black">
                <a:alpha val="20000"/>
              </a:prstClr>
            </a:outerShdw>
          </a:effectLst>
        </p:spPr>
      </p:pic>
      <p:cxnSp>
        <p:nvCxnSpPr>
          <p:cNvPr id="6" name="Straight Connector 5">
            <a:extLst>
              <a:ext uri="{FF2B5EF4-FFF2-40B4-BE49-F238E27FC236}">
                <a16:creationId xmlns:a16="http://schemas.microsoft.com/office/drawing/2014/main" id="{7F107AC4-FD15-4B15-845E-B5181FE20622}"/>
              </a:ext>
            </a:extLst>
          </p:cNvPr>
          <p:cNvCxnSpPr/>
          <p:nvPr/>
        </p:nvCxnSpPr>
        <p:spPr>
          <a:xfrm flipH="1">
            <a:off x="612381" y="4732437"/>
            <a:ext cx="30657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B7D2FD2-7093-4F58-924F-D1A2C332E98B}"/>
              </a:ext>
            </a:extLst>
          </p:cNvPr>
          <p:cNvCxnSpPr/>
          <p:nvPr/>
        </p:nvCxnSpPr>
        <p:spPr>
          <a:xfrm>
            <a:off x="606056" y="3020595"/>
            <a:ext cx="0" cy="1711842"/>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02796D9-5055-41D6-89C4-AB09AC340AAC}"/>
              </a:ext>
            </a:extLst>
          </p:cNvPr>
          <p:cNvCxnSpPr/>
          <p:nvPr/>
        </p:nvCxnSpPr>
        <p:spPr>
          <a:xfrm>
            <a:off x="606056" y="3040912"/>
            <a:ext cx="616688"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D4B457D-1610-45FE-8EEE-2FB10682E9D0}"/>
              </a:ext>
            </a:extLst>
          </p:cNvPr>
          <p:cNvSpPr/>
          <p:nvPr/>
        </p:nvSpPr>
        <p:spPr>
          <a:xfrm>
            <a:off x="1222744" y="2892056"/>
            <a:ext cx="1945752" cy="446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Thank you note</a:t>
            </a:r>
          </a:p>
        </p:txBody>
      </p:sp>
      <p:cxnSp>
        <p:nvCxnSpPr>
          <p:cNvPr id="12" name="Straight Connector 11">
            <a:extLst>
              <a:ext uri="{FF2B5EF4-FFF2-40B4-BE49-F238E27FC236}">
                <a16:creationId xmlns:a16="http://schemas.microsoft.com/office/drawing/2014/main" id="{58C1807B-B035-4FD0-9C37-743A388A0656}"/>
              </a:ext>
            </a:extLst>
          </p:cNvPr>
          <p:cNvCxnSpPr/>
          <p:nvPr/>
        </p:nvCxnSpPr>
        <p:spPr>
          <a:xfrm>
            <a:off x="333652" y="2412124"/>
            <a:ext cx="0" cy="302529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70BB27F-64DB-4DD5-B19E-57D32E5514AF}"/>
              </a:ext>
            </a:extLst>
          </p:cNvPr>
          <p:cNvSpPr/>
          <p:nvPr/>
        </p:nvSpPr>
        <p:spPr>
          <a:xfrm>
            <a:off x="3685502" y="1078383"/>
            <a:ext cx="2101712" cy="1942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to access the web-based management configuration screens of the PLCnext controller</a:t>
            </a:r>
          </a:p>
          <a:p>
            <a:pPr algn="ctr"/>
            <a:endParaRPr lang="en-US" dirty="0"/>
          </a:p>
        </p:txBody>
      </p:sp>
      <p:cxnSp>
        <p:nvCxnSpPr>
          <p:cNvPr id="14" name="Straight Connector 13">
            <a:extLst>
              <a:ext uri="{FF2B5EF4-FFF2-40B4-BE49-F238E27FC236}">
                <a16:creationId xmlns:a16="http://schemas.microsoft.com/office/drawing/2014/main" id="{E940164E-03B5-4621-A3BE-4401EB917BE3}"/>
              </a:ext>
            </a:extLst>
          </p:cNvPr>
          <p:cNvCxnSpPr>
            <a:cxnSpLocks/>
          </p:cNvCxnSpPr>
          <p:nvPr/>
        </p:nvCxnSpPr>
        <p:spPr>
          <a:xfrm flipH="1">
            <a:off x="333652" y="2389949"/>
            <a:ext cx="3351850"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5C7A21B-9052-4388-BC81-45161960CDDA}"/>
              </a:ext>
            </a:extLst>
          </p:cNvPr>
          <p:cNvCxnSpPr/>
          <p:nvPr/>
        </p:nvCxnSpPr>
        <p:spPr>
          <a:xfrm flipH="1">
            <a:off x="11274942" y="1534632"/>
            <a:ext cx="306572"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0D1A9AD-148C-4B8B-9D30-201BAA686332}"/>
              </a:ext>
            </a:extLst>
          </p:cNvPr>
          <p:cNvCxnSpPr>
            <a:cxnSpLocks/>
          </p:cNvCxnSpPr>
          <p:nvPr/>
        </p:nvCxnSpPr>
        <p:spPr>
          <a:xfrm flipH="1">
            <a:off x="11576198" y="1523343"/>
            <a:ext cx="5316" cy="382522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8F520B5F-C607-44AF-B979-BD16E4B4742F}"/>
              </a:ext>
            </a:extLst>
          </p:cNvPr>
          <p:cNvSpPr/>
          <p:nvPr/>
        </p:nvSpPr>
        <p:spPr>
          <a:xfrm>
            <a:off x="9195884" y="1162284"/>
            <a:ext cx="2101712" cy="13948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Click here to reach the PLCnext section of the Phoenix Contact website*</a:t>
            </a:r>
            <a:endParaRPr lang="en-US" dirty="0"/>
          </a:p>
        </p:txBody>
      </p:sp>
      <p:cxnSp>
        <p:nvCxnSpPr>
          <p:cNvPr id="20" name="Straight Connector 19">
            <a:extLst>
              <a:ext uri="{FF2B5EF4-FFF2-40B4-BE49-F238E27FC236}">
                <a16:creationId xmlns:a16="http://schemas.microsoft.com/office/drawing/2014/main" id="{948DF604-6037-4080-BA11-42380F28E98F}"/>
              </a:ext>
            </a:extLst>
          </p:cNvPr>
          <p:cNvCxnSpPr>
            <a:cxnSpLocks/>
          </p:cNvCxnSpPr>
          <p:nvPr/>
        </p:nvCxnSpPr>
        <p:spPr>
          <a:xfrm>
            <a:off x="11274942" y="5348563"/>
            <a:ext cx="301256" cy="3545"/>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74695CD-F324-4F80-BC43-49E00E935C06}"/>
              </a:ext>
            </a:extLst>
          </p:cNvPr>
          <p:cNvCxnSpPr>
            <a:cxnSpLocks/>
          </p:cNvCxnSpPr>
          <p:nvPr/>
        </p:nvCxnSpPr>
        <p:spPr>
          <a:xfrm>
            <a:off x="6252830" y="3234387"/>
            <a:ext cx="0" cy="115363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F787CDB-D07E-42D2-9026-161941109DCE}"/>
              </a:ext>
            </a:extLst>
          </p:cNvPr>
          <p:cNvSpPr/>
          <p:nvPr/>
        </p:nvSpPr>
        <p:spPr>
          <a:xfrm>
            <a:off x="7227481" y="2761806"/>
            <a:ext cx="2101712" cy="13948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Click to access the PLCnext user community on the internet*</a:t>
            </a:r>
            <a:endParaRPr lang="en-US" dirty="0"/>
          </a:p>
        </p:txBody>
      </p:sp>
      <p:cxnSp>
        <p:nvCxnSpPr>
          <p:cNvPr id="27" name="Straight Connector 26">
            <a:extLst>
              <a:ext uri="{FF2B5EF4-FFF2-40B4-BE49-F238E27FC236}">
                <a16:creationId xmlns:a16="http://schemas.microsoft.com/office/drawing/2014/main" id="{421715D2-FD73-4400-90CC-D5FEB308E67C}"/>
              </a:ext>
            </a:extLst>
          </p:cNvPr>
          <p:cNvCxnSpPr>
            <a:cxnSpLocks/>
          </p:cNvCxnSpPr>
          <p:nvPr/>
        </p:nvCxnSpPr>
        <p:spPr>
          <a:xfrm flipV="1">
            <a:off x="6252830" y="3203375"/>
            <a:ext cx="974651" cy="7974"/>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CA7297B-26D3-44E0-A009-D6B13C738E38}"/>
              </a:ext>
            </a:extLst>
          </p:cNvPr>
          <p:cNvSpPr txBox="1"/>
          <p:nvPr/>
        </p:nvSpPr>
        <p:spPr>
          <a:xfrm>
            <a:off x="781996" y="5963282"/>
            <a:ext cx="10515598" cy="584775"/>
          </a:xfrm>
          <a:prstGeom prst="rect">
            <a:avLst/>
          </a:prstGeom>
          <a:noFill/>
        </p:spPr>
        <p:txBody>
          <a:bodyPr wrap="square" rtlCol="0">
            <a:spAutoFit/>
          </a:bodyPr>
          <a:lstStyle/>
          <a:p>
            <a:r>
              <a:rPr lang="en-US" sz="1600" dirty="0">
                <a:solidFill>
                  <a:srgbClr val="0070C0"/>
                </a:solidFill>
              </a:rPr>
              <a:t>* Internet connection is necessary concurrently with your connection to the PLCnext controller.  For example, </a:t>
            </a:r>
            <a:r>
              <a:rPr lang="en-US" sz="1600" dirty="0" err="1">
                <a:solidFill>
                  <a:srgbClr val="0070C0"/>
                </a:solidFill>
              </a:rPr>
              <a:t>WiFi</a:t>
            </a:r>
            <a:r>
              <a:rPr lang="en-US" sz="1600" dirty="0">
                <a:solidFill>
                  <a:srgbClr val="0070C0"/>
                </a:solidFill>
              </a:rPr>
              <a:t> connection to the internet, while the laptop’s Ethernet adaptor is attached to the PLCnext controller.</a:t>
            </a:r>
          </a:p>
        </p:txBody>
      </p:sp>
      <p:cxnSp>
        <p:nvCxnSpPr>
          <p:cNvPr id="33" name="Straight Connector 32">
            <a:extLst>
              <a:ext uri="{FF2B5EF4-FFF2-40B4-BE49-F238E27FC236}">
                <a16:creationId xmlns:a16="http://schemas.microsoft.com/office/drawing/2014/main" id="{AFF82DE0-167D-4979-840E-6B73CA8086E5}"/>
              </a:ext>
            </a:extLst>
          </p:cNvPr>
          <p:cNvCxnSpPr/>
          <p:nvPr/>
        </p:nvCxnSpPr>
        <p:spPr>
          <a:xfrm flipH="1">
            <a:off x="333652" y="5437414"/>
            <a:ext cx="580748"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60142BC-6379-4CE2-8956-3C2F1C93B3C3}"/>
              </a:ext>
            </a:extLst>
          </p:cNvPr>
          <p:cNvSpPr txBox="1"/>
          <p:nvPr/>
        </p:nvSpPr>
        <p:spPr>
          <a:xfrm>
            <a:off x="781996" y="508000"/>
            <a:ext cx="10370417" cy="338554"/>
          </a:xfrm>
          <a:prstGeom prst="rect">
            <a:avLst/>
          </a:prstGeom>
          <a:noFill/>
        </p:spPr>
        <p:txBody>
          <a:bodyPr wrap="square" rtlCol="0">
            <a:spAutoFit/>
          </a:bodyPr>
          <a:lstStyle/>
          <a:p>
            <a:r>
              <a:rPr lang="en-US" sz="1600" dirty="0"/>
              <a:t>We will access the configuration pages.  Skip to the end of this training for more information about the other links.</a:t>
            </a:r>
            <a:endParaRPr lang="en-US" dirty="0"/>
          </a:p>
        </p:txBody>
      </p:sp>
    </p:spTree>
    <p:extLst>
      <p:ext uri="{BB962C8B-B14F-4D97-AF65-F5344CB8AC3E}">
        <p14:creationId xmlns:p14="http://schemas.microsoft.com/office/powerpoint/2010/main" val="944283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EA986-8F9F-4B98-810C-406CD1D9B14B}"/>
              </a:ext>
            </a:extLst>
          </p:cNvPr>
          <p:cNvSpPr>
            <a:spLocks noGrp="1"/>
          </p:cNvSpPr>
          <p:nvPr>
            <p:ph type="title"/>
          </p:nvPr>
        </p:nvSpPr>
        <p:spPr/>
        <p:txBody>
          <a:bodyPr/>
          <a:lstStyle/>
          <a:p>
            <a:r>
              <a:rPr lang="en-US" dirty="0"/>
              <a:t>Topics</a:t>
            </a:r>
          </a:p>
        </p:txBody>
      </p:sp>
      <p:sp>
        <p:nvSpPr>
          <p:cNvPr id="3" name="Content Placeholder 2">
            <a:extLst>
              <a:ext uri="{FF2B5EF4-FFF2-40B4-BE49-F238E27FC236}">
                <a16:creationId xmlns:a16="http://schemas.microsoft.com/office/drawing/2014/main" id="{C33096D7-0C84-4760-9C1B-6F7B4FF43B52}"/>
              </a:ext>
            </a:extLst>
          </p:cNvPr>
          <p:cNvSpPr>
            <a:spLocks noGrp="1"/>
          </p:cNvSpPr>
          <p:nvPr>
            <p:ph idx="1"/>
          </p:nvPr>
        </p:nvSpPr>
        <p:spPr/>
        <p:txBody>
          <a:bodyPr>
            <a:normAutofit/>
          </a:bodyPr>
          <a:lstStyle/>
          <a:p>
            <a:r>
              <a:rPr lang="en-US" dirty="0"/>
              <a:t>Introduction to PLCnext hardware – the PLCnext starter kit</a:t>
            </a:r>
          </a:p>
          <a:p>
            <a:r>
              <a:rPr lang="en-US" dirty="0"/>
              <a:t>Connecting and communicating with the PLCnext controller</a:t>
            </a:r>
          </a:p>
          <a:p>
            <a:pPr lvl="1"/>
            <a:r>
              <a:rPr lang="en-US" dirty="0"/>
              <a:t>Accessing configuration interface for the PLCnext controller</a:t>
            </a:r>
          </a:p>
          <a:p>
            <a:pPr lvl="2"/>
            <a:r>
              <a:rPr lang="en-US" dirty="0"/>
              <a:t>Setting up the laptop to communicate with the PLCnext controller</a:t>
            </a:r>
          </a:p>
          <a:p>
            <a:r>
              <a:rPr lang="en-US" dirty="0"/>
              <a:t>Initial configuration of the PLCnext controller</a:t>
            </a:r>
          </a:p>
          <a:p>
            <a:r>
              <a:rPr lang="en-US" dirty="0"/>
              <a:t>Introduction to PLCnext software – PLCnext Engineer</a:t>
            </a:r>
          </a:p>
          <a:p>
            <a:r>
              <a:rPr lang="en-US" dirty="0"/>
              <a:t>Acquiring and installing PLCnext Engineer software</a:t>
            </a:r>
          </a:p>
          <a:p>
            <a:pPr marL="0" indent="0">
              <a:buNone/>
            </a:pPr>
            <a:r>
              <a:rPr lang="en-US" dirty="0"/>
              <a:t>…continued, next page</a:t>
            </a:r>
          </a:p>
          <a:p>
            <a:pPr lvl="1"/>
            <a:endParaRPr lang="en-US" dirty="0"/>
          </a:p>
          <a:p>
            <a:endParaRPr lang="en-US" dirty="0"/>
          </a:p>
        </p:txBody>
      </p:sp>
      <p:pic>
        <p:nvPicPr>
          <p:cNvPr id="5" name="Picture 4" descr="A picture containing toy&#10;&#10;Description automatically generated">
            <a:extLst>
              <a:ext uri="{FF2B5EF4-FFF2-40B4-BE49-F238E27FC236}">
                <a16:creationId xmlns:a16="http://schemas.microsoft.com/office/drawing/2014/main" id="{193A4E86-E973-468B-A6AE-17187156ED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4962" y="180959"/>
            <a:ext cx="2063500" cy="2048260"/>
          </a:xfrm>
          <a:prstGeom prst="rect">
            <a:avLst/>
          </a:prstGeom>
        </p:spPr>
      </p:pic>
    </p:spTree>
    <p:extLst>
      <p:ext uri="{BB962C8B-B14F-4D97-AF65-F5344CB8AC3E}">
        <p14:creationId xmlns:p14="http://schemas.microsoft.com/office/powerpoint/2010/main" val="3386478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B3FF0-614A-4166-A6AE-338C900124B5}"/>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188BE349-5AF2-4ABD-BB74-E3C99448F5E7}"/>
              </a:ext>
            </a:extLst>
          </p:cNvPr>
          <p:cNvPicPr>
            <a:picLocks noGrp="1" noChangeAspect="1"/>
          </p:cNvPicPr>
          <p:nvPr>
            <p:ph idx="1"/>
          </p:nvPr>
        </p:nvPicPr>
        <p:blipFill rotWithShape="1">
          <a:blip r:embed="rId3"/>
          <a:srcRect t="3713" b="4062"/>
          <a:stretch/>
        </p:blipFill>
        <p:spPr>
          <a:xfrm>
            <a:off x="643929" y="476083"/>
            <a:ext cx="10904141" cy="5656703"/>
          </a:xfrm>
          <a:prstGeom prst="rect">
            <a:avLst/>
          </a:prstGeom>
        </p:spPr>
      </p:pic>
      <p:pic>
        <p:nvPicPr>
          <p:cNvPr id="5" name="Content Placeholder 3">
            <a:extLst>
              <a:ext uri="{FF2B5EF4-FFF2-40B4-BE49-F238E27FC236}">
                <a16:creationId xmlns:a16="http://schemas.microsoft.com/office/drawing/2014/main" id="{3151764E-D0F0-4214-9E7A-BBD63ACBB015}"/>
              </a:ext>
            </a:extLst>
          </p:cNvPr>
          <p:cNvPicPr>
            <a:picLocks noChangeAspect="1"/>
          </p:cNvPicPr>
          <p:nvPr/>
        </p:nvPicPr>
        <p:blipFill rotWithShape="1">
          <a:blip r:embed="rId3"/>
          <a:srcRect t="3970"/>
          <a:stretch/>
        </p:blipFill>
        <p:spPr>
          <a:xfrm>
            <a:off x="643929" y="476084"/>
            <a:ext cx="10904141" cy="5890065"/>
          </a:xfrm>
          <a:prstGeom prst="rect">
            <a:avLst/>
          </a:prstGeom>
        </p:spPr>
      </p:pic>
      <p:sp>
        <p:nvSpPr>
          <p:cNvPr id="6" name="Arrow: Down 5">
            <a:extLst>
              <a:ext uri="{FF2B5EF4-FFF2-40B4-BE49-F238E27FC236}">
                <a16:creationId xmlns:a16="http://schemas.microsoft.com/office/drawing/2014/main" id="{5A121765-6016-475D-9825-D285CC7B3E3A}"/>
              </a:ext>
            </a:extLst>
          </p:cNvPr>
          <p:cNvSpPr/>
          <p:nvPr/>
        </p:nvSpPr>
        <p:spPr>
          <a:xfrm rot="7454708">
            <a:off x="4773960" y="5240341"/>
            <a:ext cx="504496" cy="6936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CBFDB7B-E7E6-4FC9-AF4F-3FC69BE02299}"/>
              </a:ext>
            </a:extLst>
          </p:cNvPr>
          <p:cNvSpPr txBox="1"/>
          <p:nvPr/>
        </p:nvSpPr>
        <p:spPr>
          <a:xfrm>
            <a:off x="5218387" y="5557408"/>
            <a:ext cx="1182414" cy="646331"/>
          </a:xfrm>
          <a:prstGeom prst="rect">
            <a:avLst/>
          </a:prstGeom>
          <a:noFill/>
        </p:spPr>
        <p:txBody>
          <a:bodyPr wrap="square" rtlCol="0">
            <a:spAutoFit/>
          </a:bodyPr>
          <a:lstStyle/>
          <a:p>
            <a:r>
              <a:rPr lang="en-US" sz="3600" dirty="0">
                <a:solidFill>
                  <a:srgbClr val="0070C0"/>
                </a:solidFill>
              </a:rPr>
              <a:t>Click</a:t>
            </a:r>
          </a:p>
        </p:txBody>
      </p:sp>
    </p:spTree>
    <p:extLst>
      <p:ext uri="{BB962C8B-B14F-4D97-AF65-F5344CB8AC3E}">
        <p14:creationId xmlns:p14="http://schemas.microsoft.com/office/powerpoint/2010/main" val="3588910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6AF20-C689-443A-B525-85DC2BD4E7B9}"/>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94133310-BFF5-42E6-BDE2-EDEB8E973C91}"/>
              </a:ext>
            </a:extLst>
          </p:cNvPr>
          <p:cNvPicPr>
            <a:picLocks noGrp="1" noChangeAspect="1"/>
          </p:cNvPicPr>
          <p:nvPr>
            <p:ph idx="1"/>
          </p:nvPr>
        </p:nvPicPr>
        <p:blipFill>
          <a:blip r:embed="rId2"/>
          <a:stretch>
            <a:fillRect/>
          </a:stretch>
        </p:blipFill>
        <p:spPr>
          <a:xfrm>
            <a:off x="721242" y="365125"/>
            <a:ext cx="10515600" cy="2858407"/>
          </a:xfrm>
          <a:prstGeom prst="rect">
            <a:avLst/>
          </a:prstGeom>
        </p:spPr>
      </p:pic>
      <p:sp>
        <p:nvSpPr>
          <p:cNvPr id="5" name="TextBox 4">
            <a:extLst>
              <a:ext uri="{FF2B5EF4-FFF2-40B4-BE49-F238E27FC236}">
                <a16:creationId xmlns:a16="http://schemas.microsoft.com/office/drawing/2014/main" id="{BC356FF4-7625-4330-AA5F-39A44551F3D6}"/>
              </a:ext>
            </a:extLst>
          </p:cNvPr>
          <p:cNvSpPr txBox="1"/>
          <p:nvPr/>
        </p:nvSpPr>
        <p:spPr>
          <a:xfrm>
            <a:off x="7687340" y="1265274"/>
            <a:ext cx="2892055" cy="646331"/>
          </a:xfrm>
          <a:prstGeom prst="rect">
            <a:avLst/>
          </a:prstGeom>
          <a:noFill/>
        </p:spPr>
        <p:txBody>
          <a:bodyPr wrap="square" rtlCol="0">
            <a:spAutoFit/>
          </a:bodyPr>
          <a:lstStyle/>
          <a:p>
            <a:r>
              <a:rPr lang="en-US" dirty="0"/>
              <a:t>admin</a:t>
            </a:r>
          </a:p>
          <a:p>
            <a:r>
              <a:rPr lang="en-US" dirty="0"/>
              <a:t>(check the face of your unit)</a:t>
            </a:r>
          </a:p>
        </p:txBody>
      </p:sp>
      <p:cxnSp>
        <p:nvCxnSpPr>
          <p:cNvPr id="7" name="Straight Arrow Connector 6">
            <a:extLst>
              <a:ext uri="{FF2B5EF4-FFF2-40B4-BE49-F238E27FC236}">
                <a16:creationId xmlns:a16="http://schemas.microsoft.com/office/drawing/2014/main" id="{CD69AD48-4E0C-4F56-88AA-883103E78F18}"/>
              </a:ext>
            </a:extLst>
          </p:cNvPr>
          <p:cNvCxnSpPr>
            <a:cxnSpLocks/>
          </p:cNvCxnSpPr>
          <p:nvPr/>
        </p:nvCxnSpPr>
        <p:spPr>
          <a:xfrm flipH="1">
            <a:off x="5964866" y="1467293"/>
            <a:ext cx="1722474" cy="444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BC6314B-3778-4DC1-AA98-E7270E93E789}"/>
              </a:ext>
            </a:extLst>
          </p:cNvPr>
          <p:cNvCxnSpPr>
            <a:cxnSpLocks/>
          </p:cNvCxnSpPr>
          <p:nvPr/>
        </p:nvCxnSpPr>
        <p:spPr>
          <a:xfrm flipH="1">
            <a:off x="6096000" y="1690688"/>
            <a:ext cx="1591340" cy="393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descr="A picture containing white, sitting, truck, computer&#10;&#10;Description automatically generated">
            <a:extLst>
              <a:ext uri="{FF2B5EF4-FFF2-40B4-BE49-F238E27FC236}">
                <a16:creationId xmlns:a16="http://schemas.microsoft.com/office/drawing/2014/main" id="{FE232B57-80EB-4699-8FE1-C431283C7ED5}"/>
              </a:ext>
            </a:extLst>
          </p:cNvPr>
          <p:cNvPicPr>
            <a:picLocks noChangeAspect="1"/>
          </p:cNvPicPr>
          <p:nvPr/>
        </p:nvPicPr>
        <p:blipFill rotWithShape="1">
          <a:blip r:embed="rId3">
            <a:extLst>
              <a:ext uri="{28A0092B-C50C-407E-A947-70E740481C1C}">
                <a14:useLocalDpi xmlns:a14="http://schemas.microsoft.com/office/drawing/2010/main" val="0"/>
              </a:ext>
            </a:extLst>
          </a:blip>
          <a:srcRect l="32387" t="10686" r="32627" b="20926"/>
          <a:stretch/>
        </p:blipFill>
        <p:spPr>
          <a:xfrm>
            <a:off x="1422401" y="2201333"/>
            <a:ext cx="2249046" cy="4382995"/>
          </a:xfrm>
          <a:prstGeom prst="rect">
            <a:avLst/>
          </a:prstGeom>
        </p:spPr>
      </p:pic>
      <p:pic>
        <p:nvPicPr>
          <p:cNvPr id="9" name="Picture 8" descr="A picture containing white, sitting, truck, computer&#10;&#10;Description automatically generated">
            <a:extLst>
              <a:ext uri="{FF2B5EF4-FFF2-40B4-BE49-F238E27FC236}">
                <a16:creationId xmlns:a16="http://schemas.microsoft.com/office/drawing/2014/main" id="{C5848A09-591A-4FB5-A612-831F4D311BA3}"/>
              </a:ext>
            </a:extLst>
          </p:cNvPr>
          <p:cNvPicPr>
            <a:picLocks noChangeAspect="1"/>
          </p:cNvPicPr>
          <p:nvPr/>
        </p:nvPicPr>
        <p:blipFill rotWithShape="1">
          <a:blip r:embed="rId3">
            <a:extLst>
              <a:ext uri="{28A0092B-C50C-407E-A947-70E740481C1C}">
                <a14:useLocalDpi xmlns:a14="http://schemas.microsoft.com/office/drawing/2010/main" val="0"/>
              </a:ext>
            </a:extLst>
          </a:blip>
          <a:srcRect l="32387" t="34904" r="57890" b="44478"/>
          <a:stretch/>
        </p:blipFill>
        <p:spPr>
          <a:xfrm>
            <a:off x="5691798" y="2863330"/>
            <a:ext cx="1770158" cy="3742416"/>
          </a:xfrm>
          <a:prstGeom prst="rect">
            <a:avLst/>
          </a:prstGeom>
        </p:spPr>
      </p:pic>
      <p:cxnSp>
        <p:nvCxnSpPr>
          <p:cNvPr id="13" name="Straight Connector 12">
            <a:extLst>
              <a:ext uri="{FF2B5EF4-FFF2-40B4-BE49-F238E27FC236}">
                <a16:creationId xmlns:a16="http://schemas.microsoft.com/office/drawing/2014/main" id="{C4C1E46E-4E78-4C04-8470-69130B0977CC}"/>
              </a:ext>
            </a:extLst>
          </p:cNvPr>
          <p:cNvCxnSpPr>
            <a:cxnSpLocks/>
          </p:cNvCxnSpPr>
          <p:nvPr/>
        </p:nvCxnSpPr>
        <p:spPr>
          <a:xfrm>
            <a:off x="1535289" y="5023556"/>
            <a:ext cx="4156509" cy="1560772"/>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F3DDAE3-756E-4446-B347-07AFD6BEFB8C}"/>
              </a:ext>
            </a:extLst>
          </p:cNvPr>
          <p:cNvCxnSpPr>
            <a:cxnSpLocks/>
          </p:cNvCxnSpPr>
          <p:nvPr/>
        </p:nvCxnSpPr>
        <p:spPr>
          <a:xfrm flipV="1">
            <a:off x="1422401" y="2863330"/>
            <a:ext cx="4269397" cy="90716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D12228E-5292-404E-91F4-F03EF8425B90}"/>
              </a:ext>
            </a:extLst>
          </p:cNvPr>
          <p:cNvSpPr/>
          <p:nvPr/>
        </p:nvSpPr>
        <p:spPr>
          <a:xfrm>
            <a:off x="5802489" y="2863331"/>
            <a:ext cx="440267" cy="23039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515887-FB0A-4D02-AE96-A6AC52E3A76B}"/>
              </a:ext>
            </a:extLst>
          </p:cNvPr>
          <p:cNvSpPr/>
          <p:nvPr/>
        </p:nvSpPr>
        <p:spPr>
          <a:xfrm>
            <a:off x="1422401" y="3770489"/>
            <a:ext cx="225777" cy="70611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C6A98FC-4D68-4FA1-86CF-79772D444394}"/>
              </a:ext>
            </a:extLst>
          </p:cNvPr>
          <p:cNvSpPr txBox="1"/>
          <p:nvPr/>
        </p:nvSpPr>
        <p:spPr>
          <a:xfrm>
            <a:off x="7507112" y="3388396"/>
            <a:ext cx="3646310" cy="1477328"/>
          </a:xfrm>
          <a:prstGeom prst="rect">
            <a:avLst/>
          </a:prstGeom>
          <a:noFill/>
        </p:spPr>
        <p:txBody>
          <a:bodyPr wrap="square" rtlCol="0">
            <a:spAutoFit/>
          </a:bodyPr>
          <a:lstStyle/>
          <a:p>
            <a:r>
              <a:rPr lang="en-US" dirty="0"/>
              <a:t>The password to the PLCnext controller is found on the face of the unit, directly above the QR code.</a:t>
            </a:r>
          </a:p>
          <a:p>
            <a:endParaRPr lang="en-US" dirty="0"/>
          </a:p>
          <a:p>
            <a:r>
              <a:rPr lang="en-US" dirty="0"/>
              <a:t>This password is unique to each unit.</a:t>
            </a:r>
          </a:p>
        </p:txBody>
      </p:sp>
    </p:spTree>
    <p:extLst>
      <p:ext uri="{BB962C8B-B14F-4D97-AF65-F5344CB8AC3E}">
        <p14:creationId xmlns:p14="http://schemas.microsoft.com/office/powerpoint/2010/main" val="1761611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159B1-124E-4CA2-8BF2-D33AF906D578}"/>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8CCB7CCE-C025-4670-B371-12D33A92CA36}"/>
              </a:ext>
            </a:extLst>
          </p:cNvPr>
          <p:cNvPicPr>
            <a:picLocks noGrp="1" noChangeAspect="1"/>
          </p:cNvPicPr>
          <p:nvPr>
            <p:ph idx="1"/>
          </p:nvPr>
        </p:nvPicPr>
        <p:blipFill>
          <a:blip r:embed="rId3"/>
          <a:stretch>
            <a:fillRect/>
          </a:stretch>
        </p:blipFill>
        <p:spPr>
          <a:xfrm>
            <a:off x="205521" y="488731"/>
            <a:ext cx="11873054" cy="5688232"/>
          </a:xfrm>
          <a:prstGeom prst="rect">
            <a:avLst/>
          </a:prstGeom>
        </p:spPr>
      </p:pic>
      <p:cxnSp>
        <p:nvCxnSpPr>
          <p:cNvPr id="6" name="Straight Arrow Connector 5">
            <a:extLst>
              <a:ext uri="{FF2B5EF4-FFF2-40B4-BE49-F238E27FC236}">
                <a16:creationId xmlns:a16="http://schemas.microsoft.com/office/drawing/2014/main" id="{5228EBC7-A5F2-4BDD-A731-7ED469684995}"/>
              </a:ext>
            </a:extLst>
          </p:cNvPr>
          <p:cNvCxnSpPr/>
          <p:nvPr/>
        </p:nvCxnSpPr>
        <p:spPr>
          <a:xfrm flipV="1">
            <a:off x="8481848" y="1230489"/>
            <a:ext cx="2400641" cy="36725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8FFDDC0-D9B6-47EF-8409-AF561D676B8C}"/>
              </a:ext>
            </a:extLst>
          </p:cNvPr>
          <p:cNvSpPr txBox="1"/>
          <p:nvPr/>
        </p:nvSpPr>
        <p:spPr>
          <a:xfrm>
            <a:off x="4459111" y="4704961"/>
            <a:ext cx="6894689" cy="1077218"/>
          </a:xfrm>
          <a:prstGeom prst="rect">
            <a:avLst/>
          </a:prstGeom>
          <a:noFill/>
        </p:spPr>
        <p:txBody>
          <a:bodyPr wrap="square" rtlCol="0">
            <a:spAutoFit/>
          </a:bodyPr>
          <a:lstStyle/>
          <a:p>
            <a:r>
              <a:rPr lang="en-US" sz="1600" dirty="0">
                <a:solidFill>
                  <a:srgbClr val="0070C0"/>
                </a:solidFill>
              </a:rPr>
              <a:t>Note the firmware version of the PLCnext controller.  Knowing this will help set up the project in PLCnext Engineering programming software.  If the version is older than the PLCnext Engineer programming software, you’ll need to update the firmware</a:t>
            </a:r>
          </a:p>
        </p:txBody>
      </p:sp>
      <p:sp>
        <p:nvSpPr>
          <p:cNvPr id="9" name="Rectangle 8">
            <a:extLst>
              <a:ext uri="{FF2B5EF4-FFF2-40B4-BE49-F238E27FC236}">
                <a16:creationId xmlns:a16="http://schemas.microsoft.com/office/drawing/2014/main" id="{4DE04354-1018-4925-9CE7-CA7C98DEE802}"/>
              </a:ext>
            </a:extLst>
          </p:cNvPr>
          <p:cNvSpPr/>
          <p:nvPr/>
        </p:nvSpPr>
        <p:spPr>
          <a:xfrm>
            <a:off x="10704786" y="867103"/>
            <a:ext cx="788276" cy="1960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7049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94E1D-6903-4D12-A375-6A084C4A68DC}"/>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6CFDF5A8-E2D2-4B74-984A-1E469146D191}"/>
              </a:ext>
            </a:extLst>
          </p:cNvPr>
          <p:cNvPicPr>
            <a:picLocks noGrp="1" noChangeAspect="1"/>
          </p:cNvPicPr>
          <p:nvPr>
            <p:ph idx="1"/>
          </p:nvPr>
        </p:nvPicPr>
        <p:blipFill>
          <a:blip r:embed="rId3"/>
          <a:stretch>
            <a:fillRect/>
          </a:stretch>
        </p:blipFill>
        <p:spPr>
          <a:xfrm>
            <a:off x="412887" y="365126"/>
            <a:ext cx="11155655" cy="5811838"/>
          </a:xfrm>
          <a:prstGeom prst="rect">
            <a:avLst/>
          </a:prstGeom>
        </p:spPr>
      </p:pic>
      <p:sp>
        <p:nvSpPr>
          <p:cNvPr id="5" name="TextBox 4">
            <a:extLst>
              <a:ext uri="{FF2B5EF4-FFF2-40B4-BE49-F238E27FC236}">
                <a16:creationId xmlns:a16="http://schemas.microsoft.com/office/drawing/2014/main" id="{E3081796-67E2-4307-9D08-B58D6E9DAAB2}"/>
              </a:ext>
            </a:extLst>
          </p:cNvPr>
          <p:cNvSpPr txBox="1"/>
          <p:nvPr/>
        </p:nvSpPr>
        <p:spPr>
          <a:xfrm>
            <a:off x="4556234" y="3310759"/>
            <a:ext cx="6448097" cy="1754326"/>
          </a:xfrm>
          <a:prstGeom prst="rect">
            <a:avLst/>
          </a:prstGeom>
          <a:noFill/>
        </p:spPr>
        <p:txBody>
          <a:bodyPr wrap="square" rtlCol="0">
            <a:spAutoFit/>
          </a:bodyPr>
          <a:lstStyle/>
          <a:p>
            <a:r>
              <a:rPr lang="en-US" dirty="0">
                <a:solidFill>
                  <a:srgbClr val="0070C0"/>
                </a:solidFill>
              </a:rPr>
              <a:t>If a Firmware upgrade is needed, this page is accessed by clicking on the “Administration” menu item, and then on “Firmware update”.  The latest Firmware file (as well as several older vintages) are found on the Phoenix Contact website, under the downloads section under the PLCnext product page.  (This is accessible from the start screen of the PLCnext controller).</a:t>
            </a:r>
          </a:p>
        </p:txBody>
      </p:sp>
      <p:cxnSp>
        <p:nvCxnSpPr>
          <p:cNvPr id="6" name="Straight Arrow Connector 5">
            <a:extLst>
              <a:ext uri="{FF2B5EF4-FFF2-40B4-BE49-F238E27FC236}">
                <a16:creationId xmlns:a16="http://schemas.microsoft.com/office/drawing/2014/main" id="{94360BEE-E928-4A73-AFFE-058F304A6DC6}"/>
              </a:ext>
            </a:extLst>
          </p:cNvPr>
          <p:cNvCxnSpPr>
            <a:cxnSpLocks/>
          </p:cNvCxnSpPr>
          <p:nvPr/>
        </p:nvCxnSpPr>
        <p:spPr>
          <a:xfrm flipH="1">
            <a:off x="2009554" y="4369981"/>
            <a:ext cx="2094613" cy="805906"/>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EFE5672-51A8-4A3E-AE20-F4B2CF08265A}"/>
              </a:ext>
            </a:extLst>
          </p:cNvPr>
          <p:cNvSpPr/>
          <p:nvPr/>
        </p:nvSpPr>
        <p:spPr>
          <a:xfrm>
            <a:off x="733265" y="5175887"/>
            <a:ext cx="1180595" cy="352071"/>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8525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4FACB-2C90-4558-8B86-C2A95E18ED57}"/>
              </a:ext>
            </a:extLst>
          </p:cNvPr>
          <p:cNvSpPr>
            <a:spLocks noGrp="1"/>
          </p:cNvSpPr>
          <p:nvPr>
            <p:ph type="title"/>
          </p:nvPr>
        </p:nvSpPr>
        <p:spPr>
          <a:xfrm>
            <a:off x="838200" y="365125"/>
            <a:ext cx="10515600" cy="1005861"/>
          </a:xfrm>
        </p:spPr>
        <p:txBody>
          <a:bodyPr>
            <a:normAutofit/>
          </a:bodyPr>
          <a:lstStyle/>
          <a:p>
            <a:r>
              <a:rPr lang="en-US" sz="3600" dirty="0"/>
              <a:t>Verifying firmware revision</a:t>
            </a:r>
          </a:p>
        </p:txBody>
      </p:sp>
      <p:pic>
        <p:nvPicPr>
          <p:cNvPr id="4" name="Picture 3">
            <a:extLst>
              <a:ext uri="{FF2B5EF4-FFF2-40B4-BE49-F238E27FC236}">
                <a16:creationId xmlns:a16="http://schemas.microsoft.com/office/drawing/2014/main" id="{28C7B23C-760B-45CF-8834-388881536E16}"/>
              </a:ext>
            </a:extLst>
          </p:cNvPr>
          <p:cNvPicPr>
            <a:picLocks noChangeAspect="1"/>
          </p:cNvPicPr>
          <p:nvPr/>
        </p:nvPicPr>
        <p:blipFill rotWithShape="1">
          <a:blip r:embed="rId3"/>
          <a:srcRect t="44373" r="27219"/>
          <a:stretch/>
        </p:blipFill>
        <p:spPr>
          <a:xfrm>
            <a:off x="550741" y="1509033"/>
            <a:ext cx="5725933" cy="2188189"/>
          </a:xfrm>
          <a:prstGeom prst="rect">
            <a:avLst/>
          </a:prstGeom>
        </p:spPr>
      </p:pic>
      <p:pic>
        <p:nvPicPr>
          <p:cNvPr id="17" name="Picture 16">
            <a:extLst>
              <a:ext uri="{FF2B5EF4-FFF2-40B4-BE49-F238E27FC236}">
                <a16:creationId xmlns:a16="http://schemas.microsoft.com/office/drawing/2014/main" id="{EC96E975-A537-42CC-8ADC-7D289D7B41E7}"/>
              </a:ext>
            </a:extLst>
          </p:cNvPr>
          <p:cNvPicPr>
            <a:picLocks noChangeAspect="1"/>
          </p:cNvPicPr>
          <p:nvPr/>
        </p:nvPicPr>
        <p:blipFill>
          <a:blip r:embed="rId4"/>
          <a:stretch>
            <a:fillRect/>
          </a:stretch>
        </p:blipFill>
        <p:spPr>
          <a:xfrm>
            <a:off x="4606926" y="3987068"/>
            <a:ext cx="6746874" cy="2491154"/>
          </a:xfrm>
          <a:prstGeom prst="rect">
            <a:avLst/>
          </a:prstGeom>
        </p:spPr>
      </p:pic>
      <p:sp>
        <p:nvSpPr>
          <p:cNvPr id="3" name="TextBox 2">
            <a:extLst>
              <a:ext uri="{FF2B5EF4-FFF2-40B4-BE49-F238E27FC236}">
                <a16:creationId xmlns:a16="http://schemas.microsoft.com/office/drawing/2014/main" id="{D635DF88-D653-41E7-8AF2-DB18498D25FD}"/>
              </a:ext>
            </a:extLst>
          </p:cNvPr>
          <p:cNvSpPr txBox="1"/>
          <p:nvPr/>
        </p:nvSpPr>
        <p:spPr>
          <a:xfrm>
            <a:off x="6502400" y="1603022"/>
            <a:ext cx="4989689"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t>Access the appropriate product page on the Phoenix Contact website, navigate to “Downloads”, and download the latest firmware.</a:t>
            </a:r>
          </a:p>
          <a:p>
            <a:pPr marL="285750" indent="-285750">
              <a:buFont typeface="Arial" panose="020B0604020202020204" pitchFamily="34" charset="0"/>
              <a:buChar char="•"/>
            </a:pPr>
            <a:r>
              <a:rPr lang="en-US" sz="1600" dirty="0"/>
              <a:t>Once downloaded, unzip and RUN the executable.  You will then see the appropriate firmware file to load on the PLCnext controller.</a:t>
            </a:r>
          </a:p>
          <a:p>
            <a:endParaRPr lang="en-US" sz="1600" dirty="0"/>
          </a:p>
        </p:txBody>
      </p:sp>
      <p:sp>
        <p:nvSpPr>
          <p:cNvPr id="5" name="TextBox 4">
            <a:extLst>
              <a:ext uri="{FF2B5EF4-FFF2-40B4-BE49-F238E27FC236}">
                <a16:creationId xmlns:a16="http://schemas.microsoft.com/office/drawing/2014/main" id="{094284CE-E0F7-4F7B-842D-0E9AE4981606}"/>
              </a:ext>
            </a:extLst>
          </p:cNvPr>
          <p:cNvSpPr txBox="1"/>
          <p:nvPr/>
        </p:nvSpPr>
        <p:spPr>
          <a:xfrm>
            <a:off x="550741" y="4199467"/>
            <a:ext cx="3818059" cy="1077218"/>
          </a:xfrm>
          <a:prstGeom prst="rect">
            <a:avLst/>
          </a:prstGeom>
          <a:noFill/>
        </p:spPr>
        <p:txBody>
          <a:bodyPr wrap="square" rtlCol="0">
            <a:spAutoFit/>
          </a:bodyPr>
          <a:lstStyle/>
          <a:p>
            <a:r>
              <a:rPr lang="en-US" sz="1600" dirty="0"/>
              <a:t>Once the firmware has been loaded, and the PLCnext controller has been rebooted, check the device’s web-based management to verify the firmware is up to date. </a:t>
            </a:r>
          </a:p>
        </p:txBody>
      </p:sp>
      <p:sp>
        <p:nvSpPr>
          <p:cNvPr id="6" name="Rectangle 5">
            <a:extLst>
              <a:ext uri="{FF2B5EF4-FFF2-40B4-BE49-F238E27FC236}">
                <a16:creationId xmlns:a16="http://schemas.microsoft.com/office/drawing/2014/main" id="{2F5C76B2-3AA2-466D-B6ED-E3A5427D8E6C}"/>
              </a:ext>
            </a:extLst>
          </p:cNvPr>
          <p:cNvSpPr/>
          <p:nvPr/>
        </p:nvSpPr>
        <p:spPr>
          <a:xfrm>
            <a:off x="6276674" y="5760720"/>
            <a:ext cx="4233282" cy="1463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B0DA591-C52A-49B8-BA58-6714D45FFC7A}"/>
              </a:ext>
            </a:extLst>
          </p:cNvPr>
          <p:cNvSpPr/>
          <p:nvPr/>
        </p:nvSpPr>
        <p:spPr>
          <a:xfrm>
            <a:off x="433754" y="1371600"/>
            <a:ext cx="11207505" cy="23256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6F8D54E4-1578-4D19-B4D1-92F3DBB5ED98}"/>
              </a:ext>
            </a:extLst>
          </p:cNvPr>
          <p:cNvSpPr/>
          <p:nvPr/>
        </p:nvSpPr>
        <p:spPr>
          <a:xfrm>
            <a:off x="445478" y="3987068"/>
            <a:ext cx="11207505" cy="26292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CBC03889-6DD3-4E91-ACB2-E65FA99D9CB9}"/>
              </a:ext>
            </a:extLst>
          </p:cNvPr>
          <p:cNvPicPr>
            <a:picLocks noChangeAspect="1"/>
          </p:cNvPicPr>
          <p:nvPr/>
        </p:nvPicPr>
        <p:blipFill>
          <a:blip r:embed="rId5"/>
          <a:stretch>
            <a:fillRect/>
          </a:stretch>
        </p:blipFill>
        <p:spPr>
          <a:xfrm>
            <a:off x="1175768" y="5660762"/>
            <a:ext cx="2449920" cy="612480"/>
          </a:xfrm>
          <a:prstGeom prst="rect">
            <a:avLst/>
          </a:prstGeom>
        </p:spPr>
      </p:pic>
      <p:sp>
        <p:nvSpPr>
          <p:cNvPr id="11" name="Oval 10">
            <a:extLst>
              <a:ext uri="{FF2B5EF4-FFF2-40B4-BE49-F238E27FC236}">
                <a16:creationId xmlns:a16="http://schemas.microsoft.com/office/drawing/2014/main" id="{7276C1D4-0244-4B8B-A2EB-67E805E54112}"/>
              </a:ext>
            </a:extLst>
          </p:cNvPr>
          <p:cNvSpPr/>
          <p:nvPr/>
        </p:nvSpPr>
        <p:spPr>
          <a:xfrm>
            <a:off x="1017724" y="5556425"/>
            <a:ext cx="2607964" cy="93644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21F5FA9-86A4-405B-A964-E30F61887DC3}"/>
              </a:ext>
            </a:extLst>
          </p:cNvPr>
          <p:cNvSpPr/>
          <p:nvPr/>
        </p:nvSpPr>
        <p:spPr>
          <a:xfrm>
            <a:off x="1937768" y="5734756"/>
            <a:ext cx="1233311" cy="203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9923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4FF20-0781-41E4-8B55-AC5C13EFEF1C}"/>
              </a:ext>
            </a:extLst>
          </p:cNvPr>
          <p:cNvSpPr>
            <a:spLocks noGrp="1"/>
          </p:cNvSpPr>
          <p:nvPr>
            <p:ph type="title"/>
          </p:nvPr>
        </p:nvSpPr>
        <p:spPr/>
        <p:txBody>
          <a:bodyPr/>
          <a:lstStyle/>
          <a:p>
            <a:r>
              <a:rPr lang="en-US" dirty="0"/>
              <a:t>Back to PLCnext Engineer</a:t>
            </a:r>
          </a:p>
        </p:txBody>
      </p:sp>
      <p:sp>
        <p:nvSpPr>
          <p:cNvPr id="3" name="Content Placeholder 2">
            <a:extLst>
              <a:ext uri="{FF2B5EF4-FFF2-40B4-BE49-F238E27FC236}">
                <a16:creationId xmlns:a16="http://schemas.microsoft.com/office/drawing/2014/main" id="{6A595F99-BA15-43F2-8598-EDCE664E3B1A}"/>
              </a:ext>
            </a:extLst>
          </p:cNvPr>
          <p:cNvSpPr>
            <a:spLocks noGrp="1"/>
          </p:cNvSpPr>
          <p:nvPr>
            <p:ph idx="1"/>
          </p:nvPr>
        </p:nvSpPr>
        <p:spPr/>
        <p:txBody>
          <a:bodyPr>
            <a:normAutofit/>
          </a:bodyPr>
          <a:lstStyle/>
          <a:p>
            <a:r>
              <a:rPr lang="en-US" sz="2000" dirty="0"/>
              <a:t>Having verified we have the proper firmware revision running on the PLCnext controller, you can leave the web browser open or close it.</a:t>
            </a:r>
          </a:p>
          <a:p>
            <a:r>
              <a:rPr lang="en-US" sz="2000" dirty="0"/>
              <a:t>Open PLCnext Engineer software.</a:t>
            </a:r>
          </a:p>
          <a:p>
            <a:endParaRPr lang="en-US" sz="2000" dirty="0"/>
          </a:p>
        </p:txBody>
      </p:sp>
    </p:spTree>
    <p:extLst>
      <p:ext uri="{BB962C8B-B14F-4D97-AF65-F5344CB8AC3E}">
        <p14:creationId xmlns:p14="http://schemas.microsoft.com/office/powerpoint/2010/main" val="2153781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846DC-210A-49D8-972B-C2F326CCF9EB}"/>
              </a:ext>
            </a:extLst>
          </p:cNvPr>
          <p:cNvSpPr>
            <a:spLocks noGrp="1"/>
          </p:cNvSpPr>
          <p:nvPr>
            <p:ph type="title"/>
          </p:nvPr>
        </p:nvSpPr>
        <p:spPr/>
        <p:txBody>
          <a:bodyPr/>
          <a:lstStyle/>
          <a:p>
            <a:r>
              <a:rPr lang="en-US" dirty="0"/>
              <a:t>PLCnext Engineer</a:t>
            </a:r>
          </a:p>
        </p:txBody>
      </p:sp>
      <p:sp>
        <p:nvSpPr>
          <p:cNvPr id="3" name="Content Placeholder 2">
            <a:extLst>
              <a:ext uri="{FF2B5EF4-FFF2-40B4-BE49-F238E27FC236}">
                <a16:creationId xmlns:a16="http://schemas.microsoft.com/office/drawing/2014/main" id="{61BAE952-6355-4B05-BFE4-E130AE569A48}"/>
              </a:ext>
            </a:extLst>
          </p:cNvPr>
          <p:cNvSpPr>
            <a:spLocks noGrp="1"/>
          </p:cNvSpPr>
          <p:nvPr>
            <p:ph idx="1"/>
          </p:nvPr>
        </p:nvSpPr>
        <p:spPr>
          <a:xfrm>
            <a:off x="838200" y="1825625"/>
            <a:ext cx="3254166" cy="4351338"/>
          </a:xfrm>
        </p:spPr>
        <p:txBody>
          <a:bodyPr>
            <a:normAutofit/>
          </a:bodyPr>
          <a:lstStyle/>
          <a:p>
            <a:r>
              <a:rPr lang="en-US" sz="2000" dirty="0">
                <a:solidFill>
                  <a:srgbClr val="0070C0"/>
                </a:solidFill>
              </a:rPr>
              <a:t>Opens to this start page</a:t>
            </a:r>
          </a:p>
          <a:p>
            <a:r>
              <a:rPr lang="en-US" sz="2000" dirty="0">
                <a:solidFill>
                  <a:srgbClr val="0070C0"/>
                </a:solidFill>
              </a:rPr>
              <a:t>Load existing project from left section (not applicable until you have created and saved projects)</a:t>
            </a:r>
          </a:p>
          <a:p>
            <a:r>
              <a:rPr lang="en-US" sz="2000" dirty="0">
                <a:solidFill>
                  <a:srgbClr val="0070C0"/>
                </a:solidFill>
              </a:rPr>
              <a:t>Start a new project from middle section, with a head start (be sure to choose correct hardware from list)</a:t>
            </a:r>
          </a:p>
          <a:p>
            <a:r>
              <a:rPr lang="en-US" sz="2000" dirty="0">
                <a:solidFill>
                  <a:srgbClr val="0070C0"/>
                </a:solidFill>
              </a:rPr>
              <a:t>Help accessible from right-most section</a:t>
            </a:r>
          </a:p>
        </p:txBody>
      </p:sp>
      <p:pic>
        <p:nvPicPr>
          <p:cNvPr id="5" name="Picture 4">
            <a:extLst>
              <a:ext uri="{FF2B5EF4-FFF2-40B4-BE49-F238E27FC236}">
                <a16:creationId xmlns:a16="http://schemas.microsoft.com/office/drawing/2014/main" id="{7F40EB4E-8D31-4598-B95C-C019663CE56D}"/>
              </a:ext>
            </a:extLst>
          </p:cNvPr>
          <p:cNvPicPr>
            <a:picLocks noChangeAspect="1"/>
          </p:cNvPicPr>
          <p:nvPr/>
        </p:nvPicPr>
        <p:blipFill>
          <a:blip r:embed="rId3"/>
          <a:stretch>
            <a:fillRect/>
          </a:stretch>
        </p:blipFill>
        <p:spPr>
          <a:xfrm>
            <a:off x="4079628" y="1732562"/>
            <a:ext cx="8042030" cy="4212492"/>
          </a:xfrm>
          <a:prstGeom prst="rect">
            <a:avLst/>
          </a:prstGeom>
        </p:spPr>
      </p:pic>
    </p:spTree>
    <p:extLst>
      <p:ext uri="{BB962C8B-B14F-4D97-AF65-F5344CB8AC3E}">
        <p14:creationId xmlns:p14="http://schemas.microsoft.com/office/powerpoint/2010/main" val="2873275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B02B7-660D-4BAB-BA9D-350C055785B0}"/>
              </a:ext>
            </a:extLst>
          </p:cNvPr>
          <p:cNvSpPr>
            <a:spLocks noGrp="1"/>
          </p:cNvSpPr>
          <p:nvPr>
            <p:ph type="title"/>
          </p:nvPr>
        </p:nvSpPr>
        <p:spPr/>
        <p:txBody>
          <a:bodyPr/>
          <a:lstStyle/>
          <a:p>
            <a:r>
              <a:rPr lang="en-US" dirty="0"/>
              <a:t>Creating a project in PLCnext Engineer</a:t>
            </a:r>
          </a:p>
        </p:txBody>
      </p:sp>
      <p:pic>
        <p:nvPicPr>
          <p:cNvPr id="3" name="Picture 2">
            <a:extLst>
              <a:ext uri="{FF2B5EF4-FFF2-40B4-BE49-F238E27FC236}">
                <a16:creationId xmlns:a16="http://schemas.microsoft.com/office/drawing/2014/main" id="{C8F3CD01-3688-4351-BA49-4987A62DA3AE}"/>
              </a:ext>
            </a:extLst>
          </p:cNvPr>
          <p:cNvPicPr>
            <a:picLocks noChangeAspect="1"/>
          </p:cNvPicPr>
          <p:nvPr/>
        </p:nvPicPr>
        <p:blipFill rotWithShape="1">
          <a:blip r:embed="rId2"/>
          <a:srcRect l="10096" t="16014" r="33942" b="4934"/>
          <a:stretch/>
        </p:blipFill>
        <p:spPr>
          <a:xfrm>
            <a:off x="4865076" y="1305432"/>
            <a:ext cx="6822831" cy="5048476"/>
          </a:xfrm>
          <a:prstGeom prst="rect">
            <a:avLst/>
          </a:prstGeom>
        </p:spPr>
      </p:pic>
      <p:grpSp>
        <p:nvGrpSpPr>
          <p:cNvPr id="12" name="Group 11">
            <a:extLst>
              <a:ext uri="{FF2B5EF4-FFF2-40B4-BE49-F238E27FC236}">
                <a16:creationId xmlns:a16="http://schemas.microsoft.com/office/drawing/2014/main" id="{1BE48FF3-EF7E-47C0-8BA4-6FC3F405BC0C}"/>
              </a:ext>
            </a:extLst>
          </p:cNvPr>
          <p:cNvGrpSpPr/>
          <p:nvPr/>
        </p:nvGrpSpPr>
        <p:grpSpPr>
          <a:xfrm>
            <a:off x="5231084" y="4827354"/>
            <a:ext cx="2921876" cy="725214"/>
            <a:chOff x="6096000" y="4083269"/>
            <a:chExt cx="2921876" cy="725214"/>
          </a:xfrm>
        </p:grpSpPr>
        <p:sp>
          <p:nvSpPr>
            <p:cNvPr id="5" name="Rectangle 4">
              <a:extLst>
                <a:ext uri="{FF2B5EF4-FFF2-40B4-BE49-F238E27FC236}">
                  <a16:creationId xmlns:a16="http://schemas.microsoft.com/office/drawing/2014/main" id="{AAE2A8BE-9619-401D-BB33-22A54F95C142}"/>
                </a:ext>
              </a:extLst>
            </p:cNvPr>
            <p:cNvSpPr/>
            <p:nvPr/>
          </p:nvSpPr>
          <p:spPr>
            <a:xfrm>
              <a:off x="6096000" y="4083269"/>
              <a:ext cx="2921876" cy="725214"/>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C269F890-E979-463E-A2B3-38D11F3AD3AF}"/>
                </a:ext>
              </a:extLst>
            </p:cNvPr>
            <p:cNvCxnSpPr/>
            <p:nvPr/>
          </p:nvCxnSpPr>
          <p:spPr>
            <a:xfrm>
              <a:off x="7495822" y="4493172"/>
              <a:ext cx="4741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B111D49-98D8-4104-98B3-0DA826B6640B}"/>
                </a:ext>
              </a:extLst>
            </p:cNvPr>
            <p:cNvCxnSpPr/>
            <p:nvPr/>
          </p:nvCxnSpPr>
          <p:spPr>
            <a:xfrm>
              <a:off x="8190093" y="4487526"/>
              <a:ext cx="366885"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4" name="Straight Arrow Connector 13">
            <a:extLst>
              <a:ext uri="{FF2B5EF4-FFF2-40B4-BE49-F238E27FC236}">
                <a16:creationId xmlns:a16="http://schemas.microsoft.com/office/drawing/2014/main" id="{5589DA46-BE2C-4427-AD92-867C66991BE8}"/>
              </a:ext>
            </a:extLst>
          </p:cNvPr>
          <p:cNvCxnSpPr>
            <a:cxnSpLocks/>
          </p:cNvCxnSpPr>
          <p:nvPr/>
        </p:nvCxnSpPr>
        <p:spPr>
          <a:xfrm>
            <a:off x="3963027" y="3617767"/>
            <a:ext cx="1268057" cy="1572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A07F4D41-EF31-4531-B4AA-158C4E9E0592}"/>
              </a:ext>
            </a:extLst>
          </p:cNvPr>
          <p:cNvSpPr txBox="1">
            <a:spLocks/>
          </p:cNvSpPr>
          <p:nvPr/>
        </p:nvSpPr>
        <p:spPr>
          <a:xfrm>
            <a:off x="655196" y="1846629"/>
            <a:ext cx="420988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solidFill>
                <a:srgbClr val="0070C0"/>
              </a:solidFill>
            </a:endParaRPr>
          </a:p>
          <a:p>
            <a:r>
              <a:rPr lang="en-US" sz="1600" dirty="0">
                <a:solidFill>
                  <a:srgbClr val="0070C0"/>
                </a:solidFill>
              </a:rPr>
              <a:t>Get started by selecting one of the options in the middle section.</a:t>
            </a:r>
          </a:p>
          <a:p>
            <a:r>
              <a:rPr lang="en-US" sz="1600" dirty="0">
                <a:solidFill>
                  <a:srgbClr val="0070C0"/>
                </a:solidFill>
              </a:rPr>
              <a:t>Match the hardware and firmware revision with the software’s revision (or make a selection with newer firmware than the software version you are using)</a:t>
            </a:r>
          </a:p>
        </p:txBody>
      </p:sp>
      <p:sp>
        <p:nvSpPr>
          <p:cNvPr id="8" name="Rectangle 7">
            <a:extLst>
              <a:ext uri="{FF2B5EF4-FFF2-40B4-BE49-F238E27FC236}">
                <a16:creationId xmlns:a16="http://schemas.microsoft.com/office/drawing/2014/main" id="{FCD1B521-0315-41C5-AB3B-881F74486F00}"/>
              </a:ext>
            </a:extLst>
          </p:cNvPr>
          <p:cNvSpPr/>
          <p:nvPr/>
        </p:nvSpPr>
        <p:spPr>
          <a:xfrm>
            <a:off x="10292862" y="1946031"/>
            <a:ext cx="750276" cy="234461"/>
          </a:xfrm>
          <a:prstGeom prst="rect">
            <a:avLst/>
          </a:prstGeom>
          <a:solidFill>
            <a:srgbClr val="FFFF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41651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6F345-E3FB-47EB-BB75-5F5D6007F5D4}"/>
              </a:ext>
            </a:extLst>
          </p:cNvPr>
          <p:cNvSpPr>
            <a:spLocks noGrp="1"/>
          </p:cNvSpPr>
          <p:nvPr>
            <p:ph type="title"/>
          </p:nvPr>
        </p:nvSpPr>
        <p:spPr/>
        <p:txBody>
          <a:bodyPr/>
          <a:lstStyle/>
          <a:p>
            <a:r>
              <a:rPr lang="en-US" dirty="0"/>
              <a:t>Initial setup</a:t>
            </a:r>
          </a:p>
        </p:txBody>
      </p:sp>
      <p:sp>
        <p:nvSpPr>
          <p:cNvPr id="3" name="Content Placeholder 2">
            <a:extLst>
              <a:ext uri="{FF2B5EF4-FFF2-40B4-BE49-F238E27FC236}">
                <a16:creationId xmlns:a16="http://schemas.microsoft.com/office/drawing/2014/main" id="{1E111D04-A742-43E6-86BF-39C1F065BD88}"/>
              </a:ext>
            </a:extLst>
          </p:cNvPr>
          <p:cNvSpPr>
            <a:spLocks noGrp="1"/>
          </p:cNvSpPr>
          <p:nvPr>
            <p:ph idx="1"/>
          </p:nvPr>
        </p:nvSpPr>
        <p:spPr>
          <a:xfrm>
            <a:off x="838200" y="1825625"/>
            <a:ext cx="2728309" cy="4351338"/>
          </a:xfrm>
        </p:spPr>
        <p:txBody>
          <a:bodyPr>
            <a:normAutofit/>
          </a:bodyPr>
          <a:lstStyle/>
          <a:p>
            <a:r>
              <a:rPr lang="en-US" sz="2000" dirty="0">
                <a:solidFill>
                  <a:srgbClr val="0070C0"/>
                </a:solidFill>
              </a:rPr>
              <a:t>This will be the initial programming screen</a:t>
            </a:r>
          </a:p>
          <a:p>
            <a:pPr marL="457200" indent="-457200">
              <a:buFont typeface="+mj-lt"/>
              <a:buAutoNum type="arabicPeriod"/>
            </a:pPr>
            <a:r>
              <a:rPr lang="en-US" sz="2000" dirty="0">
                <a:solidFill>
                  <a:srgbClr val="0070C0"/>
                </a:solidFill>
              </a:rPr>
              <a:t>Double Click “Project” under the “PLANT” section.</a:t>
            </a:r>
          </a:p>
          <a:p>
            <a:pPr marL="457200" indent="-457200">
              <a:buFont typeface="+mj-lt"/>
              <a:buAutoNum type="arabicPeriod"/>
            </a:pPr>
            <a:endParaRPr lang="en-US" sz="2000" dirty="0">
              <a:solidFill>
                <a:srgbClr val="0070C0"/>
              </a:solidFill>
            </a:endParaRPr>
          </a:p>
        </p:txBody>
      </p:sp>
      <p:pic>
        <p:nvPicPr>
          <p:cNvPr id="4" name="Picture 3">
            <a:extLst>
              <a:ext uri="{FF2B5EF4-FFF2-40B4-BE49-F238E27FC236}">
                <a16:creationId xmlns:a16="http://schemas.microsoft.com/office/drawing/2014/main" id="{4E509908-81FF-4FEE-915C-52FD3E165A07}"/>
              </a:ext>
            </a:extLst>
          </p:cNvPr>
          <p:cNvPicPr>
            <a:picLocks noChangeAspect="1"/>
          </p:cNvPicPr>
          <p:nvPr/>
        </p:nvPicPr>
        <p:blipFill>
          <a:blip r:embed="rId2"/>
          <a:stretch>
            <a:fillRect/>
          </a:stretch>
        </p:blipFill>
        <p:spPr>
          <a:xfrm>
            <a:off x="3566509" y="1825625"/>
            <a:ext cx="7787291" cy="4196539"/>
          </a:xfrm>
          <a:prstGeom prst="rect">
            <a:avLst/>
          </a:prstGeom>
        </p:spPr>
      </p:pic>
      <p:cxnSp>
        <p:nvCxnSpPr>
          <p:cNvPr id="6" name="Straight Arrow Connector 5">
            <a:extLst>
              <a:ext uri="{FF2B5EF4-FFF2-40B4-BE49-F238E27FC236}">
                <a16:creationId xmlns:a16="http://schemas.microsoft.com/office/drawing/2014/main" id="{F1187014-44BE-41CC-B5A2-4E5AE0D1198F}"/>
              </a:ext>
            </a:extLst>
          </p:cNvPr>
          <p:cNvCxnSpPr/>
          <p:nvPr/>
        </p:nvCxnSpPr>
        <p:spPr>
          <a:xfrm>
            <a:off x="2810933" y="2675467"/>
            <a:ext cx="7555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1101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33A6-9ABF-4C66-B70E-21BD85605076}"/>
              </a:ext>
            </a:extLst>
          </p:cNvPr>
          <p:cNvSpPr>
            <a:spLocks noGrp="1"/>
          </p:cNvSpPr>
          <p:nvPr>
            <p:ph type="title"/>
          </p:nvPr>
        </p:nvSpPr>
        <p:spPr/>
        <p:txBody>
          <a:bodyPr>
            <a:normAutofit/>
          </a:bodyPr>
          <a:lstStyle/>
          <a:p>
            <a:r>
              <a:rPr lang="en-US" sz="4000" dirty="0"/>
              <a:t>Align program communications with controller</a:t>
            </a:r>
          </a:p>
        </p:txBody>
      </p:sp>
      <p:sp>
        <p:nvSpPr>
          <p:cNvPr id="3" name="Content Placeholder 2">
            <a:extLst>
              <a:ext uri="{FF2B5EF4-FFF2-40B4-BE49-F238E27FC236}">
                <a16:creationId xmlns:a16="http://schemas.microsoft.com/office/drawing/2014/main" id="{77BBE247-F40A-4715-AAC9-CB28B5425770}"/>
              </a:ext>
            </a:extLst>
          </p:cNvPr>
          <p:cNvSpPr>
            <a:spLocks noGrp="1"/>
          </p:cNvSpPr>
          <p:nvPr>
            <p:ph idx="1"/>
          </p:nvPr>
        </p:nvSpPr>
        <p:spPr>
          <a:xfrm>
            <a:off x="838200" y="1825625"/>
            <a:ext cx="2830688" cy="4351338"/>
          </a:xfrm>
        </p:spPr>
        <p:txBody>
          <a:bodyPr>
            <a:normAutofit fontScale="92500" lnSpcReduction="20000"/>
          </a:bodyPr>
          <a:lstStyle/>
          <a:p>
            <a:pPr marL="342900" indent="-342900">
              <a:buFont typeface="+mj-lt"/>
              <a:buAutoNum type="arabicPeriod"/>
            </a:pPr>
            <a:r>
              <a:rPr lang="en-US" sz="1800" dirty="0">
                <a:solidFill>
                  <a:srgbClr val="0070C0"/>
                </a:solidFill>
              </a:rPr>
              <a:t>Click on “Online Devices” tab on the Project menu</a:t>
            </a:r>
          </a:p>
          <a:p>
            <a:pPr marL="342900" indent="-342900">
              <a:buFont typeface="+mj-lt"/>
              <a:buAutoNum type="arabicPeriod"/>
            </a:pPr>
            <a:r>
              <a:rPr lang="en-US" sz="1800" dirty="0">
                <a:solidFill>
                  <a:srgbClr val="0070C0"/>
                </a:solidFill>
              </a:rPr>
              <a:t>Click in the blue box that says “select online device here”</a:t>
            </a:r>
          </a:p>
          <a:p>
            <a:pPr marL="342900" indent="-342900">
              <a:buFont typeface="+mj-lt"/>
              <a:buAutoNum type="arabicPeriod"/>
            </a:pPr>
            <a:r>
              <a:rPr lang="en-US" sz="1800" dirty="0">
                <a:solidFill>
                  <a:srgbClr val="0070C0"/>
                </a:solidFill>
              </a:rPr>
              <a:t>Choose the device that is shown (in the 2</a:t>
            </a:r>
            <a:r>
              <a:rPr lang="en-US" sz="1800" baseline="30000" dirty="0">
                <a:solidFill>
                  <a:srgbClr val="0070C0"/>
                </a:solidFill>
              </a:rPr>
              <a:t>nd</a:t>
            </a:r>
            <a:r>
              <a:rPr lang="en-US" sz="1800" dirty="0">
                <a:solidFill>
                  <a:srgbClr val="0070C0"/>
                </a:solidFill>
              </a:rPr>
              <a:t> row).</a:t>
            </a:r>
          </a:p>
          <a:p>
            <a:pPr marL="0" indent="0">
              <a:buNone/>
            </a:pPr>
            <a:r>
              <a:rPr lang="en-US" sz="1800" dirty="0">
                <a:solidFill>
                  <a:srgbClr val="0070C0"/>
                </a:solidFill>
              </a:rPr>
              <a:t>The two rows should then collapse to one, with the  device from the second row shown in the “Name of station” column.</a:t>
            </a:r>
          </a:p>
          <a:p>
            <a:pPr marL="342900" indent="-342900">
              <a:buFont typeface="+mj-lt"/>
              <a:buAutoNum type="alphaUcPeriod"/>
            </a:pPr>
            <a:r>
              <a:rPr lang="en-US" sz="1800" dirty="0">
                <a:solidFill>
                  <a:srgbClr val="0070C0"/>
                </a:solidFill>
              </a:rPr>
              <a:t>Click the symbol indicated by the arrow to scan the network.</a:t>
            </a:r>
          </a:p>
          <a:p>
            <a:pPr marL="0" indent="0">
              <a:buNone/>
            </a:pPr>
            <a:r>
              <a:rPr lang="en-US" sz="1800" dirty="0">
                <a:solidFill>
                  <a:srgbClr val="0070C0"/>
                </a:solidFill>
              </a:rPr>
              <a:t>Under the status column, there should now be a checkmark.</a:t>
            </a:r>
          </a:p>
          <a:p>
            <a:endParaRPr lang="en-US" sz="1800" dirty="0"/>
          </a:p>
        </p:txBody>
      </p:sp>
      <p:pic>
        <p:nvPicPr>
          <p:cNvPr id="4" name="Picture 3">
            <a:extLst>
              <a:ext uri="{FF2B5EF4-FFF2-40B4-BE49-F238E27FC236}">
                <a16:creationId xmlns:a16="http://schemas.microsoft.com/office/drawing/2014/main" id="{EA22AE72-8357-4669-BDCE-C6141C393E4E}"/>
              </a:ext>
            </a:extLst>
          </p:cNvPr>
          <p:cNvPicPr>
            <a:picLocks noChangeAspect="1"/>
          </p:cNvPicPr>
          <p:nvPr/>
        </p:nvPicPr>
        <p:blipFill>
          <a:blip r:embed="rId2"/>
          <a:stretch>
            <a:fillRect/>
          </a:stretch>
        </p:blipFill>
        <p:spPr>
          <a:xfrm>
            <a:off x="3668888" y="1691395"/>
            <a:ext cx="8523111" cy="4485567"/>
          </a:xfrm>
          <a:prstGeom prst="rect">
            <a:avLst/>
          </a:prstGeom>
        </p:spPr>
      </p:pic>
      <p:sp>
        <p:nvSpPr>
          <p:cNvPr id="7" name="TextBox 6">
            <a:extLst>
              <a:ext uri="{FF2B5EF4-FFF2-40B4-BE49-F238E27FC236}">
                <a16:creationId xmlns:a16="http://schemas.microsoft.com/office/drawing/2014/main" id="{5B8EDD6C-E00A-491A-BE50-A30215807410}"/>
              </a:ext>
            </a:extLst>
          </p:cNvPr>
          <p:cNvSpPr txBox="1"/>
          <p:nvPr/>
        </p:nvSpPr>
        <p:spPr>
          <a:xfrm>
            <a:off x="8545689" y="1228051"/>
            <a:ext cx="1975555" cy="369332"/>
          </a:xfrm>
          <a:prstGeom prst="rect">
            <a:avLst/>
          </a:prstGeom>
          <a:noFill/>
        </p:spPr>
        <p:txBody>
          <a:bodyPr wrap="square" rtlCol="0">
            <a:spAutoFit/>
          </a:bodyPr>
          <a:lstStyle/>
          <a:p>
            <a:r>
              <a:rPr lang="en-US" dirty="0">
                <a:solidFill>
                  <a:srgbClr val="0070C0"/>
                </a:solidFill>
              </a:rPr>
              <a:t>Network scan icon</a:t>
            </a:r>
          </a:p>
        </p:txBody>
      </p:sp>
      <p:cxnSp>
        <p:nvCxnSpPr>
          <p:cNvPr id="6" name="Straight Arrow Connector 5">
            <a:extLst>
              <a:ext uri="{FF2B5EF4-FFF2-40B4-BE49-F238E27FC236}">
                <a16:creationId xmlns:a16="http://schemas.microsoft.com/office/drawing/2014/main" id="{C586DADF-7238-44B9-8801-A3873FC1EEE7}"/>
              </a:ext>
            </a:extLst>
          </p:cNvPr>
          <p:cNvCxnSpPr>
            <a:cxnSpLocks/>
            <a:stCxn id="7" idx="1"/>
          </p:cNvCxnSpPr>
          <p:nvPr/>
        </p:nvCxnSpPr>
        <p:spPr>
          <a:xfrm flipH="1">
            <a:off x="6999111" y="1412717"/>
            <a:ext cx="1546578" cy="1319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25D2BE3-F35D-47D8-897F-8DD626977444}"/>
              </a:ext>
            </a:extLst>
          </p:cNvPr>
          <p:cNvSpPr txBox="1"/>
          <p:nvPr/>
        </p:nvSpPr>
        <p:spPr>
          <a:xfrm>
            <a:off x="6111210" y="3244334"/>
            <a:ext cx="287862" cy="369332"/>
          </a:xfrm>
          <a:prstGeom prst="rect">
            <a:avLst/>
          </a:prstGeom>
          <a:noFill/>
        </p:spPr>
        <p:txBody>
          <a:bodyPr wrap="square" rtlCol="0">
            <a:spAutoFit/>
          </a:bodyPr>
          <a:lstStyle/>
          <a:p>
            <a:r>
              <a:rPr lang="en-US" dirty="0">
                <a:solidFill>
                  <a:schemeClr val="bg1">
                    <a:lumMod val="95000"/>
                  </a:schemeClr>
                </a:solidFill>
              </a:rPr>
              <a:t>4</a:t>
            </a:r>
          </a:p>
        </p:txBody>
      </p:sp>
      <p:sp>
        <p:nvSpPr>
          <p:cNvPr id="10" name="TextBox 9">
            <a:extLst>
              <a:ext uri="{FF2B5EF4-FFF2-40B4-BE49-F238E27FC236}">
                <a16:creationId xmlns:a16="http://schemas.microsoft.com/office/drawing/2014/main" id="{601F8848-A490-4C74-B51B-768785B2B46E}"/>
              </a:ext>
            </a:extLst>
          </p:cNvPr>
          <p:cNvSpPr txBox="1"/>
          <p:nvPr/>
        </p:nvSpPr>
        <p:spPr>
          <a:xfrm>
            <a:off x="7768880" y="1860381"/>
            <a:ext cx="287862" cy="369332"/>
          </a:xfrm>
          <a:prstGeom prst="rect">
            <a:avLst/>
          </a:prstGeom>
          <a:noFill/>
        </p:spPr>
        <p:txBody>
          <a:bodyPr wrap="square" rtlCol="0">
            <a:spAutoFit/>
          </a:bodyPr>
          <a:lstStyle/>
          <a:p>
            <a:r>
              <a:rPr lang="en-US" dirty="0">
                <a:solidFill>
                  <a:schemeClr val="bg1">
                    <a:lumMod val="95000"/>
                  </a:schemeClr>
                </a:solidFill>
              </a:rPr>
              <a:t>1</a:t>
            </a:r>
          </a:p>
        </p:txBody>
      </p:sp>
      <p:sp>
        <p:nvSpPr>
          <p:cNvPr id="11" name="TextBox 10">
            <a:extLst>
              <a:ext uri="{FF2B5EF4-FFF2-40B4-BE49-F238E27FC236}">
                <a16:creationId xmlns:a16="http://schemas.microsoft.com/office/drawing/2014/main" id="{A586690F-F6E5-4D2B-A69E-656E98FAF10B}"/>
              </a:ext>
            </a:extLst>
          </p:cNvPr>
          <p:cNvSpPr txBox="1"/>
          <p:nvPr/>
        </p:nvSpPr>
        <p:spPr>
          <a:xfrm>
            <a:off x="4892596" y="2329346"/>
            <a:ext cx="287862" cy="369332"/>
          </a:xfrm>
          <a:prstGeom prst="rect">
            <a:avLst/>
          </a:prstGeom>
          <a:noFill/>
        </p:spPr>
        <p:txBody>
          <a:bodyPr wrap="square" rtlCol="0">
            <a:spAutoFit/>
          </a:bodyPr>
          <a:lstStyle/>
          <a:p>
            <a:r>
              <a:rPr lang="en-US" dirty="0">
                <a:solidFill>
                  <a:schemeClr val="bg1">
                    <a:lumMod val="95000"/>
                  </a:schemeClr>
                </a:solidFill>
              </a:rPr>
              <a:t>2</a:t>
            </a:r>
          </a:p>
        </p:txBody>
      </p:sp>
      <p:sp>
        <p:nvSpPr>
          <p:cNvPr id="12" name="TextBox 11">
            <a:extLst>
              <a:ext uri="{FF2B5EF4-FFF2-40B4-BE49-F238E27FC236}">
                <a16:creationId xmlns:a16="http://schemas.microsoft.com/office/drawing/2014/main" id="{AB748E96-AA8A-4FC8-B2C6-8EC9E3BD9997}"/>
              </a:ext>
            </a:extLst>
          </p:cNvPr>
          <p:cNvSpPr txBox="1"/>
          <p:nvPr/>
        </p:nvSpPr>
        <p:spPr>
          <a:xfrm>
            <a:off x="7133244" y="2652010"/>
            <a:ext cx="287862" cy="369332"/>
          </a:xfrm>
          <a:prstGeom prst="rect">
            <a:avLst/>
          </a:prstGeom>
          <a:noFill/>
        </p:spPr>
        <p:txBody>
          <a:bodyPr wrap="square" rtlCol="0">
            <a:spAutoFit/>
          </a:bodyPr>
          <a:lstStyle/>
          <a:p>
            <a:r>
              <a:rPr lang="en-US" dirty="0">
                <a:solidFill>
                  <a:schemeClr val="bg1">
                    <a:lumMod val="95000"/>
                  </a:schemeClr>
                </a:solidFill>
              </a:rPr>
              <a:t>3</a:t>
            </a:r>
          </a:p>
        </p:txBody>
      </p:sp>
      <p:sp>
        <p:nvSpPr>
          <p:cNvPr id="15" name="Arrow: Down 14">
            <a:extLst>
              <a:ext uri="{FF2B5EF4-FFF2-40B4-BE49-F238E27FC236}">
                <a16:creationId xmlns:a16="http://schemas.microsoft.com/office/drawing/2014/main" id="{F1DB0D29-2E1F-40F1-9DE2-11E17FE8DF8C}"/>
              </a:ext>
            </a:extLst>
          </p:cNvPr>
          <p:cNvSpPr/>
          <p:nvPr/>
        </p:nvSpPr>
        <p:spPr>
          <a:xfrm rot="648841">
            <a:off x="7816856" y="1979883"/>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856EE4E-0CAD-4365-A859-8FAF790617AF}"/>
              </a:ext>
            </a:extLst>
          </p:cNvPr>
          <p:cNvSpPr txBox="1"/>
          <p:nvPr/>
        </p:nvSpPr>
        <p:spPr>
          <a:xfrm>
            <a:off x="7921280" y="2012781"/>
            <a:ext cx="287862" cy="369332"/>
          </a:xfrm>
          <a:prstGeom prst="rect">
            <a:avLst/>
          </a:prstGeom>
          <a:noFill/>
        </p:spPr>
        <p:txBody>
          <a:bodyPr wrap="square" rtlCol="0">
            <a:spAutoFit/>
          </a:bodyPr>
          <a:lstStyle/>
          <a:p>
            <a:r>
              <a:rPr lang="en-US" dirty="0">
                <a:solidFill>
                  <a:schemeClr val="bg1">
                    <a:lumMod val="95000"/>
                  </a:schemeClr>
                </a:solidFill>
              </a:rPr>
              <a:t>1</a:t>
            </a:r>
          </a:p>
        </p:txBody>
      </p:sp>
      <p:sp>
        <p:nvSpPr>
          <p:cNvPr id="17" name="Arrow: Down 16">
            <a:extLst>
              <a:ext uri="{FF2B5EF4-FFF2-40B4-BE49-F238E27FC236}">
                <a16:creationId xmlns:a16="http://schemas.microsoft.com/office/drawing/2014/main" id="{68501BC4-2BEE-405D-8DFA-0B39266C3CBF}"/>
              </a:ext>
            </a:extLst>
          </p:cNvPr>
          <p:cNvSpPr/>
          <p:nvPr/>
        </p:nvSpPr>
        <p:spPr>
          <a:xfrm rot="1964790" flipH="1">
            <a:off x="9077786" y="2684247"/>
            <a:ext cx="496709"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55E6CC1-C725-44A3-8FD1-5A1115ED2F16}"/>
              </a:ext>
            </a:extLst>
          </p:cNvPr>
          <p:cNvSpPr txBox="1"/>
          <p:nvPr/>
        </p:nvSpPr>
        <p:spPr>
          <a:xfrm rot="165936" flipH="1">
            <a:off x="9189766" y="2698403"/>
            <a:ext cx="287861" cy="369332"/>
          </a:xfrm>
          <a:prstGeom prst="rect">
            <a:avLst/>
          </a:prstGeom>
          <a:noFill/>
        </p:spPr>
        <p:txBody>
          <a:bodyPr wrap="square" rtlCol="0">
            <a:spAutoFit/>
          </a:bodyPr>
          <a:lstStyle/>
          <a:p>
            <a:r>
              <a:rPr lang="en-US" dirty="0">
                <a:solidFill>
                  <a:schemeClr val="bg1">
                    <a:lumMod val="95000"/>
                  </a:schemeClr>
                </a:solidFill>
              </a:rPr>
              <a:t>2</a:t>
            </a:r>
          </a:p>
        </p:txBody>
      </p:sp>
      <p:sp>
        <p:nvSpPr>
          <p:cNvPr id="19" name="Arrow: Down 18">
            <a:extLst>
              <a:ext uri="{FF2B5EF4-FFF2-40B4-BE49-F238E27FC236}">
                <a16:creationId xmlns:a16="http://schemas.microsoft.com/office/drawing/2014/main" id="{8DF66349-40F2-4081-A828-DA48AB8F1215}"/>
              </a:ext>
            </a:extLst>
          </p:cNvPr>
          <p:cNvSpPr/>
          <p:nvPr/>
        </p:nvSpPr>
        <p:spPr>
          <a:xfrm rot="7956336">
            <a:off x="8726746" y="3295646"/>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273B803E-911D-4296-A994-5AAD89285887}"/>
              </a:ext>
            </a:extLst>
          </p:cNvPr>
          <p:cNvSpPr txBox="1"/>
          <p:nvPr/>
        </p:nvSpPr>
        <p:spPr>
          <a:xfrm>
            <a:off x="8854883" y="3348046"/>
            <a:ext cx="287862" cy="369332"/>
          </a:xfrm>
          <a:prstGeom prst="rect">
            <a:avLst/>
          </a:prstGeom>
          <a:noFill/>
        </p:spPr>
        <p:txBody>
          <a:bodyPr wrap="square" rtlCol="0">
            <a:spAutoFit/>
          </a:bodyPr>
          <a:lstStyle/>
          <a:p>
            <a:r>
              <a:rPr lang="en-US" dirty="0">
                <a:solidFill>
                  <a:schemeClr val="bg1">
                    <a:lumMod val="95000"/>
                  </a:schemeClr>
                </a:solidFill>
              </a:rPr>
              <a:t>3</a:t>
            </a:r>
          </a:p>
        </p:txBody>
      </p:sp>
      <p:sp>
        <p:nvSpPr>
          <p:cNvPr id="5" name="TextBox 4">
            <a:extLst>
              <a:ext uri="{FF2B5EF4-FFF2-40B4-BE49-F238E27FC236}">
                <a16:creationId xmlns:a16="http://schemas.microsoft.com/office/drawing/2014/main" id="{3900D5BE-118A-4623-9F9C-A0C379DC7DEF}"/>
              </a:ext>
            </a:extLst>
          </p:cNvPr>
          <p:cNvSpPr txBox="1"/>
          <p:nvPr/>
        </p:nvSpPr>
        <p:spPr>
          <a:xfrm>
            <a:off x="5610578" y="4370737"/>
            <a:ext cx="4910666" cy="1323439"/>
          </a:xfrm>
          <a:prstGeom prst="rect">
            <a:avLst/>
          </a:prstGeom>
          <a:noFill/>
        </p:spPr>
        <p:txBody>
          <a:bodyPr wrap="square" rtlCol="0">
            <a:spAutoFit/>
          </a:bodyPr>
          <a:lstStyle/>
          <a:p>
            <a:r>
              <a:rPr lang="en-US" sz="1600" dirty="0">
                <a:solidFill>
                  <a:schemeClr val="accent1"/>
                </a:solidFill>
              </a:rPr>
              <a:t>Note: If you had desired another IP address besides the default, you would make that change in the appropriate Project area in PLCnext Engineer.  It would be shown and would take effect once the project was downloaded to the PLCnext controller.</a:t>
            </a:r>
          </a:p>
        </p:txBody>
      </p:sp>
      <p:cxnSp>
        <p:nvCxnSpPr>
          <p:cNvPr id="22" name="Straight Arrow Connector 21">
            <a:extLst>
              <a:ext uri="{FF2B5EF4-FFF2-40B4-BE49-F238E27FC236}">
                <a16:creationId xmlns:a16="http://schemas.microsoft.com/office/drawing/2014/main" id="{41868C57-0742-4AB3-8216-73C7211FE145}"/>
              </a:ext>
            </a:extLst>
          </p:cNvPr>
          <p:cNvCxnSpPr/>
          <p:nvPr/>
        </p:nvCxnSpPr>
        <p:spPr>
          <a:xfrm flipV="1">
            <a:off x="5994400" y="3348046"/>
            <a:ext cx="489479" cy="10226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81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EA986-8F9F-4B98-810C-406CD1D9B14B}"/>
              </a:ext>
            </a:extLst>
          </p:cNvPr>
          <p:cNvSpPr>
            <a:spLocks noGrp="1"/>
          </p:cNvSpPr>
          <p:nvPr>
            <p:ph type="title"/>
          </p:nvPr>
        </p:nvSpPr>
        <p:spPr/>
        <p:txBody>
          <a:bodyPr/>
          <a:lstStyle/>
          <a:p>
            <a:r>
              <a:rPr lang="en-US" dirty="0"/>
              <a:t>Topics, continued</a:t>
            </a:r>
          </a:p>
        </p:txBody>
      </p:sp>
      <p:sp>
        <p:nvSpPr>
          <p:cNvPr id="3" name="Content Placeholder 2">
            <a:extLst>
              <a:ext uri="{FF2B5EF4-FFF2-40B4-BE49-F238E27FC236}">
                <a16:creationId xmlns:a16="http://schemas.microsoft.com/office/drawing/2014/main" id="{C33096D7-0C84-4760-9C1B-6F7B4FF43B52}"/>
              </a:ext>
            </a:extLst>
          </p:cNvPr>
          <p:cNvSpPr>
            <a:spLocks noGrp="1"/>
          </p:cNvSpPr>
          <p:nvPr>
            <p:ph idx="1"/>
          </p:nvPr>
        </p:nvSpPr>
        <p:spPr/>
        <p:txBody>
          <a:bodyPr>
            <a:normAutofit lnSpcReduction="10000"/>
          </a:bodyPr>
          <a:lstStyle/>
          <a:p>
            <a:r>
              <a:rPr lang="en-US" dirty="0"/>
              <a:t>Getting started with PLCnext Engineer software</a:t>
            </a:r>
          </a:p>
          <a:p>
            <a:pPr lvl="1"/>
            <a:r>
              <a:rPr lang="en-US" dirty="0"/>
              <a:t>Opening a new project</a:t>
            </a:r>
          </a:p>
          <a:p>
            <a:pPr lvl="1"/>
            <a:r>
              <a:rPr lang="en-US" dirty="0"/>
              <a:t>Aligning communications between project and the controller</a:t>
            </a:r>
          </a:p>
          <a:p>
            <a:pPr lvl="1"/>
            <a:r>
              <a:rPr lang="en-US" dirty="0"/>
              <a:t>Adding input and output modules to the project</a:t>
            </a:r>
          </a:p>
          <a:p>
            <a:pPr lvl="1"/>
            <a:r>
              <a:rPr lang="en-US" dirty="0"/>
              <a:t>Parameterization of the I/O</a:t>
            </a:r>
          </a:p>
          <a:p>
            <a:pPr lvl="1"/>
            <a:r>
              <a:rPr lang="en-US" dirty="0"/>
              <a:t>Connecting to the controller, downloading and running the project</a:t>
            </a:r>
          </a:p>
          <a:p>
            <a:pPr lvl="1"/>
            <a:r>
              <a:rPr lang="en-US" dirty="0"/>
              <a:t>Creating variables, linking them to I/O in the program</a:t>
            </a:r>
          </a:p>
          <a:p>
            <a:r>
              <a:rPr lang="en-US" dirty="0"/>
              <a:t>Programming preliminaries</a:t>
            </a:r>
          </a:p>
          <a:p>
            <a:pPr lvl="1"/>
            <a:r>
              <a:rPr lang="en-US" dirty="0"/>
              <a:t>Importing a function block into the program</a:t>
            </a:r>
          </a:p>
          <a:p>
            <a:pPr lvl="1"/>
            <a:r>
              <a:rPr lang="en-US" dirty="0"/>
              <a:t>Open a new program, and the code tab, drop in a function block</a:t>
            </a:r>
          </a:p>
          <a:p>
            <a:pPr marL="457200" lvl="1" indent="0">
              <a:buNone/>
            </a:pPr>
            <a:r>
              <a:rPr lang="en-US" dirty="0"/>
              <a:t>…continued on next page</a:t>
            </a:r>
          </a:p>
          <a:p>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2404284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33A6-9ABF-4C66-B70E-21BD85605076}"/>
              </a:ext>
            </a:extLst>
          </p:cNvPr>
          <p:cNvSpPr>
            <a:spLocks noGrp="1"/>
          </p:cNvSpPr>
          <p:nvPr>
            <p:ph type="title"/>
          </p:nvPr>
        </p:nvSpPr>
        <p:spPr/>
        <p:txBody>
          <a:bodyPr>
            <a:normAutofit/>
          </a:bodyPr>
          <a:lstStyle/>
          <a:p>
            <a:r>
              <a:rPr lang="en-US" sz="4000" dirty="0"/>
              <a:t>Align program communications with controller</a:t>
            </a:r>
          </a:p>
        </p:txBody>
      </p:sp>
      <p:sp>
        <p:nvSpPr>
          <p:cNvPr id="3" name="Content Placeholder 2">
            <a:extLst>
              <a:ext uri="{FF2B5EF4-FFF2-40B4-BE49-F238E27FC236}">
                <a16:creationId xmlns:a16="http://schemas.microsoft.com/office/drawing/2014/main" id="{77BBE247-F40A-4715-AAC9-CB28B5425770}"/>
              </a:ext>
            </a:extLst>
          </p:cNvPr>
          <p:cNvSpPr>
            <a:spLocks noGrp="1"/>
          </p:cNvSpPr>
          <p:nvPr>
            <p:ph idx="1"/>
          </p:nvPr>
        </p:nvSpPr>
        <p:spPr>
          <a:xfrm>
            <a:off x="838200" y="1825625"/>
            <a:ext cx="2830688" cy="4351338"/>
          </a:xfrm>
        </p:spPr>
        <p:txBody>
          <a:bodyPr>
            <a:normAutofit/>
          </a:bodyPr>
          <a:lstStyle/>
          <a:p>
            <a:pPr marL="0" indent="0">
              <a:buNone/>
            </a:pPr>
            <a:r>
              <a:rPr lang="en-US" sz="1800" dirty="0">
                <a:solidFill>
                  <a:srgbClr val="0070C0"/>
                </a:solidFill>
              </a:rPr>
              <a:t>The two rows should then collapse to one, with the  device from the second row shown in the “Name of station” column.</a:t>
            </a:r>
          </a:p>
          <a:p>
            <a:pPr marL="342900" indent="-342900">
              <a:buFont typeface="+mj-lt"/>
              <a:buAutoNum type="alphaUcPeriod"/>
            </a:pPr>
            <a:r>
              <a:rPr lang="en-US" sz="1800" dirty="0">
                <a:solidFill>
                  <a:srgbClr val="0070C0"/>
                </a:solidFill>
              </a:rPr>
              <a:t>Click the symbol indicated by the arrow to scan the network.</a:t>
            </a:r>
          </a:p>
          <a:p>
            <a:pPr marL="0" indent="0">
              <a:buNone/>
            </a:pPr>
            <a:r>
              <a:rPr lang="en-US" sz="1800" dirty="0">
                <a:solidFill>
                  <a:srgbClr val="0070C0"/>
                </a:solidFill>
              </a:rPr>
              <a:t>Under the status column, there should now be a checkmark.</a:t>
            </a:r>
          </a:p>
          <a:p>
            <a:endParaRPr lang="en-US" sz="1800" dirty="0"/>
          </a:p>
        </p:txBody>
      </p:sp>
      <p:pic>
        <p:nvPicPr>
          <p:cNvPr id="4" name="Picture 3">
            <a:extLst>
              <a:ext uri="{FF2B5EF4-FFF2-40B4-BE49-F238E27FC236}">
                <a16:creationId xmlns:a16="http://schemas.microsoft.com/office/drawing/2014/main" id="{EA22AE72-8357-4669-BDCE-C6141C393E4E}"/>
              </a:ext>
            </a:extLst>
          </p:cNvPr>
          <p:cNvPicPr>
            <a:picLocks noChangeAspect="1"/>
          </p:cNvPicPr>
          <p:nvPr/>
        </p:nvPicPr>
        <p:blipFill>
          <a:blip r:embed="rId2"/>
          <a:stretch>
            <a:fillRect/>
          </a:stretch>
        </p:blipFill>
        <p:spPr>
          <a:xfrm>
            <a:off x="3668888" y="1691395"/>
            <a:ext cx="8523111" cy="4485567"/>
          </a:xfrm>
          <a:prstGeom prst="rect">
            <a:avLst/>
          </a:prstGeom>
        </p:spPr>
      </p:pic>
      <p:sp>
        <p:nvSpPr>
          <p:cNvPr id="7" name="TextBox 6">
            <a:extLst>
              <a:ext uri="{FF2B5EF4-FFF2-40B4-BE49-F238E27FC236}">
                <a16:creationId xmlns:a16="http://schemas.microsoft.com/office/drawing/2014/main" id="{5B8EDD6C-E00A-491A-BE50-A30215807410}"/>
              </a:ext>
            </a:extLst>
          </p:cNvPr>
          <p:cNvSpPr txBox="1"/>
          <p:nvPr/>
        </p:nvSpPr>
        <p:spPr>
          <a:xfrm>
            <a:off x="8545689" y="1228051"/>
            <a:ext cx="1975555" cy="369332"/>
          </a:xfrm>
          <a:prstGeom prst="rect">
            <a:avLst/>
          </a:prstGeom>
          <a:noFill/>
        </p:spPr>
        <p:txBody>
          <a:bodyPr wrap="square" rtlCol="0">
            <a:spAutoFit/>
          </a:bodyPr>
          <a:lstStyle/>
          <a:p>
            <a:r>
              <a:rPr lang="en-US" dirty="0">
                <a:solidFill>
                  <a:srgbClr val="0070C0"/>
                </a:solidFill>
              </a:rPr>
              <a:t>Network scan icon</a:t>
            </a:r>
          </a:p>
        </p:txBody>
      </p:sp>
      <p:pic>
        <p:nvPicPr>
          <p:cNvPr id="8" name="Picture 7">
            <a:extLst>
              <a:ext uri="{FF2B5EF4-FFF2-40B4-BE49-F238E27FC236}">
                <a16:creationId xmlns:a16="http://schemas.microsoft.com/office/drawing/2014/main" id="{88CEEA0D-C9DF-444D-9587-B86D022EE0A3}"/>
              </a:ext>
            </a:extLst>
          </p:cNvPr>
          <p:cNvPicPr>
            <a:picLocks noChangeAspect="1"/>
          </p:cNvPicPr>
          <p:nvPr/>
        </p:nvPicPr>
        <p:blipFill>
          <a:blip r:embed="rId3"/>
          <a:stretch>
            <a:fillRect/>
          </a:stretch>
        </p:blipFill>
        <p:spPr>
          <a:xfrm>
            <a:off x="3682297" y="1709677"/>
            <a:ext cx="8523112" cy="4467286"/>
          </a:xfrm>
          <a:prstGeom prst="rect">
            <a:avLst/>
          </a:prstGeom>
        </p:spPr>
      </p:pic>
      <p:cxnSp>
        <p:nvCxnSpPr>
          <p:cNvPr id="6" name="Straight Arrow Connector 5">
            <a:extLst>
              <a:ext uri="{FF2B5EF4-FFF2-40B4-BE49-F238E27FC236}">
                <a16:creationId xmlns:a16="http://schemas.microsoft.com/office/drawing/2014/main" id="{C586DADF-7238-44B9-8801-A3873FC1EEE7}"/>
              </a:ext>
            </a:extLst>
          </p:cNvPr>
          <p:cNvCxnSpPr>
            <a:cxnSpLocks/>
            <a:stCxn id="7" idx="1"/>
          </p:cNvCxnSpPr>
          <p:nvPr/>
        </p:nvCxnSpPr>
        <p:spPr>
          <a:xfrm flipH="1">
            <a:off x="6999111" y="1412717"/>
            <a:ext cx="1546578" cy="1319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25D2BE3-F35D-47D8-897F-8DD626977444}"/>
              </a:ext>
            </a:extLst>
          </p:cNvPr>
          <p:cNvSpPr txBox="1"/>
          <p:nvPr/>
        </p:nvSpPr>
        <p:spPr>
          <a:xfrm>
            <a:off x="6111210" y="3244334"/>
            <a:ext cx="287862" cy="369332"/>
          </a:xfrm>
          <a:prstGeom prst="rect">
            <a:avLst/>
          </a:prstGeom>
          <a:noFill/>
        </p:spPr>
        <p:txBody>
          <a:bodyPr wrap="square" rtlCol="0">
            <a:spAutoFit/>
          </a:bodyPr>
          <a:lstStyle/>
          <a:p>
            <a:r>
              <a:rPr lang="en-US" dirty="0">
                <a:solidFill>
                  <a:schemeClr val="bg1">
                    <a:lumMod val="95000"/>
                  </a:schemeClr>
                </a:solidFill>
              </a:rPr>
              <a:t>4</a:t>
            </a:r>
          </a:p>
        </p:txBody>
      </p:sp>
      <p:sp>
        <p:nvSpPr>
          <p:cNvPr id="10" name="TextBox 9">
            <a:extLst>
              <a:ext uri="{FF2B5EF4-FFF2-40B4-BE49-F238E27FC236}">
                <a16:creationId xmlns:a16="http://schemas.microsoft.com/office/drawing/2014/main" id="{601F8848-A490-4C74-B51B-768785B2B46E}"/>
              </a:ext>
            </a:extLst>
          </p:cNvPr>
          <p:cNvSpPr txBox="1"/>
          <p:nvPr/>
        </p:nvSpPr>
        <p:spPr>
          <a:xfrm>
            <a:off x="7768880" y="1860381"/>
            <a:ext cx="287862" cy="369332"/>
          </a:xfrm>
          <a:prstGeom prst="rect">
            <a:avLst/>
          </a:prstGeom>
          <a:noFill/>
        </p:spPr>
        <p:txBody>
          <a:bodyPr wrap="square" rtlCol="0">
            <a:spAutoFit/>
          </a:bodyPr>
          <a:lstStyle/>
          <a:p>
            <a:r>
              <a:rPr lang="en-US" dirty="0">
                <a:solidFill>
                  <a:schemeClr val="bg1">
                    <a:lumMod val="95000"/>
                  </a:schemeClr>
                </a:solidFill>
              </a:rPr>
              <a:t>1</a:t>
            </a:r>
          </a:p>
        </p:txBody>
      </p:sp>
      <p:sp>
        <p:nvSpPr>
          <p:cNvPr id="11" name="TextBox 10">
            <a:extLst>
              <a:ext uri="{FF2B5EF4-FFF2-40B4-BE49-F238E27FC236}">
                <a16:creationId xmlns:a16="http://schemas.microsoft.com/office/drawing/2014/main" id="{A586690F-F6E5-4D2B-A69E-656E98FAF10B}"/>
              </a:ext>
            </a:extLst>
          </p:cNvPr>
          <p:cNvSpPr txBox="1"/>
          <p:nvPr/>
        </p:nvSpPr>
        <p:spPr>
          <a:xfrm>
            <a:off x="4892596" y="2329346"/>
            <a:ext cx="287862" cy="369332"/>
          </a:xfrm>
          <a:prstGeom prst="rect">
            <a:avLst/>
          </a:prstGeom>
          <a:noFill/>
        </p:spPr>
        <p:txBody>
          <a:bodyPr wrap="square" rtlCol="0">
            <a:spAutoFit/>
          </a:bodyPr>
          <a:lstStyle/>
          <a:p>
            <a:r>
              <a:rPr lang="en-US" dirty="0">
                <a:solidFill>
                  <a:schemeClr val="bg1">
                    <a:lumMod val="95000"/>
                  </a:schemeClr>
                </a:solidFill>
              </a:rPr>
              <a:t>2</a:t>
            </a:r>
          </a:p>
        </p:txBody>
      </p:sp>
      <p:sp>
        <p:nvSpPr>
          <p:cNvPr id="12" name="TextBox 11">
            <a:extLst>
              <a:ext uri="{FF2B5EF4-FFF2-40B4-BE49-F238E27FC236}">
                <a16:creationId xmlns:a16="http://schemas.microsoft.com/office/drawing/2014/main" id="{AB748E96-AA8A-4FC8-B2C6-8EC9E3BD9997}"/>
              </a:ext>
            </a:extLst>
          </p:cNvPr>
          <p:cNvSpPr txBox="1"/>
          <p:nvPr/>
        </p:nvSpPr>
        <p:spPr>
          <a:xfrm>
            <a:off x="7133244" y="2652010"/>
            <a:ext cx="287862" cy="369332"/>
          </a:xfrm>
          <a:prstGeom prst="rect">
            <a:avLst/>
          </a:prstGeom>
          <a:noFill/>
        </p:spPr>
        <p:txBody>
          <a:bodyPr wrap="square" rtlCol="0">
            <a:spAutoFit/>
          </a:bodyPr>
          <a:lstStyle/>
          <a:p>
            <a:r>
              <a:rPr lang="en-US" dirty="0">
                <a:solidFill>
                  <a:schemeClr val="bg1">
                    <a:lumMod val="95000"/>
                  </a:schemeClr>
                </a:solidFill>
              </a:rPr>
              <a:t>3</a:t>
            </a:r>
          </a:p>
        </p:txBody>
      </p:sp>
      <p:sp>
        <p:nvSpPr>
          <p:cNvPr id="13" name="Arrow: Down 12">
            <a:extLst>
              <a:ext uri="{FF2B5EF4-FFF2-40B4-BE49-F238E27FC236}">
                <a16:creationId xmlns:a16="http://schemas.microsoft.com/office/drawing/2014/main" id="{CB04DC26-23D3-48C9-8E63-95C0B7654DEF}"/>
              </a:ext>
            </a:extLst>
          </p:cNvPr>
          <p:cNvSpPr/>
          <p:nvPr/>
        </p:nvSpPr>
        <p:spPr>
          <a:xfrm rot="20255421">
            <a:off x="6555500" y="2259337"/>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E237E93-9745-4D6F-AD06-EF1A1C59BA58}"/>
              </a:ext>
            </a:extLst>
          </p:cNvPr>
          <p:cNvSpPr txBox="1"/>
          <p:nvPr/>
        </p:nvSpPr>
        <p:spPr>
          <a:xfrm>
            <a:off x="6683637" y="2311737"/>
            <a:ext cx="287862" cy="369332"/>
          </a:xfrm>
          <a:prstGeom prst="rect">
            <a:avLst/>
          </a:prstGeom>
          <a:noFill/>
        </p:spPr>
        <p:txBody>
          <a:bodyPr wrap="square" rtlCol="0">
            <a:spAutoFit/>
          </a:bodyPr>
          <a:lstStyle/>
          <a:p>
            <a:r>
              <a:rPr lang="en-US" dirty="0">
                <a:solidFill>
                  <a:schemeClr val="bg1">
                    <a:lumMod val="95000"/>
                  </a:schemeClr>
                </a:solidFill>
              </a:rPr>
              <a:t>A</a:t>
            </a:r>
          </a:p>
        </p:txBody>
      </p:sp>
      <p:sp>
        <p:nvSpPr>
          <p:cNvPr id="5" name="TextBox 4">
            <a:extLst>
              <a:ext uri="{FF2B5EF4-FFF2-40B4-BE49-F238E27FC236}">
                <a16:creationId xmlns:a16="http://schemas.microsoft.com/office/drawing/2014/main" id="{3900D5BE-118A-4623-9F9C-A0C379DC7DEF}"/>
              </a:ext>
            </a:extLst>
          </p:cNvPr>
          <p:cNvSpPr txBox="1"/>
          <p:nvPr/>
        </p:nvSpPr>
        <p:spPr>
          <a:xfrm>
            <a:off x="5610578" y="4370737"/>
            <a:ext cx="4910666" cy="1323439"/>
          </a:xfrm>
          <a:prstGeom prst="rect">
            <a:avLst/>
          </a:prstGeom>
          <a:noFill/>
        </p:spPr>
        <p:txBody>
          <a:bodyPr wrap="square" rtlCol="0">
            <a:spAutoFit/>
          </a:bodyPr>
          <a:lstStyle/>
          <a:p>
            <a:r>
              <a:rPr lang="en-US" sz="1600" dirty="0">
                <a:solidFill>
                  <a:schemeClr val="accent1"/>
                </a:solidFill>
              </a:rPr>
              <a:t>Note: If you had desired another IP address besides the default, you would make that change in the appropriate Project area in PLCnext Engineer.  It would be shown and would take effect once the project was downloaded to the PLCnext controller.</a:t>
            </a:r>
          </a:p>
        </p:txBody>
      </p:sp>
      <p:cxnSp>
        <p:nvCxnSpPr>
          <p:cNvPr id="22" name="Straight Arrow Connector 21">
            <a:extLst>
              <a:ext uri="{FF2B5EF4-FFF2-40B4-BE49-F238E27FC236}">
                <a16:creationId xmlns:a16="http://schemas.microsoft.com/office/drawing/2014/main" id="{41868C57-0742-4AB3-8216-73C7211FE145}"/>
              </a:ext>
            </a:extLst>
          </p:cNvPr>
          <p:cNvCxnSpPr/>
          <p:nvPr/>
        </p:nvCxnSpPr>
        <p:spPr>
          <a:xfrm flipV="1">
            <a:off x="5994400" y="3348046"/>
            <a:ext cx="489479" cy="10226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891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BBFF-021E-4063-867D-BB9044A119F0}"/>
              </a:ext>
            </a:extLst>
          </p:cNvPr>
          <p:cNvSpPr>
            <a:spLocks noGrp="1"/>
          </p:cNvSpPr>
          <p:nvPr>
            <p:ph type="title"/>
          </p:nvPr>
        </p:nvSpPr>
        <p:spPr/>
        <p:txBody>
          <a:bodyPr>
            <a:normAutofit/>
          </a:bodyPr>
          <a:lstStyle/>
          <a:p>
            <a:r>
              <a:rPr lang="en-US" sz="4000" dirty="0"/>
              <a:t>Downloading the project to the controller</a:t>
            </a:r>
          </a:p>
        </p:txBody>
      </p:sp>
      <p:pic>
        <p:nvPicPr>
          <p:cNvPr id="4" name="Content Placeholder 3">
            <a:extLst>
              <a:ext uri="{FF2B5EF4-FFF2-40B4-BE49-F238E27FC236}">
                <a16:creationId xmlns:a16="http://schemas.microsoft.com/office/drawing/2014/main" id="{EF1B5A77-7A32-4082-9C92-488BBA9C2964}"/>
              </a:ext>
            </a:extLst>
          </p:cNvPr>
          <p:cNvPicPr>
            <a:picLocks noGrp="1" noChangeAspect="1"/>
          </p:cNvPicPr>
          <p:nvPr>
            <p:ph idx="1"/>
          </p:nvPr>
        </p:nvPicPr>
        <p:blipFill rotWithShape="1">
          <a:blip r:embed="rId2"/>
          <a:srcRect l="1" t="9672" r="60360" b="35587"/>
          <a:stretch/>
        </p:blipFill>
        <p:spPr>
          <a:xfrm>
            <a:off x="5264855" y="1584840"/>
            <a:ext cx="5008034" cy="3890271"/>
          </a:xfrm>
          <a:prstGeom prst="rect">
            <a:avLst/>
          </a:prstGeom>
        </p:spPr>
      </p:pic>
      <p:sp>
        <p:nvSpPr>
          <p:cNvPr id="5" name="Content Placeholder 2">
            <a:extLst>
              <a:ext uri="{FF2B5EF4-FFF2-40B4-BE49-F238E27FC236}">
                <a16:creationId xmlns:a16="http://schemas.microsoft.com/office/drawing/2014/main" id="{6451DC80-D1A4-49D9-B0CE-EF57A90F18D7}"/>
              </a:ext>
            </a:extLst>
          </p:cNvPr>
          <p:cNvSpPr txBox="1">
            <a:spLocks/>
          </p:cNvSpPr>
          <p:nvPr/>
        </p:nvSpPr>
        <p:spPr>
          <a:xfrm>
            <a:off x="838199" y="1825625"/>
            <a:ext cx="425308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sz="1800" dirty="0">
                <a:solidFill>
                  <a:srgbClr val="0070C0"/>
                </a:solidFill>
              </a:rPr>
              <a:t>Right-click the axc-f-2152: AXC-F-2152 to expose the dropdown menu</a:t>
            </a:r>
          </a:p>
          <a:p>
            <a:pPr marL="342900" indent="-342900">
              <a:buFont typeface="+mj-lt"/>
              <a:buAutoNum type="arabicPeriod"/>
            </a:pPr>
            <a:r>
              <a:rPr lang="en-US" sz="1800" dirty="0">
                <a:solidFill>
                  <a:srgbClr val="0070C0"/>
                </a:solidFill>
              </a:rPr>
              <a:t>Click on “Write and Start Project” to download the project to the controller.</a:t>
            </a:r>
          </a:p>
          <a:p>
            <a:pPr marL="0" indent="0">
              <a:buNone/>
            </a:pPr>
            <a:r>
              <a:rPr lang="en-US" sz="1800" dirty="0"/>
              <a:t>This will download the project, and hence the IP address to the PLCnext controller.  Since we have not changed our IP address from the default, there is no need “Write and Start Project” at this point, but it is a task we will need to do often, so we might as well practice here.</a:t>
            </a:r>
          </a:p>
          <a:p>
            <a:pPr marL="0" indent="0">
              <a:buNone/>
            </a:pPr>
            <a:endParaRPr lang="en-US" sz="1800" dirty="0"/>
          </a:p>
        </p:txBody>
      </p:sp>
      <p:cxnSp>
        <p:nvCxnSpPr>
          <p:cNvPr id="6" name="Straight Arrow Connector 5">
            <a:extLst>
              <a:ext uri="{FF2B5EF4-FFF2-40B4-BE49-F238E27FC236}">
                <a16:creationId xmlns:a16="http://schemas.microsoft.com/office/drawing/2014/main" id="{0B9C4803-141D-4FD1-9C2A-548E0898AF87}"/>
              </a:ext>
            </a:extLst>
          </p:cNvPr>
          <p:cNvCxnSpPr>
            <a:cxnSpLocks/>
          </p:cNvCxnSpPr>
          <p:nvPr/>
        </p:nvCxnSpPr>
        <p:spPr>
          <a:xfrm>
            <a:off x="4244622" y="2257778"/>
            <a:ext cx="1253067" cy="158044"/>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0044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0653B-8262-443E-8398-C953E9FEAFE4}"/>
              </a:ext>
            </a:extLst>
          </p:cNvPr>
          <p:cNvSpPr>
            <a:spLocks noGrp="1"/>
          </p:cNvSpPr>
          <p:nvPr>
            <p:ph type="title"/>
          </p:nvPr>
        </p:nvSpPr>
        <p:spPr/>
        <p:txBody>
          <a:bodyPr/>
          <a:lstStyle/>
          <a:p>
            <a:r>
              <a:rPr lang="en-US" dirty="0"/>
              <a:t>Select and add I/O modules</a:t>
            </a:r>
          </a:p>
        </p:txBody>
      </p:sp>
      <p:sp>
        <p:nvSpPr>
          <p:cNvPr id="3" name="Content Placeholder 2">
            <a:extLst>
              <a:ext uri="{FF2B5EF4-FFF2-40B4-BE49-F238E27FC236}">
                <a16:creationId xmlns:a16="http://schemas.microsoft.com/office/drawing/2014/main" id="{3159D217-B31F-40DE-9A10-E0624C686B11}"/>
              </a:ext>
            </a:extLst>
          </p:cNvPr>
          <p:cNvSpPr>
            <a:spLocks noGrp="1"/>
          </p:cNvSpPr>
          <p:nvPr>
            <p:ph idx="1"/>
          </p:nvPr>
        </p:nvSpPr>
        <p:spPr>
          <a:xfrm>
            <a:off x="295980" y="1825625"/>
            <a:ext cx="2738640" cy="4351338"/>
          </a:xfrm>
        </p:spPr>
        <p:txBody>
          <a:bodyPr>
            <a:normAutofit fontScale="92500" lnSpcReduction="20000"/>
          </a:bodyPr>
          <a:lstStyle/>
          <a:p>
            <a:r>
              <a:rPr lang="en-US" sz="1800" dirty="0">
                <a:solidFill>
                  <a:srgbClr val="0070C0"/>
                </a:solidFill>
              </a:rPr>
              <a:t>Double click on “</a:t>
            </a:r>
            <a:r>
              <a:rPr lang="en-US" sz="1800" dirty="0" err="1">
                <a:solidFill>
                  <a:srgbClr val="0070C0"/>
                </a:solidFill>
              </a:rPr>
              <a:t>Axioline</a:t>
            </a:r>
            <a:r>
              <a:rPr lang="en-US" sz="1800" dirty="0">
                <a:solidFill>
                  <a:srgbClr val="0070C0"/>
                </a:solidFill>
              </a:rPr>
              <a:t> F” in the PLANT section</a:t>
            </a:r>
          </a:p>
          <a:p>
            <a:r>
              <a:rPr lang="en-US" sz="1800" dirty="0">
                <a:solidFill>
                  <a:srgbClr val="0070C0"/>
                </a:solidFill>
              </a:rPr>
              <a:t>Click on “Device List” tab (notice the table is blank)</a:t>
            </a:r>
          </a:p>
          <a:p>
            <a:r>
              <a:rPr lang="en-US" sz="1800" dirty="0">
                <a:solidFill>
                  <a:srgbClr val="0070C0"/>
                </a:solidFill>
              </a:rPr>
              <a:t>Under the COMPONENTS section, expand “Network” and the submenus until you find the module(s) you’ve added to the controller hardware.</a:t>
            </a:r>
          </a:p>
          <a:p>
            <a:r>
              <a:rPr lang="en-US" sz="1800" dirty="0">
                <a:solidFill>
                  <a:srgbClr val="0070C0"/>
                </a:solidFill>
              </a:rPr>
              <a:t>Drag the modules and drop them on the “</a:t>
            </a:r>
            <a:r>
              <a:rPr lang="en-US" sz="1800" dirty="0" err="1">
                <a:solidFill>
                  <a:srgbClr val="0070C0"/>
                </a:solidFill>
              </a:rPr>
              <a:t>Axioline</a:t>
            </a:r>
            <a:r>
              <a:rPr lang="en-US" sz="1800" dirty="0">
                <a:solidFill>
                  <a:srgbClr val="0070C0"/>
                </a:solidFill>
              </a:rPr>
              <a:t> F” under the PLANT tree</a:t>
            </a:r>
          </a:p>
          <a:p>
            <a:r>
              <a:rPr lang="en-US" sz="1800" b="1" i="1" dirty="0">
                <a:solidFill>
                  <a:srgbClr val="0070C0"/>
                </a:solidFill>
              </a:rPr>
              <a:t>OR click on the first unassigned row (see large arrow) and select module from the drop-down list that appears</a:t>
            </a:r>
          </a:p>
        </p:txBody>
      </p:sp>
      <p:pic>
        <p:nvPicPr>
          <p:cNvPr id="4" name="Picture 3">
            <a:extLst>
              <a:ext uri="{FF2B5EF4-FFF2-40B4-BE49-F238E27FC236}">
                <a16:creationId xmlns:a16="http://schemas.microsoft.com/office/drawing/2014/main" id="{ABDC474E-F453-44C8-9B9D-802002CD36C6}"/>
              </a:ext>
            </a:extLst>
          </p:cNvPr>
          <p:cNvPicPr>
            <a:picLocks noChangeAspect="1"/>
          </p:cNvPicPr>
          <p:nvPr/>
        </p:nvPicPr>
        <p:blipFill>
          <a:blip r:embed="rId2"/>
          <a:stretch>
            <a:fillRect/>
          </a:stretch>
        </p:blipFill>
        <p:spPr>
          <a:xfrm>
            <a:off x="3034619" y="1850938"/>
            <a:ext cx="9157380" cy="4351338"/>
          </a:xfrm>
          <a:prstGeom prst="rect">
            <a:avLst/>
          </a:prstGeom>
        </p:spPr>
      </p:pic>
      <p:pic>
        <p:nvPicPr>
          <p:cNvPr id="5" name="Picture 4">
            <a:extLst>
              <a:ext uri="{FF2B5EF4-FFF2-40B4-BE49-F238E27FC236}">
                <a16:creationId xmlns:a16="http://schemas.microsoft.com/office/drawing/2014/main" id="{2AC35202-1D22-4130-9E1B-CEE30BE11638}"/>
              </a:ext>
            </a:extLst>
          </p:cNvPr>
          <p:cNvPicPr>
            <a:picLocks noChangeAspect="1"/>
          </p:cNvPicPr>
          <p:nvPr/>
        </p:nvPicPr>
        <p:blipFill>
          <a:blip r:embed="rId3"/>
          <a:stretch>
            <a:fillRect/>
          </a:stretch>
        </p:blipFill>
        <p:spPr>
          <a:xfrm>
            <a:off x="9067095" y="365125"/>
            <a:ext cx="2952750" cy="5629275"/>
          </a:xfrm>
          <a:prstGeom prst="rect">
            <a:avLst/>
          </a:prstGeom>
        </p:spPr>
      </p:pic>
      <p:cxnSp>
        <p:nvCxnSpPr>
          <p:cNvPr id="7" name="Straight Arrow Connector 6">
            <a:extLst>
              <a:ext uri="{FF2B5EF4-FFF2-40B4-BE49-F238E27FC236}">
                <a16:creationId xmlns:a16="http://schemas.microsoft.com/office/drawing/2014/main" id="{D24285EB-5434-485A-8F15-C371C2898633}"/>
              </a:ext>
            </a:extLst>
          </p:cNvPr>
          <p:cNvCxnSpPr>
            <a:cxnSpLocks/>
          </p:cNvCxnSpPr>
          <p:nvPr/>
        </p:nvCxnSpPr>
        <p:spPr>
          <a:xfrm>
            <a:off x="2438400" y="3127022"/>
            <a:ext cx="7608711" cy="1354667"/>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8" name="Arrow: Down 7">
            <a:extLst>
              <a:ext uri="{FF2B5EF4-FFF2-40B4-BE49-F238E27FC236}">
                <a16:creationId xmlns:a16="http://schemas.microsoft.com/office/drawing/2014/main" id="{EF62CACD-7833-4D1F-AC68-3F71E91C0E58}"/>
              </a:ext>
            </a:extLst>
          </p:cNvPr>
          <p:cNvSpPr/>
          <p:nvPr/>
        </p:nvSpPr>
        <p:spPr>
          <a:xfrm rot="1769968">
            <a:off x="6040169" y="2130331"/>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C86DC8A-A303-4062-B869-CBF8168717F9}"/>
              </a:ext>
            </a:extLst>
          </p:cNvPr>
          <p:cNvSpPr txBox="1"/>
          <p:nvPr/>
        </p:nvSpPr>
        <p:spPr>
          <a:xfrm>
            <a:off x="352072" y="1430980"/>
            <a:ext cx="8048978" cy="369332"/>
          </a:xfrm>
          <a:prstGeom prst="rect">
            <a:avLst/>
          </a:prstGeom>
          <a:noFill/>
        </p:spPr>
        <p:txBody>
          <a:bodyPr wrap="square" rtlCol="0">
            <a:spAutoFit/>
          </a:bodyPr>
          <a:lstStyle/>
          <a:p>
            <a:r>
              <a:rPr lang="en-US" dirty="0"/>
              <a:t>First, right-click and disconnect from the controller</a:t>
            </a:r>
          </a:p>
        </p:txBody>
      </p:sp>
      <p:sp>
        <p:nvSpPr>
          <p:cNvPr id="9" name="Rectangle 8">
            <a:extLst>
              <a:ext uri="{FF2B5EF4-FFF2-40B4-BE49-F238E27FC236}">
                <a16:creationId xmlns:a16="http://schemas.microsoft.com/office/drawing/2014/main" id="{A247D8B2-0377-4CCB-93A1-C82AC4A34E6E}"/>
              </a:ext>
            </a:extLst>
          </p:cNvPr>
          <p:cNvSpPr/>
          <p:nvPr/>
        </p:nvSpPr>
        <p:spPr>
          <a:xfrm>
            <a:off x="3330222" y="2280356"/>
            <a:ext cx="970845" cy="135466"/>
          </a:xfrm>
          <a:prstGeom prst="rect">
            <a:avLst/>
          </a:prstGeom>
          <a:solidFill>
            <a:srgbClr val="FFFF00">
              <a:alpha val="3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5BF092FF-858F-4E38-8F78-86C26528E06A}"/>
              </a:ext>
            </a:extLst>
          </p:cNvPr>
          <p:cNvCxnSpPr/>
          <p:nvPr/>
        </p:nvCxnSpPr>
        <p:spPr>
          <a:xfrm>
            <a:off x="5192889" y="1643062"/>
            <a:ext cx="2144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6570E03-988E-40BB-853F-DA1C9E2996D9}"/>
              </a:ext>
            </a:extLst>
          </p:cNvPr>
          <p:cNvCxnSpPr/>
          <p:nvPr/>
        </p:nvCxnSpPr>
        <p:spPr>
          <a:xfrm flipH="1">
            <a:off x="4301067" y="1643062"/>
            <a:ext cx="1106311" cy="6372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9362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39E29-ECA4-43E5-845C-D616D47F905A}"/>
              </a:ext>
            </a:extLst>
          </p:cNvPr>
          <p:cNvSpPr>
            <a:spLocks noGrp="1"/>
          </p:cNvSpPr>
          <p:nvPr>
            <p:ph type="title"/>
          </p:nvPr>
        </p:nvSpPr>
        <p:spPr/>
        <p:txBody>
          <a:bodyPr>
            <a:normAutofit/>
          </a:bodyPr>
          <a:lstStyle/>
          <a:p>
            <a:r>
              <a:rPr lang="en-US" sz="3600" dirty="0"/>
              <a:t>Verify that I/O modules have been added to program</a:t>
            </a:r>
          </a:p>
        </p:txBody>
      </p:sp>
      <p:sp>
        <p:nvSpPr>
          <p:cNvPr id="3" name="Content Placeholder 2">
            <a:extLst>
              <a:ext uri="{FF2B5EF4-FFF2-40B4-BE49-F238E27FC236}">
                <a16:creationId xmlns:a16="http://schemas.microsoft.com/office/drawing/2014/main" id="{E61460EC-3C6C-4EB2-9714-5DC3970CB485}"/>
              </a:ext>
            </a:extLst>
          </p:cNvPr>
          <p:cNvSpPr>
            <a:spLocks noGrp="1"/>
          </p:cNvSpPr>
          <p:nvPr>
            <p:ph idx="1"/>
          </p:nvPr>
        </p:nvSpPr>
        <p:spPr>
          <a:xfrm>
            <a:off x="838200" y="1825625"/>
            <a:ext cx="3891844" cy="4351338"/>
          </a:xfrm>
        </p:spPr>
        <p:txBody>
          <a:bodyPr>
            <a:normAutofit/>
          </a:bodyPr>
          <a:lstStyle/>
          <a:p>
            <a:r>
              <a:rPr lang="en-US" sz="2000" dirty="0">
                <a:solidFill>
                  <a:srgbClr val="0070C0"/>
                </a:solidFill>
              </a:rPr>
              <a:t>Notice the relevant modules appear – nested under the “</a:t>
            </a:r>
            <a:r>
              <a:rPr lang="en-US" sz="2000" dirty="0" err="1">
                <a:solidFill>
                  <a:srgbClr val="0070C0"/>
                </a:solidFill>
              </a:rPr>
              <a:t>Axioline</a:t>
            </a:r>
            <a:r>
              <a:rPr lang="en-US" sz="2000" dirty="0">
                <a:solidFill>
                  <a:srgbClr val="0070C0"/>
                </a:solidFill>
              </a:rPr>
              <a:t> F” in the PLANT tree</a:t>
            </a:r>
          </a:p>
          <a:p>
            <a:r>
              <a:rPr lang="en-US" sz="2000" dirty="0">
                <a:solidFill>
                  <a:srgbClr val="0070C0"/>
                </a:solidFill>
              </a:rPr>
              <a:t>And they are shown on the Device List in the middle of the screen.</a:t>
            </a:r>
          </a:p>
        </p:txBody>
      </p:sp>
      <p:pic>
        <p:nvPicPr>
          <p:cNvPr id="4" name="Picture 3">
            <a:extLst>
              <a:ext uri="{FF2B5EF4-FFF2-40B4-BE49-F238E27FC236}">
                <a16:creationId xmlns:a16="http://schemas.microsoft.com/office/drawing/2014/main" id="{ABE23E31-74AF-412C-8868-056884132EEC}"/>
              </a:ext>
            </a:extLst>
          </p:cNvPr>
          <p:cNvPicPr>
            <a:picLocks noChangeAspect="1"/>
          </p:cNvPicPr>
          <p:nvPr/>
        </p:nvPicPr>
        <p:blipFill>
          <a:blip r:embed="rId2"/>
          <a:stretch>
            <a:fillRect/>
          </a:stretch>
        </p:blipFill>
        <p:spPr>
          <a:xfrm>
            <a:off x="4730044" y="1822164"/>
            <a:ext cx="6623756" cy="3821398"/>
          </a:xfrm>
          <a:prstGeom prst="rect">
            <a:avLst/>
          </a:prstGeom>
        </p:spPr>
      </p:pic>
    </p:spTree>
    <p:extLst>
      <p:ext uri="{BB962C8B-B14F-4D97-AF65-F5344CB8AC3E}">
        <p14:creationId xmlns:p14="http://schemas.microsoft.com/office/powerpoint/2010/main" val="3639188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42B48-F659-478C-A19C-A4576B86B49A}"/>
              </a:ext>
            </a:extLst>
          </p:cNvPr>
          <p:cNvSpPr>
            <a:spLocks noGrp="1"/>
          </p:cNvSpPr>
          <p:nvPr>
            <p:ph type="title"/>
          </p:nvPr>
        </p:nvSpPr>
        <p:spPr/>
        <p:txBody>
          <a:bodyPr>
            <a:normAutofit/>
          </a:bodyPr>
          <a:lstStyle/>
          <a:p>
            <a:r>
              <a:rPr lang="en-US" sz="3200" dirty="0"/>
              <a:t>Verify connection between controller and software/program</a:t>
            </a:r>
          </a:p>
        </p:txBody>
      </p:sp>
      <p:pic>
        <p:nvPicPr>
          <p:cNvPr id="4" name="Content Placeholder 3">
            <a:extLst>
              <a:ext uri="{FF2B5EF4-FFF2-40B4-BE49-F238E27FC236}">
                <a16:creationId xmlns:a16="http://schemas.microsoft.com/office/drawing/2014/main" id="{B077698A-1D98-47F2-9F46-F1ADD6DD4771}"/>
              </a:ext>
            </a:extLst>
          </p:cNvPr>
          <p:cNvPicPr>
            <a:picLocks noGrp="1" noChangeAspect="1"/>
          </p:cNvPicPr>
          <p:nvPr>
            <p:ph idx="1"/>
          </p:nvPr>
        </p:nvPicPr>
        <p:blipFill>
          <a:blip r:embed="rId2"/>
          <a:stretch>
            <a:fillRect/>
          </a:stretch>
        </p:blipFill>
        <p:spPr>
          <a:xfrm>
            <a:off x="3618088" y="1690688"/>
            <a:ext cx="7735712" cy="4351338"/>
          </a:xfrm>
          <a:prstGeom prst="rect">
            <a:avLst/>
          </a:prstGeom>
        </p:spPr>
      </p:pic>
      <p:sp>
        <p:nvSpPr>
          <p:cNvPr id="5" name="Content Placeholder 2">
            <a:extLst>
              <a:ext uri="{FF2B5EF4-FFF2-40B4-BE49-F238E27FC236}">
                <a16:creationId xmlns:a16="http://schemas.microsoft.com/office/drawing/2014/main" id="{8D7A76F0-21BC-4042-9A1D-692450496875}"/>
              </a:ext>
            </a:extLst>
          </p:cNvPr>
          <p:cNvSpPr txBox="1">
            <a:spLocks/>
          </p:cNvSpPr>
          <p:nvPr/>
        </p:nvSpPr>
        <p:spPr>
          <a:xfrm>
            <a:off x="774402" y="1825625"/>
            <a:ext cx="2779888"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sz="1800" dirty="0">
                <a:solidFill>
                  <a:srgbClr val="0070C0"/>
                </a:solidFill>
              </a:rPr>
              <a:t>Click on axc-f-2152: AXC-F-2152 directly under “Project” in the PLANT area</a:t>
            </a:r>
          </a:p>
          <a:p>
            <a:pPr marL="342900" indent="-342900">
              <a:buFont typeface="+mj-lt"/>
              <a:buAutoNum type="arabicPeriod"/>
            </a:pPr>
            <a:r>
              <a:rPr lang="en-US" sz="1800" dirty="0">
                <a:solidFill>
                  <a:srgbClr val="0070C0"/>
                </a:solidFill>
              </a:rPr>
              <a:t>Verify the “Cockpit” tab is selected in the center workspace</a:t>
            </a:r>
          </a:p>
          <a:p>
            <a:pPr marL="342900" indent="-342900">
              <a:buFont typeface="+mj-lt"/>
              <a:buAutoNum type="arabicPeriod"/>
            </a:pPr>
            <a:r>
              <a:rPr lang="en-US" sz="1800" dirty="0">
                <a:solidFill>
                  <a:srgbClr val="0070C0"/>
                </a:solidFill>
              </a:rPr>
              <a:t>Click on the triangular symbol next to the window that says “TCP/IP”</a:t>
            </a:r>
          </a:p>
          <a:p>
            <a:r>
              <a:rPr lang="en-US" sz="1800" dirty="0">
                <a:solidFill>
                  <a:srgbClr val="0070C0"/>
                </a:solidFill>
              </a:rPr>
              <a:t>This should make an Ethernet connection between the controller and the program.  You should see active diagnostics in the software that mirror those on the hardware.</a:t>
            </a:r>
          </a:p>
        </p:txBody>
      </p:sp>
      <p:sp>
        <p:nvSpPr>
          <p:cNvPr id="18" name="Arrow: Down 17">
            <a:extLst>
              <a:ext uri="{FF2B5EF4-FFF2-40B4-BE49-F238E27FC236}">
                <a16:creationId xmlns:a16="http://schemas.microsoft.com/office/drawing/2014/main" id="{E4AA093F-95F3-4299-8489-022505D6BED6}"/>
              </a:ext>
            </a:extLst>
          </p:cNvPr>
          <p:cNvSpPr/>
          <p:nvPr/>
        </p:nvSpPr>
        <p:spPr>
          <a:xfrm rot="1769968">
            <a:off x="4168339" y="2108816"/>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3F88461-4383-403E-8A7A-75A935DBEA7B}"/>
              </a:ext>
            </a:extLst>
          </p:cNvPr>
          <p:cNvSpPr txBox="1"/>
          <p:nvPr/>
        </p:nvSpPr>
        <p:spPr>
          <a:xfrm>
            <a:off x="4272763" y="2141714"/>
            <a:ext cx="287862" cy="369332"/>
          </a:xfrm>
          <a:prstGeom prst="rect">
            <a:avLst/>
          </a:prstGeom>
          <a:noFill/>
        </p:spPr>
        <p:txBody>
          <a:bodyPr wrap="square" rtlCol="0">
            <a:spAutoFit/>
          </a:bodyPr>
          <a:lstStyle/>
          <a:p>
            <a:r>
              <a:rPr lang="en-US" dirty="0">
                <a:solidFill>
                  <a:schemeClr val="bg1">
                    <a:lumMod val="95000"/>
                  </a:schemeClr>
                </a:solidFill>
              </a:rPr>
              <a:t>1</a:t>
            </a:r>
          </a:p>
        </p:txBody>
      </p:sp>
      <p:sp>
        <p:nvSpPr>
          <p:cNvPr id="20" name="Arrow: Down 19">
            <a:extLst>
              <a:ext uri="{FF2B5EF4-FFF2-40B4-BE49-F238E27FC236}">
                <a16:creationId xmlns:a16="http://schemas.microsoft.com/office/drawing/2014/main" id="{21F7BC09-7B38-4E9D-B9BC-81294CAD739A}"/>
              </a:ext>
            </a:extLst>
          </p:cNvPr>
          <p:cNvSpPr/>
          <p:nvPr/>
        </p:nvSpPr>
        <p:spPr>
          <a:xfrm rot="1769968">
            <a:off x="5150253" y="1924149"/>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58B438F-D5BE-405B-9F60-859289E1D2E1}"/>
              </a:ext>
            </a:extLst>
          </p:cNvPr>
          <p:cNvSpPr txBox="1"/>
          <p:nvPr/>
        </p:nvSpPr>
        <p:spPr>
          <a:xfrm>
            <a:off x="5265310" y="1935781"/>
            <a:ext cx="287862" cy="369332"/>
          </a:xfrm>
          <a:prstGeom prst="rect">
            <a:avLst/>
          </a:prstGeom>
          <a:noFill/>
        </p:spPr>
        <p:txBody>
          <a:bodyPr wrap="square" rtlCol="0">
            <a:spAutoFit/>
          </a:bodyPr>
          <a:lstStyle/>
          <a:p>
            <a:r>
              <a:rPr lang="en-US" dirty="0">
                <a:solidFill>
                  <a:schemeClr val="bg1">
                    <a:lumMod val="95000"/>
                  </a:schemeClr>
                </a:solidFill>
              </a:rPr>
              <a:t>2</a:t>
            </a:r>
          </a:p>
        </p:txBody>
      </p:sp>
      <p:sp>
        <p:nvSpPr>
          <p:cNvPr id="22" name="Arrow: Down 21">
            <a:extLst>
              <a:ext uri="{FF2B5EF4-FFF2-40B4-BE49-F238E27FC236}">
                <a16:creationId xmlns:a16="http://schemas.microsoft.com/office/drawing/2014/main" id="{D8E42E15-F43F-4FA9-86E0-9376780D357E}"/>
              </a:ext>
            </a:extLst>
          </p:cNvPr>
          <p:cNvSpPr/>
          <p:nvPr/>
        </p:nvSpPr>
        <p:spPr>
          <a:xfrm rot="1769968">
            <a:off x="5745375" y="2199228"/>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76B3B9A-9BB5-436B-990C-5D0C3E622B31}"/>
              </a:ext>
            </a:extLst>
          </p:cNvPr>
          <p:cNvSpPr txBox="1"/>
          <p:nvPr/>
        </p:nvSpPr>
        <p:spPr>
          <a:xfrm>
            <a:off x="5849799" y="2232126"/>
            <a:ext cx="287862" cy="369332"/>
          </a:xfrm>
          <a:prstGeom prst="rect">
            <a:avLst/>
          </a:prstGeom>
          <a:noFill/>
        </p:spPr>
        <p:txBody>
          <a:bodyPr wrap="square" rtlCol="0">
            <a:spAutoFit/>
          </a:bodyPr>
          <a:lstStyle/>
          <a:p>
            <a:r>
              <a:rPr lang="en-US" dirty="0">
                <a:solidFill>
                  <a:schemeClr val="bg1">
                    <a:lumMod val="95000"/>
                  </a:schemeClr>
                </a:solidFill>
              </a:rPr>
              <a:t>3</a:t>
            </a:r>
          </a:p>
        </p:txBody>
      </p:sp>
    </p:spTree>
    <p:extLst>
      <p:ext uri="{BB962C8B-B14F-4D97-AF65-F5344CB8AC3E}">
        <p14:creationId xmlns:p14="http://schemas.microsoft.com/office/powerpoint/2010/main" val="1566271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BBFF-021E-4063-867D-BB9044A119F0}"/>
              </a:ext>
            </a:extLst>
          </p:cNvPr>
          <p:cNvSpPr>
            <a:spLocks noGrp="1"/>
          </p:cNvSpPr>
          <p:nvPr>
            <p:ph type="title"/>
          </p:nvPr>
        </p:nvSpPr>
        <p:spPr/>
        <p:txBody>
          <a:bodyPr>
            <a:normAutofit/>
          </a:bodyPr>
          <a:lstStyle/>
          <a:p>
            <a:r>
              <a:rPr lang="en-US" sz="4000" dirty="0"/>
              <a:t>Downloading the project to the controller</a:t>
            </a:r>
          </a:p>
        </p:txBody>
      </p:sp>
      <p:pic>
        <p:nvPicPr>
          <p:cNvPr id="4" name="Content Placeholder 3">
            <a:extLst>
              <a:ext uri="{FF2B5EF4-FFF2-40B4-BE49-F238E27FC236}">
                <a16:creationId xmlns:a16="http://schemas.microsoft.com/office/drawing/2014/main" id="{EF1B5A77-7A32-4082-9C92-488BBA9C2964}"/>
              </a:ext>
            </a:extLst>
          </p:cNvPr>
          <p:cNvPicPr>
            <a:picLocks noGrp="1" noChangeAspect="1"/>
          </p:cNvPicPr>
          <p:nvPr>
            <p:ph idx="1"/>
          </p:nvPr>
        </p:nvPicPr>
        <p:blipFill rotWithShape="1">
          <a:blip r:embed="rId2"/>
          <a:srcRect l="1" t="9672" r="60360" b="35587"/>
          <a:stretch/>
        </p:blipFill>
        <p:spPr>
          <a:xfrm>
            <a:off x="5264855" y="1584840"/>
            <a:ext cx="5008034" cy="3890271"/>
          </a:xfrm>
          <a:prstGeom prst="rect">
            <a:avLst/>
          </a:prstGeom>
        </p:spPr>
      </p:pic>
      <p:sp>
        <p:nvSpPr>
          <p:cNvPr id="5" name="Content Placeholder 2">
            <a:extLst>
              <a:ext uri="{FF2B5EF4-FFF2-40B4-BE49-F238E27FC236}">
                <a16:creationId xmlns:a16="http://schemas.microsoft.com/office/drawing/2014/main" id="{6451DC80-D1A4-49D9-B0CE-EF57A90F18D7}"/>
              </a:ext>
            </a:extLst>
          </p:cNvPr>
          <p:cNvSpPr txBox="1">
            <a:spLocks/>
          </p:cNvSpPr>
          <p:nvPr/>
        </p:nvSpPr>
        <p:spPr>
          <a:xfrm>
            <a:off x="838199" y="1825625"/>
            <a:ext cx="4253089"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sz="1800" dirty="0">
                <a:solidFill>
                  <a:srgbClr val="0070C0"/>
                </a:solidFill>
              </a:rPr>
              <a:t>Right-click the axc-f-2152: AXC-F-2152 to expose the dropdown menu</a:t>
            </a:r>
          </a:p>
          <a:p>
            <a:pPr marL="342900" indent="-342900">
              <a:buFont typeface="+mj-lt"/>
              <a:buAutoNum type="arabicPeriod"/>
            </a:pPr>
            <a:r>
              <a:rPr lang="en-US" sz="1800" dirty="0">
                <a:solidFill>
                  <a:srgbClr val="0070C0"/>
                </a:solidFill>
              </a:rPr>
              <a:t>Click on “Write and Start Project” to download the project to the controller.</a:t>
            </a:r>
          </a:p>
          <a:p>
            <a:r>
              <a:rPr lang="en-US" sz="1800" dirty="0">
                <a:solidFill>
                  <a:srgbClr val="0070C0"/>
                </a:solidFill>
              </a:rPr>
              <a:t>You should notice that the “D” (diagnostic) LED on each of the I/O modules attached to the PLCnext controller are now blinking green rather than yellow.</a:t>
            </a:r>
          </a:p>
          <a:p>
            <a:pPr lvl="1"/>
            <a:r>
              <a:rPr lang="en-US" sz="1400" dirty="0">
                <a:solidFill>
                  <a:srgbClr val="0070C0"/>
                </a:solidFill>
              </a:rPr>
              <a:t>This indicates that (by downloading the program), the controller now recognizes the I/O modules attached to it.</a:t>
            </a:r>
          </a:p>
          <a:p>
            <a:pPr lvl="1"/>
            <a:r>
              <a:rPr lang="en-US" sz="1400" dirty="0">
                <a:solidFill>
                  <a:srgbClr val="0070C0"/>
                </a:solidFill>
              </a:rPr>
              <a:t>The blinking LED will turn solid green once all the I/O is assigned to variables in the program, or are disabled.</a:t>
            </a:r>
          </a:p>
          <a:p>
            <a:pPr marL="0" indent="0">
              <a:buNone/>
            </a:pPr>
            <a:r>
              <a:rPr lang="en-US" sz="1800" b="1" i="1" dirty="0">
                <a:solidFill>
                  <a:srgbClr val="FF0000"/>
                </a:solidFill>
              </a:rPr>
              <a:t>*Before proceeding to the next step</a:t>
            </a:r>
            <a:r>
              <a:rPr lang="en-US" sz="1800" dirty="0">
                <a:solidFill>
                  <a:srgbClr val="FF0000"/>
                </a:solidFill>
              </a:rPr>
              <a:t>, </a:t>
            </a:r>
            <a:br>
              <a:rPr lang="en-US" sz="1800" dirty="0">
                <a:solidFill>
                  <a:srgbClr val="FF0000"/>
                </a:solidFill>
              </a:rPr>
            </a:br>
            <a:r>
              <a:rPr lang="en-US" sz="1800" dirty="0">
                <a:solidFill>
                  <a:srgbClr val="FF0000"/>
                </a:solidFill>
              </a:rPr>
              <a:t>right-click on axc-f-2152: AXC-F-2152 to expose the dropdown menu and click on “Connect/Disconnect to stop scanning.</a:t>
            </a:r>
          </a:p>
          <a:p>
            <a:pPr marL="0" indent="0">
              <a:buNone/>
            </a:pPr>
            <a:endParaRPr lang="en-US" sz="1800" dirty="0"/>
          </a:p>
        </p:txBody>
      </p:sp>
      <p:cxnSp>
        <p:nvCxnSpPr>
          <p:cNvPr id="6" name="Straight Arrow Connector 5">
            <a:extLst>
              <a:ext uri="{FF2B5EF4-FFF2-40B4-BE49-F238E27FC236}">
                <a16:creationId xmlns:a16="http://schemas.microsoft.com/office/drawing/2014/main" id="{0B9C4803-141D-4FD1-9C2A-548E0898AF87}"/>
              </a:ext>
            </a:extLst>
          </p:cNvPr>
          <p:cNvCxnSpPr>
            <a:cxnSpLocks/>
          </p:cNvCxnSpPr>
          <p:nvPr/>
        </p:nvCxnSpPr>
        <p:spPr>
          <a:xfrm>
            <a:off x="4244622" y="2257778"/>
            <a:ext cx="1253067" cy="158044"/>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713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C848C-63E2-4532-AE2B-EBE9EE0A1652}"/>
              </a:ext>
            </a:extLst>
          </p:cNvPr>
          <p:cNvSpPr>
            <a:spLocks noGrp="1"/>
          </p:cNvSpPr>
          <p:nvPr>
            <p:ph type="title"/>
          </p:nvPr>
        </p:nvSpPr>
        <p:spPr/>
        <p:txBody>
          <a:bodyPr/>
          <a:lstStyle/>
          <a:p>
            <a:r>
              <a:rPr lang="en-US" dirty="0"/>
              <a:t>Parameterize the analog I/O</a:t>
            </a:r>
          </a:p>
        </p:txBody>
      </p:sp>
      <p:sp>
        <p:nvSpPr>
          <p:cNvPr id="3" name="Content Placeholder 2">
            <a:extLst>
              <a:ext uri="{FF2B5EF4-FFF2-40B4-BE49-F238E27FC236}">
                <a16:creationId xmlns:a16="http://schemas.microsoft.com/office/drawing/2014/main" id="{97A4CF18-4D28-4782-9954-B2C59FCE42B7}"/>
              </a:ext>
            </a:extLst>
          </p:cNvPr>
          <p:cNvSpPr>
            <a:spLocks noGrp="1"/>
          </p:cNvSpPr>
          <p:nvPr>
            <p:ph idx="1"/>
          </p:nvPr>
        </p:nvSpPr>
        <p:spPr>
          <a:xfrm>
            <a:off x="838200" y="1825625"/>
            <a:ext cx="4973541" cy="4351338"/>
          </a:xfrm>
        </p:spPr>
        <p:txBody>
          <a:bodyPr>
            <a:normAutofit/>
          </a:bodyPr>
          <a:lstStyle/>
          <a:p>
            <a:r>
              <a:rPr lang="en-US" sz="2000" dirty="0">
                <a:solidFill>
                  <a:srgbClr val="0070C0"/>
                </a:solidFill>
              </a:rPr>
              <a:t>Double click on the analog module under “</a:t>
            </a:r>
            <a:r>
              <a:rPr lang="en-US" sz="2000" dirty="0" err="1">
                <a:solidFill>
                  <a:srgbClr val="0070C0"/>
                </a:solidFill>
              </a:rPr>
              <a:t>Axioline</a:t>
            </a:r>
            <a:r>
              <a:rPr lang="en-US" sz="2000" dirty="0">
                <a:solidFill>
                  <a:srgbClr val="0070C0"/>
                </a:solidFill>
              </a:rPr>
              <a:t> F” on the Project tree under the PLANT section.</a:t>
            </a:r>
          </a:p>
          <a:p>
            <a:r>
              <a:rPr lang="en-US" sz="2000" dirty="0">
                <a:solidFill>
                  <a:srgbClr val="0070C0"/>
                </a:solidFill>
              </a:rPr>
              <a:t>I have 0-10 vdc analog input wired to analog input 00, and a 4-20mA analog input wired to analog input 01.  There is nothing wired to the analog outputs.</a:t>
            </a:r>
          </a:p>
          <a:p>
            <a:r>
              <a:rPr lang="en-US" sz="2000" dirty="0">
                <a:solidFill>
                  <a:srgbClr val="0070C0"/>
                </a:solidFill>
              </a:rPr>
              <a:t>Click the “Parameters” tab in the central workspace section, then select the appropriate measuring ranges for each input/output.  (Make the outputs inactive, unless you have actuators to attach).</a:t>
            </a:r>
          </a:p>
          <a:p>
            <a:r>
              <a:rPr lang="en-US" sz="2000" dirty="0">
                <a:solidFill>
                  <a:srgbClr val="0070C0"/>
                </a:solidFill>
              </a:rPr>
              <a:t>Click to save the project, through the File menu (as you would with any application).</a:t>
            </a:r>
          </a:p>
        </p:txBody>
      </p:sp>
      <p:pic>
        <p:nvPicPr>
          <p:cNvPr id="4" name="Picture 3">
            <a:extLst>
              <a:ext uri="{FF2B5EF4-FFF2-40B4-BE49-F238E27FC236}">
                <a16:creationId xmlns:a16="http://schemas.microsoft.com/office/drawing/2014/main" id="{49DA78CD-C42B-4BFB-87CA-C0668320512C}"/>
              </a:ext>
            </a:extLst>
          </p:cNvPr>
          <p:cNvPicPr>
            <a:picLocks noChangeAspect="1"/>
          </p:cNvPicPr>
          <p:nvPr/>
        </p:nvPicPr>
        <p:blipFill>
          <a:blip r:embed="rId2"/>
          <a:stretch>
            <a:fillRect/>
          </a:stretch>
        </p:blipFill>
        <p:spPr>
          <a:xfrm>
            <a:off x="5811741" y="1756343"/>
            <a:ext cx="5542059" cy="4489901"/>
          </a:xfrm>
          <a:prstGeom prst="rect">
            <a:avLst/>
          </a:prstGeom>
        </p:spPr>
      </p:pic>
      <p:cxnSp>
        <p:nvCxnSpPr>
          <p:cNvPr id="6" name="Straight Arrow Connector 5">
            <a:extLst>
              <a:ext uri="{FF2B5EF4-FFF2-40B4-BE49-F238E27FC236}">
                <a16:creationId xmlns:a16="http://schemas.microsoft.com/office/drawing/2014/main" id="{5051F04D-DDE9-4019-9495-1A1874C28507}"/>
              </a:ext>
            </a:extLst>
          </p:cNvPr>
          <p:cNvCxnSpPr/>
          <p:nvPr/>
        </p:nvCxnSpPr>
        <p:spPr>
          <a:xfrm flipV="1">
            <a:off x="5508978" y="3872089"/>
            <a:ext cx="3849511" cy="688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6832948-A33A-4830-9883-783F12969803}"/>
              </a:ext>
            </a:extLst>
          </p:cNvPr>
          <p:cNvCxnSpPr>
            <a:cxnSpLocks/>
          </p:cNvCxnSpPr>
          <p:nvPr/>
        </p:nvCxnSpPr>
        <p:spPr>
          <a:xfrm flipV="1">
            <a:off x="5486400" y="4459111"/>
            <a:ext cx="3872089" cy="90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05E3BFD-2ADC-42B2-AE64-506573AEB2A6}"/>
              </a:ext>
            </a:extLst>
          </p:cNvPr>
          <p:cNvCxnSpPr/>
          <p:nvPr/>
        </p:nvCxnSpPr>
        <p:spPr>
          <a:xfrm>
            <a:off x="5508978" y="4560711"/>
            <a:ext cx="3849511" cy="508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ECBDBB7-F0F8-4AA8-88BB-0DA12C164EA6}"/>
              </a:ext>
            </a:extLst>
          </p:cNvPr>
          <p:cNvCxnSpPr/>
          <p:nvPr/>
        </p:nvCxnSpPr>
        <p:spPr>
          <a:xfrm>
            <a:off x="5508978" y="4560711"/>
            <a:ext cx="3849511" cy="9708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2697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907C9-D273-4E14-9721-9C2671CBDBAE}"/>
              </a:ext>
            </a:extLst>
          </p:cNvPr>
          <p:cNvSpPr>
            <a:spLocks noGrp="1"/>
          </p:cNvSpPr>
          <p:nvPr>
            <p:ph type="title"/>
          </p:nvPr>
        </p:nvSpPr>
        <p:spPr/>
        <p:txBody>
          <a:bodyPr>
            <a:normAutofit/>
          </a:bodyPr>
          <a:lstStyle/>
          <a:p>
            <a:r>
              <a:rPr lang="en-US" sz="4000" dirty="0"/>
              <a:t>Download the project to the PLCnext controller</a:t>
            </a:r>
          </a:p>
        </p:txBody>
      </p:sp>
      <p:pic>
        <p:nvPicPr>
          <p:cNvPr id="4" name="Content Placeholder 3">
            <a:extLst>
              <a:ext uri="{FF2B5EF4-FFF2-40B4-BE49-F238E27FC236}">
                <a16:creationId xmlns:a16="http://schemas.microsoft.com/office/drawing/2014/main" id="{BB36EEFF-37A5-40F7-B32E-F649726E4109}"/>
              </a:ext>
            </a:extLst>
          </p:cNvPr>
          <p:cNvPicPr>
            <a:picLocks noGrp="1" noChangeAspect="1"/>
          </p:cNvPicPr>
          <p:nvPr>
            <p:ph idx="1"/>
          </p:nvPr>
        </p:nvPicPr>
        <p:blipFill rotWithShape="1">
          <a:blip r:embed="rId2"/>
          <a:srcRect l="-30883" t="-1224" r="66590" b="1224"/>
          <a:stretch/>
        </p:blipFill>
        <p:spPr>
          <a:xfrm>
            <a:off x="4158544" y="1690688"/>
            <a:ext cx="4973541" cy="4351338"/>
          </a:xfrm>
          <a:prstGeom prst="rect">
            <a:avLst/>
          </a:prstGeom>
        </p:spPr>
      </p:pic>
      <p:sp>
        <p:nvSpPr>
          <p:cNvPr id="5" name="Content Placeholder 2">
            <a:extLst>
              <a:ext uri="{FF2B5EF4-FFF2-40B4-BE49-F238E27FC236}">
                <a16:creationId xmlns:a16="http://schemas.microsoft.com/office/drawing/2014/main" id="{B5AB9E44-B644-4797-98AF-9615514A7DAC}"/>
              </a:ext>
            </a:extLst>
          </p:cNvPr>
          <p:cNvSpPr txBox="1">
            <a:spLocks/>
          </p:cNvSpPr>
          <p:nvPr/>
        </p:nvSpPr>
        <p:spPr>
          <a:xfrm>
            <a:off x="838200" y="1825625"/>
            <a:ext cx="497354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0070C0"/>
                </a:solidFill>
              </a:rPr>
              <a:t>Right click on the axf-c-2152 – 1: AXF-C-2152 under Project</a:t>
            </a:r>
          </a:p>
          <a:p>
            <a:r>
              <a:rPr lang="en-US" sz="2000" dirty="0">
                <a:solidFill>
                  <a:srgbClr val="0070C0"/>
                </a:solidFill>
              </a:rPr>
              <a:t>Select “Write and start project” from the drop-down menu to load the program onto the PLCnext controller, and to start the program running.</a:t>
            </a:r>
          </a:p>
          <a:p>
            <a:r>
              <a:rPr lang="en-US" sz="2000" dirty="0">
                <a:solidFill>
                  <a:srgbClr val="0070C0"/>
                </a:solidFill>
              </a:rPr>
              <a:t>If you haven’t been online with the controller in a while, you will need to sign in.  The username is admin</a:t>
            </a:r>
          </a:p>
          <a:p>
            <a:r>
              <a:rPr lang="en-US" sz="2000" dirty="0">
                <a:solidFill>
                  <a:srgbClr val="0070C0"/>
                </a:solidFill>
              </a:rPr>
              <a:t>The Password is etched on the front of the PLCnext controller, above the QR code.</a:t>
            </a:r>
          </a:p>
          <a:p>
            <a:endParaRPr lang="en-US" sz="2000" dirty="0">
              <a:solidFill>
                <a:srgbClr val="0070C0"/>
              </a:solidFill>
            </a:endParaRPr>
          </a:p>
        </p:txBody>
      </p:sp>
      <p:pic>
        <p:nvPicPr>
          <p:cNvPr id="6" name="Picture 5">
            <a:extLst>
              <a:ext uri="{FF2B5EF4-FFF2-40B4-BE49-F238E27FC236}">
                <a16:creationId xmlns:a16="http://schemas.microsoft.com/office/drawing/2014/main" id="{747830F5-2118-4605-9439-BC157FE45A19}"/>
              </a:ext>
            </a:extLst>
          </p:cNvPr>
          <p:cNvPicPr>
            <a:picLocks noChangeAspect="1"/>
          </p:cNvPicPr>
          <p:nvPr/>
        </p:nvPicPr>
        <p:blipFill rotWithShape="1">
          <a:blip r:embed="rId3"/>
          <a:srcRect l="32500" t="28806" r="31944" b="33169"/>
          <a:stretch/>
        </p:blipFill>
        <p:spPr>
          <a:xfrm>
            <a:off x="9283278" y="3429000"/>
            <a:ext cx="2908722" cy="1749778"/>
          </a:xfrm>
          <a:prstGeom prst="rect">
            <a:avLst/>
          </a:prstGeom>
        </p:spPr>
      </p:pic>
    </p:spTree>
    <p:extLst>
      <p:ext uri="{BB962C8B-B14F-4D97-AF65-F5344CB8AC3E}">
        <p14:creationId xmlns:p14="http://schemas.microsoft.com/office/powerpoint/2010/main" val="4193060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E2ED2-239C-4599-BE37-61BF018A8D96}"/>
              </a:ext>
            </a:extLst>
          </p:cNvPr>
          <p:cNvSpPr>
            <a:spLocks noGrp="1"/>
          </p:cNvSpPr>
          <p:nvPr>
            <p:ph type="title"/>
          </p:nvPr>
        </p:nvSpPr>
        <p:spPr/>
        <p:txBody>
          <a:bodyPr>
            <a:normAutofit/>
          </a:bodyPr>
          <a:lstStyle/>
          <a:p>
            <a:r>
              <a:rPr lang="en-US" sz="2800" dirty="0"/>
              <a:t>Create a variable for the program to use, link it to an I/O point on the controller</a:t>
            </a:r>
          </a:p>
        </p:txBody>
      </p:sp>
      <p:sp>
        <p:nvSpPr>
          <p:cNvPr id="3" name="Content Placeholder 2">
            <a:extLst>
              <a:ext uri="{FF2B5EF4-FFF2-40B4-BE49-F238E27FC236}">
                <a16:creationId xmlns:a16="http://schemas.microsoft.com/office/drawing/2014/main" id="{AE4E5BF2-C21C-4ED0-BB77-853B842E85A6}"/>
              </a:ext>
            </a:extLst>
          </p:cNvPr>
          <p:cNvSpPr>
            <a:spLocks noGrp="1"/>
          </p:cNvSpPr>
          <p:nvPr>
            <p:ph idx="1"/>
          </p:nvPr>
        </p:nvSpPr>
        <p:spPr>
          <a:xfrm>
            <a:off x="659219" y="1825625"/>
            <a:ext cx="3099985" cy="4351338"/>
          </a:xfrm>
        </p:spPr>
        <p:txBody>
          <a:bodyPr>
            <a:normAutofit/>
          </a:bodyPr>
          <a:lstStyle/>
          <a:p>
            <a:r>
              <a:rPr lang="en-US" sz="1600" dirty="0"/>
              <a:t>Double click on “PLC” under the project tree in the PLANT section.</a:t>
            </a:r>
          </a:p>
          <a:p>
            <a:r>
              <a:rPr lang="en-US" sz="1600" dirty="0"/>
              <a:t>From “Data List” tab, under the “Default” section under Variable (PLC), enter a variable name in the space that says “Enter variable name here” (I entered: “Voltage_0_10”.  The rest was automatically prepended onto the variable name).</a:t>
            </a:r>
          </a:p>
          <a:p>
            <a:r>
              <a:rPr lang="en-US" sz="1600" dirty="0"/>
              <a:t>Click the dropdown arrow in the “Process Data Item field, and select the I/O point to associate to the variable </a:t>
            </a:r>
            <a:endParaRPr lang="en-US" sz="1600" dirty="0">
              <a:solidFill>
                <a:srgbClr val="FF0000"/>
              </a:solidFill>
            </a:endParaRPr>
          </a:p>
        </p:txBody>
      </p:sp>
      <p:pic>
        <p:nvPicPr>
          <p:cNvPr id="4" name="Picture 3">
            <a:extLst>
              <a:ext uri="{FF2B5EF4-FFF2-40B4-BE49-F238E27FC236}">
                <a16:creationId xmlns:a16="http://schemas.microsoft.com/office/drawing/2014/main" id="{406ABE97-1DF6-4873-B552-72E4C85C2BE9}"/>
              </a:ext>
            </a:extLst>
          </p:cNvPr>
          <p:cNvPicPr>
            <a:picLocks noChangeAspect="1"/>
          </p:cNvPicPr>
          <p:nvPr/>
        </p:nvPicPr>
        <p:blipFill rotWithShape="1">
          <a:blip r:embed="rId2"/>
          <a:srcRect t="11359" r="31018" b="31193"/>
          <a:stretch/>
        </p:blipFill>
        <p:spPr>
          <a:xfrm>
            <a:off x="3759204" y="1828802"/>
            <a:ext cx="8410222" cy="3939824"/>
          </a:xfrm>
          <a:prstGeom prst="rect">
            <a:avLst/>
          </a:prstGeom>
        </p:spPr>
      </p:pic>
      <p:sp>
        <p:nvSpPr>
          <p:cNvPr id="5" name="Arrow: Down 4">
            <a:extLst>
              <a:ext uri="{FF2B5EF4-FFF2-40B4-BE49-F238E27FC236}">
                <a16:creationId xmlns:a16="http://schemas.microsoft.com/office/drawing/2014/main" id="{BEB39EF7-CBC4-4854-A01F-3097335A55F9}"/>
              </a:ext>
            </a:extLst>
          </p:cNvPr>
          <p:cNvSpPr/>
          <p:nvPr/>
        </p:nvSpPr>
        <p:spPr>
          <a:xfrm rot="16200000">
            <a:off x="3747915" y="3104445"/>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5A8C3B4D-7DC6-4857-B864-52318F774F11}"/>
              </a:ext>
            </a:extLst>
          </p:cNvPr>
          <p:cNvSpPr/>
          <p:nvPr/>
        </p:nvSpPr>
        <p:spPr>
          <a:xfrm rot="648841">
            <a:off x="6849542" y="1657790"/>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4DB80BB0-F1CC-4BAB-BB22-B3B577C4750B}"/>
              </a:ext>
            </a:extLst>
          </p:cNvPr>
          <p:cNvSpPr/>
          <p:nvPr/>
        </p:nvSpPr>
        <p:spPr>
          <a:xfrm rot="16200000">
            <a:off x="5706538" y="3191933"/>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AE2472AC-549A-4762-A25B-FFBA6162B027}"/>
              </a:ext>
            </a:extLst>
          </p:cNvPr>
          <p:cNvSpPr/>
          <p:nvPr/>
        </p:nvSpPr>
        <p:spPr>
          <a:xfrm rot="648841">
            <a:off x="11483630" y="2912480"/>
            <a:ext cx="496711" cy="474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BA2DE4A-E09B-4FEF-81E9-717868A92BEE}"/>
              </a:ext>
            </a:extLst>
          </p:cNvPr>
          <p:cNvSpPr txBox="1"/>
          <p:nvPr/>
        </p:nvSpPr>
        <p:spPr>
          <a:xfrm>
            <a:off x="3876052" y="3156845"/>
            <a:ext cx="287862" cy="369332"/>
          </a:xfrm>
          <a:prstGeom prst="rect">
            <a:avLst/>
          </a:prstGeom>
          <a:noFill/>
        </p:spPr>
        <p:txBody>
          <a:bodyPr wrap="square" rtlCol="0">
            <a:spAutoFit/>
          </a:bodyPr>
          <a:lstStyle/>
          <a:p>
            <a:r>
              <a:rPr lang="en-US" dirty="0">
                <a:solidFill>
                  <a:schemeClr val="bg1">
                    <a:lumMod val="95000"/>
                  </a:schemeClr>
                </a:solidFill>
              </a:rPr>
              <a:t>1</a:t>
            </a:r>
          </a:p>
        </p:txBody>
      </p:sp>
      <p:sp>
        <p:nvSpPr>
          <p:cNvPr id="10" name="TextBox 9">
            <a:extLst>
              <a:ext uri="{FF2B5EF4-FFF2-40B4-BE49-F238E27FC236}">
                <a16:creationId xmlns:a16="http://schemas.microsoft.com/office/drawing/2014/main" id="{5BC25F0B-EA87-4606-B46B-68965C5A4A2A}"/>
              </a:ext>
            </a:extLst>
          </p:cNvPr>
          <p:cNvSpPr txBox="1"/>
          <p:nvPr/>
        </p:nvSpPr>
        <p:spPr>
          <a:xfrm>
            <a:off x="6953966" y="1690688"/>
            <a:ext cx="287862" cy="369332"/>
          </a:xfrm>
          <a:prstGeom prst="rect">
            <a:avLst/>
          </a:prstGeom>
          <a:noFill/>
        </p:spPr>
        <p:txBody>
          <a:bodyPr wrap="square" rtlCol="0">
            <a:spAutoFit/>
          </a:bodyPr>
          <a:lstStyle/>
          <a:p>
            <a:r>
              <a:rPr lang="en-US" dirty="0">
                <a:solidFill>
                  <a:schemeClr val="bg1">
                    <a:lumMod val="95000"/>
                  </a:schemeClr>
                </a:solidFill>
              </a:rPr>
              <a:t>2</a:t>
            </a:r>
          </a:p>
        </p:txBody>
      </p:sp>
      <p:sp>
        <p:nvSpPr>
          <p:cNvPr id="11" name="TextBox 10">
            <a:extLst>
              <a:ext uri="{FF2B5EF4-FFF2-40B4-BE49-F238E27FC236}">
                <a16:creationId xmlns:a16="http://schemas.microsoft.com/office/drawing/2014/main" id="{981E97F1-8ADD-440C-95D7-DE369AE406C3}"/>
              </a:ext>
            </a:extLst>
          </p:cNvPr>
          <p:cNvSpPr txBox="1"/>
          <p:nvPr/>
        </p:nvSpPr>
        <p:spPr>
          <a:xfrm>
            <a:off x="5838349" y="3244333"/>
            <a:ext cx="287862" cy="369332"/>
          </a:xfrm>
          <a:prstGeom prst="rect">
            <a:avLst/>
          </a:prstGeom>
          <a:noFill/>
        </p:spPr>
        <p:txBody>
          <a:bodyPr wrap="square" rtlCol="0">
            <a:spAutoFit/>
          </a:bodyPr>
          <a:lstStyle/>
          <a:p>
            <a:r>
              <a:rPr lang="en-US" dirty="0">
                <a:solidFill>
                  <a:schemeClr val="bg1">
                    <a:lumMod val="95000"/>
                  </a:schemeClr>
                </a:solidFill>
              </a:rPr>
              <a:t>3</a:t>
            </a:r>
          </a:p>
        </p:txBody>
      </p:sp>
      <p:sp>
        <p:nvSpPr>
          <p:cNvPr id="12" name="TextBox 11">
            <a:extLst>
              <a:ext uri="{FF2B5EF4-FFF2-40B4-BE49-F238E27FC236}">
                <a16:creationId xmlns:a16="http://schemas.microsoft.com/office/drawing/2014/main" id="{BF01C6F8-A362-4D22-B78C-A9734774217B}"/>
              </a:ext>
            </a:extLst>
          </p:cNvPr>
          <p:cNvSpPr txBox="1"/>
          <p:nvPr/>
        </p:nvSpPr>
        <p:spPr>
          <a:xfrm>
            <a:off x="11560409" y="2964880"/>
            <a:ext cx="287862" cy="646331"/>
          </a:xfrm>
          <a:prstGeom prst="rect">
            <a:avLst/>
          </a:prstGeom>
          <a:noFill/>
        </p:spPr>
        <p:txBody>
          <a:bodyPr wrap="square" rtlCol="0">
            <a:spAutoFit/>
          </a:bodyPr>
          <a:lstStyle/>
          <a:p>
            <a:r>
              <a:rPr lang="en-US" dirty="0">
                <a:solidFill>
                  <a:schemeClr val="bg1">
                    <a:lumMod val="95000"/>
                  </a:schemeClr>
                </a:solidFill>
              </a:rPr>
              <a:t>4</a:t>
            </a:r>
          </a:p>
          <a:p>
            <a:endParaRPr lang="en-US" dirty="0"/>
          </a:p>
        </p:txBody>
      </p:sp>
      <p:sp>
        <p:nvSpPr>
          <p:cNvPr id="13" name="Oval 12">
            <a:extLst>
              <a:ext uri="{FF2B5EF4-FFF2-40B4-BE49-F238E27FC236}">
                <a16:creationId xmlns:a16="http://schemas.microsoft.com/office/drawing/2014/main" id="{4436B25A-D9FF-4994-83AA-8EBF1B5AE732}"/>
              </a:ext>
            </a:extLst>
          </p:cNvPr>
          <p:cNvSpPr/>
          <p:nvPr/>
        </p:nvSpPr>
        <p:spPr>
          <a:xfrm>
            <a:off x="8398933" y="2805361"/>
            <a:ext cx="237067" cy="2230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557E0885-A821-4DB8-834A-7F0A16222B49}"/>
              </a:ext>
            </a:extLst>
          </p:cNvPr>
          <p:cNvCxnSpPr>
            <a:cxnSpLocks/>
          </p:cNvCxnSpPr>
          <p:nvPr/>
        </p:nvCxnSpPr>
        <p:spPr>
          <a:xfrm flipV="1">
            <a:off x="3668889" y="2964880"/>
            <a:ext cx="4730044" cy="17188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0877DA9-B398-412C-9479-C4C38E6EEEB7}"/>
              </a:ext>
            </a:extLst>
          </p:cNvPr>
          <p:cNvSpPr txBox="1"/>
          <p:nvPr/>
        </p:nvSpPr>
        <p:spPr>
          <a:xfrm>
            <a:off x="74429" y="5836355"/>
            <a:ext cx="11945982" cy="830997"/>
          </a:xfrm>
          <a:prstGeom prst="rect">
            <a:avLst/>
          </a:prstGeom>
          <a:noFill/>
        </p:spPr>
        <p:txBody>
          <a:bodyPr wrap="square" rtlCol="0">
            <a:spAutoFit/>
          </a:bodyPr>
          <a:lstStyle/>
          <a:p>
            <a:r>
              <a:rPr lang="en-US" sz="1600" dirty="0">
                <a:solidFill>
                  <a:srgbClr val="FF0000"/>
                </a:solidFill>
              </a:rPr>
              <a:t>* If you cannot find the I/O point that you need (</a:t>
            </a:r>
            <a:r>
              <a:rPr lang="en-US" sz="1600" dirty="0" err="1">
                <a:solidFill>
                  <a:srgbClr val="FF0000"/>
                </a:solidFill>
              </a:rPr>
              <a:t>ie</a:t>
            </a:r>
            <a:r>
              <a:rPr lang="en-US" sz="1600" dirty="0">
                <a:solidFill>
                  <a:srgbClr val="FF0000"/>
                </a:solidFill>
              </a:rPr>
              <a:t>. the analogs aren’t displayed in the drop-down list), click on the circled arrow, to expose more columns in the data list.  This will enable you to change the data type (for example, from BOOL to WORD), which will expose more I/O types.  </a:t>
            </a:r>
            <a:r>
              <a:rPr lang="en-US" sz="1600" b="1" i="1" dirty="0">
                <a:solidFill>
                  <a:srgbClr val="FF0000"/>
                </a:solidFill>
              </a:rPr>
              <a:t>Select type WORD for the analog I/O to show in the drop-down list.</a:t>
            </a:r>
            <a:endParaRPr lang="en-US" sz="1600" b="1" i="1" dirty="0"/>
          </a:p>
        </p:txBody>
      </p:sp>
    </p:spTree>
    <p:extLst>
      <p:ext uri="{BB962C8B-B14F-4D97-AF65-F5344CB8AC3E}">
        <p14:creationId xmlns:p14="http://schemas.microsoft.com/office/powerpoint/2010/main" val="33309040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D98B3-AF47-4CAA-AD87-B09337B748E3}"/>
              </a:ext>
            </a:extLst>
          </p:cNvPr>
          <p:cNvSpPr>
            <a:spLocks noGrp="1"/>
          </p:cNvSpPr>
          <p:nvPr>
            <p:ph type="title"/>
          </p:nvPr>
        </p:nvSpPr>
        <p:spPr/>
        <p:txBody>
          <a:bodyPr>
            <a:normAutofit/>
          </a:bodyPr>
          <a:lstStyle/>
          <a:p>
            <a:r>
              <a:rPr lang="en-US" sz="2800" dirty="0"/>
              <a:t>Create a variable for the program to use, link it to an I/O point on the controller</a:t>
            </a:r>
          </a:p>
        </p:txBody>
      </p:sp>
      <p:pic>
        <p:nvPicPr>
          <p:cNvPr id="4" name="Content Placeholder 3">
            <a:extLst>
              <a:ext uri="{FF2B5EF4-FFF2-40B4-BE49-F238E27FC236}">
                <a16:creationId xmlns:a16="http://schemas.microsoft.com/office/drawing/2014/main" id="{4265BBB4-F2E5-4D92-B799-1715D8D971E1}"/>
              </a:ext>
            </a:extLst>
          </p:cNvPr>
          <p:cNvPicPr>
            <a:picLocks noGrp="1" noChangeAspect="1"/>
          </p:cNvPicPr>
          <p:nvPr>
            <p:ph idx="1"/>
          </p:nvPr>
        </p:nvPicPr>
        <p:blipFill>
          <a:blip r:embed="rId2"/>
          <a:stretch>
            <a:fillRect/>
          </a:stretch>
        </p:blipFill>
        <p:spPr>
          <a:xfrm>
            <a:off x="838200" y="3592064"/>
            <a:ext cx="10515600" cy="2556944"/>
          </a:xfrm>
          <a:prstGeom prst="rect">
            <a:avLst/>
          </a:prstGeom>
        </p:spPr>
      </p:pic>
      <p:sp>
        <p:nvSpPr>
          <p:cNvPr id="5" name="Content Placeholder 2">
            <a:extLst>
              <a:ext uri="{FF2B5EF4-FFF2-40B4-BE49-F238E27FC236}">
                <a16:creationId xmlns:a16="http://schemas.microsoft.com/office/drawing/2014/main" id="{615263F8-99F2-4305-B3B9-2740E64C4C75}"/>
              </a:ext>
            </a:extLst>
          </p:cNvPr>
          <p:cNvSpPr txBox="1">
            <a:spLocks/>
          </p:cNvSpPr>
          <p:nvPr/>
        </p:nvSpPr>
        <p:spPr>
          <a:xfrm>
            <a:off x="838199" y="1825625"/>
            <a:ext cx="10515599" cy="22292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Note the Data List has expanded columns, with “Type” now to the right of “Variable (PLC)”</a:t>
            </a:r>
          </a:p>
          <a:p>
            <a:r>
              <a:rPr lang="en-US" sz="1800" dirty="0"/>
              <a:t>Click in the cell under “Type”, in the row of the variable you want to alter.</a:t>
            </a:r>
          </a:p>
          <a:p>
            <a:r>
              <a:rPr lang="en-US" sz="1800" dirty="0"/>
              <a:t>A pop-up menu of different data types will be visible.  You can freely select from the various data types.</a:t>
            </a:r>
          </a:p>
          <a:p>
            <a:pPr lvl="1"/>
            <a:r>
              <a:rPr lang="en-US" sz="1400" dirty="0"/>
              <a:t>Knowledge of programming conventions is necessary to understand which data types are appropriate for certain variables</a:t>
            </a:r>
          </a:p>
          <a:p>
            <a:pPr lvl="1"/>
            <a:r>
              <a:rPr lang="en-US" sz="1400" dirty="0"/>
              <a:t>This knowledge is beyond the scope of this training.</a:t>
            </a:r>
          </a:p>
        </p:txBody>
      </p:sp>
    </p:spTree>
    <p:extLst>
      <p:ext uri="{BB962C8B-B14F-4D97-AF65-F5344CB8AC3E}">
        <p14:creationId xmlns:p14="http://schemas.microsoft.com/office/powerpoint/2010/main" val="89655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EA986-8F9F-4B98-810C-406CD1D9B14B}"/>
              </a:ext>
            </a:extLst>
          </p:cNvPr>
          <p:cNvSpPr>
            <a:spLocks noGrp="1"/>
          </p:cNvSpPr>
          <p:nvPr>
            <p:ph type="title"/>
          </p:nvPr>
        </p:nvSpPr>
        <p:spPr/>
        <p:txBody>
          <a:bodyPr/>
          <a:lstStyle/>
          <a:p>
            <a:r>
              <a:rPr lang="en-US" dirty="0"/>
              <a:t>Topics, continued</a:t>
            </a:r>
          </a:p>
        </p:txBody>
      </p:sp>
      <p:sp>
        <p:nvSpPr>
          <p:cNvPr id="3" name="Content Placeholder 2">
            <a:extLst>
              <a:ext uri="{FF2B5EF4-FFF2-40B4-BE49-F238E27FC236}">
                <a16:creationId xmlns:a16="http://schemas.microsoft.com/office/drawing/2014/main" id="{C33096D7-0C84-4760-9C1B-6F7B4FF43B52}"/>
              </a:ext>
            </a:extLst>
          </p:cNvPr>
          <p:cNvSpPr>
            <a:spLocks noGrp="1"/>
          </p:cNvSpPr>
          <p:nvPr>
            <p:ph idx="1"/>
          </p:nvPr>
        </p:nvSpPr>
        <p:spPr/>
        <p:txBody>
          <a:bodyPr>
            <a:normAutofit/>
          </a:bodyPr>
          <a:lstStyle/>
          <a:p>
            <a:r>
              <a:rPr lang="en-US" dirty="0"/>
              <a:t>Programming for real</a:t>
            </a:r>
          </a:p>
          <a:p>
            <a:pPr lvl="1"/>
            <a:r>
              <a:rPr lang="en-US" dirty="0"/>
              <a:t>Parameterization of the </a:t>
            </a:r>
            <a:r>
              <a:rPr lang="en-US" dirty="0" err="1"/>
              <a:t>AI_Norm</a:t>
            </a:r>
            <a:r>
              <a:rPr lang="en-US" dirty="0"/>
              <a:t> function block</a:t>
            </a:r>
          </a:p>
          <a:p>
            <a:pPr lvl="2"/>
            <a:r>
              <a:rPr lang="en-US" dirty="0"/>
              <a:t>Declaring variables</a:t>
            </a:r>
          </a:p>
          <a:p>
            <a:pPr lvl="2"/>
            <a:r>
              <a:rPr lang="en-US" dirty="0"/>
              <a:t>Specializing the blocks to handle our real-world inputs</a:t>
            </a:r>
          </a:p>
          <a:p>
            <a:pPr lvl="1"/>
            <a:r>
              <a:rPr lang="en-US" dirty="0"/>
              <a:t>Programming some digital I/O, working with a Greater Than function block</a:t>
            </a:r>
          </a:p>
          <a:p>
            <a:pPr lvl="2"/>
            <a:r>
              <a:rPr lang="en-US" dirty="0"/>
              <a:t>Program two Greater Than function blocks</a:t>
            </a:r>
          </a:p>
          <a:p>
            <a:pPr lvl="3"/>
            <a:r>
              <a:rPr lang="en-US" dirty="0"/>
              <a:t>Create new variables to “turn true” when the appropriate input reaches a threshold</a:t>
            </a:r>
          </a:p>
          <a:p>
            <a:pPr lvl="3"/>
            <a:r>
              <a:rPr lang="en-US" dirty="0"/>
              <a:t>Link these new variables to real digital outputs on the PLCnext controller</a:t>
            </a:r>
          </a:p>
          <a:p>
            <a:pPr lvl="1"/>
            <a:r>
              <a:rPr lang="en-US" dirty="0"/>
              <a:t>Download to the controller and run, verify proper operation</a:t>
            </a:r>
          </a:p>
          <a:p>
            <a:pPr lvl="2"/>
            <a:r>
              <a:rPr lang="en-US" dirty="0"/>
              <a:t>While online with the controller, check the program for real-time values</a:t>
            </a:r>
          </a:p>
          <a:p>
            <a:pPr marL="0" indent="0">
              <a:buNone/>
            </a:pPr>
            <a:r>
              <a:rPr lang="en-US" dirty="0"/>
              <a:t>…continued on next page</a:t>
            </a:r>
          </a:p>
          <a:p>
            <a:pPr lvl="2"/>
            <a:endParaRPr lang="en-US" dirty="0"/>
          </a:p>
          <a:p>
            <a:pPr lvl="1"/>
            <a:endParaRPr lang="en-US" dirty="0"/>
          </a:p>
          <a:p>
            <a:pPr lvl="2"/>
            <a:endParaRPr lang="en-US" dirty="0"/>
          </a:p>
          <a:p>
            <a:pPr lvl="1"/>
            <a:endParaRPr lang="en-US" dirty="0"/>
          </a:p>
          <a:p>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942050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04B87-EA99-47C5-88F3-68CE895F97B0}"/>
              </a:ext>
            </a:extLst>
          </p:cNvPr>
          <p:cNvSpPr>
            <a:spLocks noGrp="1"/>
          </p:cNvSpPr>
          <p:nvPr>
            <p:ph type="title"/>
          </p:nvPr>
        </p:nvSpPr>
        <p:spPr/>
        <p:txBody>
          <a:bodyPr/>
          <a:lstStyle/>
          <a:p>
            <a:r>
              <a:rPr lang="en-US" dirty="0"/>
              <a:t>Prepare to download to the controller</a:t>
            </a:r>
          </a:p>
        </p:txBody>
      </p:sp>
      <p:pic>
        <p:nvPicPr>
          <p:cNvPr id="4" name="Content Placeholder 3">
            <a:extLst>
              <a:ext uri="{FF2B5EF4-FFF2-40B4-BE49-F238E27FC236}">
                <a16:creationId xmlns:a16="http://schemas.microsoft.com/office/drawing/2014/main" id="{95674366-7BD9-4819-A371-D763E118DE06}"/>
              </a:ext>
            </a:extLst>
          </p:cNvPr>
          <p:cNvPicPr>
            <a:picLocks noGrp="1" noChangeAspect="1"/>
          </p:cNvPicPr>
          <p:nvPr>
            <p:ph idx="1"/>
          </p:nvPr>
        </p:nvPicPr>
        <p:blipFill>
          <a:blip r:embed="rId2"/>
          <a:stretch>
            <a:fillRect/>
          </a:stretch>
        </p:blipFill>
        <p:spPr>
          <a:xfrm>
            <a:off x="3759204" y="1690688"/>
            <a:ext cx="8390957" cy="4351338"/>
          </a:xfrm>
          <a:prstGeom prst="rect">
            <a:avLst/>
          </a:prstGeom>
        </p:spPr>
      </p:pic>
      <p:sp>
        <p:nvSpPr>
          <p:cNvPr id="5" name="Content Placeholder 2">
            <a:extLst>
              <a:ext uri="{FF2B5EF4-FFF2-40B4-BE49-F238E27FC236}">
                <a16:creationId xmlns:a16="http://schemas.microsoft.com/office/drawing/2014/main" id="{0B440363-722E-4C74-87C4-FD73F7717D88}"/>
              </a:ext>
            </a:extLst>
          </p:cNvPr>
          <p:cNvSpPr txBox="1">
            <a:spLocks/>
          </p:cNvSpPr>
          <p:nvPr/>
        </p:nvSpPr>
        <p:spPr>
          <a:xfrm>
            <a:off x="838200" y="1825625"/>
            <a:ext cx="292100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Double click on “axc-f-2152-1 : AXC-F-2152” immediately under Project in the PLANT section</a:t>
            </a:r>
          </a:p>
          <a:p>
            <a:r>
              <a:rPr lang="en-US" sz="1800" dirty="0"/>
              <a:t>Make sure “Data List” is selected from the tabs</a:t>
            </a:r>
          </a:p>
          <a:p>
            <a:r>
              <a:rPr lang="en-US" sz="1800" dirty="0"/>
              <a:t>Locate the variable(s) you have added.  (You may need to scroll down)</a:t>
            </a:r>
          </a:p>
          <a:p>
            <a:endParaRPr lang="en-US" sz="1800" dirty="0"/>
          </a:p>
        </p:txBody>
      </p:sp>
    </p:spTree>
    <p:extLst>
      <p:ext uri="{BB962C8B-B14F-4D97-AF65-F5344CB8AC3E}">
        <p14:creationId xmlns:p14="http://schemas.microsoft.com/office/powerpoint/2010/main" val="1479014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EC60A-BFE5-4290-AD67-6E77955281B3}"/>
              </a:ext>
            </a:extLst>
          </p:cNvPr>
          <p:cNvSpPr>
            <a:spLocks noGrp="1"/>
          </p:cNvSpPr>
          <p:nvPr>
            <p:ph type="title"/>
          </p:nvPr>
        </p:nvSpPr>
        <p:spPr/>
        <p:txBody>
          <a:bodyPr/>
          <a:lstStyle/>
          <a:p>
            <a:r>
              <a:rPr lang="en-US" dirty="0"/>
              <a:t>Prepare to download to the controller</a:t>
            </a:r>
          </a:p>
        </p:txBody>
      </p:sp>
      <p:sp>
        <p:nvSpPr>
          <p:cNvPr id="3" name="Content Placeholder 2">
            <a:extLst>
              <a:ext uri="{FF2B5EF4-FFF2-40B4-BE49-F238E27FC236}">
                <a16:creationId xmlns:a16="http://schemas.microsoft.com/office/drawing/2014/main" id="{6C2D2A30-D3F0-4A11-B89A-59C377368724}"/>
              </a:ext>
            </a:extLst>
          </p:cNvPr>
          <p:cNvSpPr>
            <a:spLocks noGrp="1"/>
          </p:cNvSpPr>
          <p:nvPr>
            <p:ph idx="1"/>
          </p:nvPr>
        </p:nvSpPr>
        <p:spPr>
          <a:xfrm>
            <a:off x="838200" y="1825625"/>
            <a:ext cx="3338689" cy="4351338"/>
          </a:xfrm>
        </p:spPr>
        <p:txBody>
          <a:bodyPr/>
          <a:lstStyle/>
          <a:p>
            <a:r>
              <a:rPr lang="en-US" sz="2000" dirty="0"/>
              <a:t>Right click on “axc-f-2152-1 : AXC-F-2152” immediately under Project in the PLANT section</a:t>
            </a:r>
          </a:p>
          <a:p>
            <a:r>
              <a:rPr lang="en-US" sz="2000" dirty="0"/>
              <a:t>Click on “Write and Start Project to download and start the project on the PLCnext controller.</a:t>
            </a:r>
          </a:p>
          <a:p>
            <a:endParaRPr lang="en-US" sz="2000" dirty="0"/>
          </a:p>
          <a:p>
            <a:endParaRPr lang="en-US" dirty="0"/>
          </a:p>
        </p:txBody>
      </p:sp>
      <p:pic>
        <p:nvPicPr>
          <p:cNvPr id="4" name="Picture 3">
            <a:extLst>
              <a:ext uri="{FF2B5EF4-FFF2-40B4-BE49-F238E27FC236}">
                <a16:creationId xmlns:a16="http://schemas.microsoft.com/office/drawing/2014/main" id="{C9932E6D-FB58-402F-8EC8-5AB46B65679D}"/>
              </a:ext>
            </a:extLst>
          </p:cNvPr>
          <p:cNvPicPr>
            <a:picLocks noChangeAspect="1"/>
          </p:cNvPicPr>
          <p:nvPr/>
        </p:nvPicPr>
        <p:blipFill rotWithShape="1">
          <a:blip r:embed="rId2"/>
          <a:srcRect t="11358" r="34259" b="12922"/>
          <a:stretch/>
        </p:blipFill>
        <p:spPr>
          <a:xfrm>
            <a:off x="4176889" y="1665111"/>
            <a:ext cx="8015111" cy="5192889"/>
          </a:xfrm>
          <a:prstGeom prst="rect">
            <a:avLst/>
          </a:prstGeom>
        </p:spPr>
      </p:pic>
    </p:spTree>
    <p:extLst>
      <p:ext uri="{BB962C8B-B14F-4D97-AF65-F5344CB8AC3E}">
        <p14:creationId xmlns:p14="http://schemas.microsoft.com/office/powerpoint/2010/main" val="41757571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9F630-9A10-4B77-90E5-9274D1A7EBDE}"/>
              </a:ext>
            </a:extLst>
          </p:cNvPr>
          <p:cNvSpPr>
            <a:spLocks noGrp="1"/>
          </p:cNvSpPr>
          <p:nvPr>
            <p:ph type="title"/>
          </p:nvPr>
        </p:nvSpPr>
        <p:spPr/>
        <p:txBody>
          <a:bodyPr>
            <a:normAutofit/>
          </a:bodyPr>
          <a:lstStyle/>
          <a:p>
            <a:r>
              <a:rPr lang="en-US" sz="3200" dirty="0"/>
              <a:t>Witness interaction while online with PLCnext controller</a:t>
            </a:r>
          </a:p>
        </p:txBody>
      </p:sp>
      <p:sp>
        <p:nvSpPr>
          <p:cNvPr id="3" name="Content Placeholder 2">
            <a:extLst>
              <a:ext uri="{FF2B5EF4-FFF2-40B4-BE49-F238E27FC236}">
                <a16:creationId xmlns:a16="http://schemas.microsoft.com/office/drawing/2014/main" id="{331971CE-9100-4BDD-8115-9BCBC9B7AA48}"/>
              </a:ext>
            </a:extLst>
          </p:cNvPr>
          <p:cNvSpPr>
            <a:spLocks noGrp="1"/>
          </p:cNvSpPr>
          <p:nvPr>
            <p:ph idx="1"/>
          </p:nvPr>
        </p:nvSpPr>
        <p:spPr>
          <a:xfrm>
            <a:off x="838200" y="1825625"/>
            <a:ext cx="2274709" cy="4351338"/>
          </a:xfrm>
        </p:spPr>
        <p:txBody>
          <a:bodyPr>
            <a:normAutofit/>
          </a:bodyPr>
          <a:lstStyle/>
          <a:p>
            <a:r>
              <a:rPr lang="en-US" sz="2000" dirty="0"/>
              <a:t>Note the Data List becomes interactive as the PLC runs the program.</a:t>
            </a:r>
          </a:p>
          <a:p>
            <a:r>
              <a:rPr lang="en-US" sz="2000" dirty="0"/>
              <a:t>The raw values of the analog inputs can be seen (in hexadecimal format).  </a:t>
            </a:r>
          </a:p>
          <a:p>
            <a:r>
              <a:rPr lang="en-US" sz="2000" dirty="0"/>
              <a:t>Twist the potentiometer and the values will change.</a:t>
            </a:r>
          </a:p>
        </p:txBody>
      </p:sp>
      <p:pic>
        <p:nvPicPr>
          <p:cNvPr id="4" name="Picture 3">
            <a:extLst>
              <a:ext uri="{FF2B5EF4-FFF2-40B4-BE49-F238E27FC236}">
                <a16:creationId xmlns:a16="http://schemas.microsoft.com/office/drawing/2014/main" id="{B349DF57-0145-4D0E-9895-C5F1218913EB}"/>
              </a:ext>
            </a:extLst>
          </p:cNvPr>
          <p:cNvPicPr>
            <a:picLocks noChangeAspect="1"/>
          </p:cNvPicPr>
          <p:nvPr/>
        </p:nvPicPr>
        <p:blipFill rotWithShape="1">
          <a:blip r:embed="rId2"/>
          <a:srcRect l="188" t="11576" r="26920" b="13335"/>
          <a:stretch/>
        </p:blipFill>
        <p:spPr>
          <a:xfrm>
            <a:off x="3293533" y="1670757"/>
            <a:ext cx="8887179" cy="5149674"/>
          </a:xfrm>
          <a:prstGeom prst="rect">
            <a:avLst/>
          </a:prstGeom>
        </p:spPr>
      </p:pic>
      <p:cxnSp>
        <p:nvCxnSpPr>
          <p:cNvPr id="6" name="Straight Arrow Connector 5">
            <a:extLst>
              <a:ext uri="{FF2B5EF4-FFF2-40B4-BE49-F238E27FC236}">
                <a16:creationId xmlns:a16="http://schemas.microsoft.com/office/drawing/2014/main" id="{CCC4C16E-2E3D-4D15-8D02-A55DDE6DA663}"/>
              </a:ext>
            </a:extLst>
          </p:cNvPr>
          <p:cNvCxnSpPr/>
          <p:nvPr/>
        </p:nvCxnSpPr>
        <p:spPr>
          <a:xfrm>
            <a:off x="2607733" y="4357511"/>
            <a:ext cx="5565423" cy="21353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2CE89AF-BFE6-46A5-8233-B4997A14E48D}"/>
              </a:ext>
            </a:extLst>
          </p:cNvPr>
          <p:cNvCxnSpPr>
            <a:cxnSpLocks/>
          </p:cNvCxnSpPr>
          <p:nvPr/>
        </p:nvCxnSpPr>
        <p:spPr>
          <a:xfrm>
            <a:off x="2630311" y="4368800"/>
            <a:ext cx="5542845" cy="2336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4976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996A1-B21E-4337-A594-ECFD483B1003}"/>
              </a:ext>
            </a:extLst>
          </p:cNvPr>
          <p:cNvSpPr>
            <a:spLocks noGrp="1"/>
          </p:cNvSpPr>
          <p:nvPr>
            <p:ph type="title"/>
          </p:nvPr>
        </p:nvSpPr>
        <p:spPr/>
        <p:txBody>
          <a:bodyPr/>
          <a:lstStyle/>
          <a:p>
            <a:r>
              <a:rPr lang="en-US" dirty="0"/>
              <a:t>Prepare to do some programming</a:t>
            </a:r>
          </a:p>
        </p:txBody>
      </p:sp>
      <p:sp>
        <p:nvSpPr>
          <p:cNvPr id="3" name="Content Placeholder 2">
            <a:extLst>
              <a:ext uri="{FF2B5EF4-FFF2-40B4-BE49-F238E27FC236}">
                <a16:creationId xmlns:a16="http://schemas.microsoft.com/office/drawing/2014/main" id="{2B8881F4-AE11-460B-9A7B-B81F2FC15A0E}"/>
              </a:ext>
            </a:extLst>
          </p:cNvPr>
          <p:cNvSpPr>
            <a:spLocks noGrp="1"/>
          </p:cNvSpPr>
          <p:nvPr>
            <p:ph idx="1"/>
          </p:nvPr>
        </p:nvSpPr>
        <p:spPr>
          <a:xfrm>
            <a:off x="838201" y="1825625"/>
            <a:ext cx="4704644" cy="4351338"/>
          </a:xfrm>
        </p:spPr>
        <p:txBody>
          <a:bodyPr>
            <a:normAutofit/>
          </a:bodyPr>
          <a:lstStyle/>
          <a:p>
            <a:r>
              <a:rPr lang="en-US" sz="1800" dirty="0"/>
              <a:t>Raw variables won’t be of use in real-world applications.  We will do some programming to scale those values to real-world engineering units.</a:t>
            </a:r>
          </a:p>
          <a:p>
            <a:r>
              <a:rPr lang="en-US" sz="1800" dirty="0"/>
              <a:t>First, Right click on “axc-f-2152-1 : AXC-F-2152” immediately under Project in the PLANT section</a:t>
            </a:r>
          </a:p>
          <a:p>
            <a:r>
              <a:rPr lang="en-US" sz="1800" dirty="0"/>
              <a:t>Then click on Connect / Disconnect (which will disconnect the program from the controller).</a:t>
            </a:r>
          </a:p>
        </p:txBody>
      </p:sp>
      <p:pic>
        <p:nvPicPr>
          <p:cNvPr id="4" name="Picture 3">
            <a:extLst>
              <a:ext uri="{FF2B5EF4-FFF2-40B4-BE49-F238E27FC236}">
                <a16:creationId xmlns:a16="http://schemas.microsoft.com/office/drawing/2014/main" id="{1EC27100-54FF-459D-A10B-231E9C13153C}"/>
              </a:ext>
            </a:extLst>
          </p:cNvPr>
          <p:cNvPicPr>
            <a:picLocks noChangeAspect="1"/>
          </p:cNvPicPr>
          <p:nvPr/>
        </p:nvPicPr>
        <p:blipFill rotWithShape="1">
          <a:blip r:embed="rId2"/>
          <a:srcRect t="14321" r="67963" b="45185"/>
          <a:stretch/>
        </p:blipFill>
        <p:spPr>
          <a:xfrm>
            <a:off x="6096000" y="1825624"/>
            <a:ext cx="5378891" cy="3824300"/>
          </a:xfrm>
          <a:prstGeom prst="rect">
            <a:avLst/>
          </a:prstGeom>
        </p:spPr>
      </p:pic>
    </p:spTree>
    <p:extLst>
      <p:ext uri="{BB962C8B-B14F-4D97-AF65-F5344CB8AC3E}">
        <p14:creationId xmlns:p14="http://schemas.microsoft.com/office/powerpoint/2010/main" val="26209455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996A1-B21E-4337-A594-ECFD483B1003}"/>
              </a:ext>
            </a:extLst>
          </p:cNvPr>
          <p:cNvSpPr>
            <a:spLocks noGrp="1"/>
          </p:cNvSpPr>
          <p:nvPr>
            <p:ph type="title"/>
          </p:nvPr>
        </p:nvSpPr>
        <p:spPr/>
        <p:txBody>
          <a:bodyPr/>
          <a:lstStyle/>
          <a:p>
            <a:r>
              <a:rPr lang="en-US" dirty="0"/>
              <a:t>Prepare to do some programming</a:t>
            </a:r>
          </a:p>
        </p:txBody>
      </p:sp>
      <p:sp>
        <p:nvSpPr>
          <p:cNvPr id="3" name="Content Placeholder 2">
            <a:extLst>
              <a:ext uri="{FF2B5EF4-FFF2-40B4-BE49-F238E27FC236}">
                <a16:creationId xmlns:a16="http://schemas.microsoft.com/office/drawing/2014/main" id="{2B8881F4-AE11-460B-9A7B-B81F2FC15A0E}"/>
              </a:ext>
            </a:extLst>
          </p:cNvPr>
          <p:cNvSpPr>
            <a:spLocks noGrp="1"/>
          </p:cNvSpPr>
          <p:nvPr>
            <p:ph idx="1"/>
          </p:nvPr>
        </p:nvSpPr>
        <p:spPr>
          <a:xfrm>
            <a:off x="838200" y="1825625"/>
            <a:ext cx="4309533" cy="4351338"/>
          </a:xfrm>
        </p:spPr>
        <p:txBody>
          <a:bodyPr>
            <a:normAutofit/>
          </a:bodyPr>
          <a:lstStyle/>
          <a:p>
            <a:r>
              <a:rPr lang="en-US" sz="1800" dirty="0"/>
              <a:t>Because the programming to scale the inputs is fairly complex, and since someone else has already created a function block to perform this task, I will import their function block rather than build it from scratch.</a:t>
            </a:r>
          </a:p>
          <a:p>
            <a:r>
              <a:rPr lang="en-US" sz="1800" dirty="0"/>
              <a:t>It is located in another project “Project 2”.</a:t>
            </a:r>
          </a:p>
          <a:p>
            <a:r>
              <a:rPr lang="en-US" sz="1800" dirty="0"/>
              <a:t>From within the project we are working in, click File – Import – Import from Another Project</a:t>
            </a:r>
          </a:p>
          <a:p>
            <a:endParaRPr lang="en-US" dirty="0"/>
          </a:p>
        </p:txBody>
      </p:sp>
      <p:pic>
        <p:nvPicPr>
          <p:cNvPr id="5" name="Picture 4">
            <a:extLst>
              <a:ext uri="{FF2B5EF4-FFF2-40B4-BE49-F238E27FC236}">
                <a16:creationId xmlns:a16="http://schemas.microsoft.com/office/drawing/2014/main" id="{77B8E441-E101-4512-ABFA-F27F7F9BE26D}"/>
              </a:ext>
            </a:extLst>
          </p:cNvPr>
          <p:cNvPicPr>
            <a:picLocks noChangeAspect="1"/>
          </p:cNvPicPr>
          <p:nvPr/>
        </p:nvPicPr>
        <p:blipFill rotWithShape="1">
          <a:blip r:embed="rId2"/>
          <a:srcRect r="53241" b="52428"/>
          <a:stretch/>
        </p:blipFill>
        <p:spPr>
          <a:xfrm>
            <a:off x="5508978" y="1941689"/>
            <a:ext cx="6287911" cy="3598428"/>
          </a:xfrm>
          <a:prstGeom prst="rect">
            <a:avLst/>
          </a:prstGeom>
        </p:spPr>
      </p:pic>
    </p:spTree>
    <p:extLst>
      <p:ext uri="{BB962C8B-B14F-4D97-AF65-F5344CB8AC3E}">
        <p14:creationId xmlns:p14="http://schemas.microsoft.com/office/powerpoint/2010/main" val="19952560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359CA-9547-4CC9-93A0-8E8DE54DB72C}"/>
              </a:ext>
            </a:extLst>
          </p:cNvPr>
          <p:cNvSpPr>
            <a:spLocks noGrp="1"/>
          </p:cNvSpPr>
          <p:nvPr>
            <p:ph type="title"/>
          </p:nvPr>
        </p:nvSpPr>
        <p:spPr/>
        <p:txBody>
          <a:bodyPr/>
          <a:lstStyle/>
          <a:p>
            <a:r>
              <a:rPr lang="en-US" dirty="0"/>
              <a:t>Import from the selected project</a:t>
            </a:r>
          </a:p>
        </p:txBody>
      </p:sp>
      <p:sp>
        <p:nvSpPr>
          <p:cNvPr id="3" name="Content Placeholder 2">
            <a:extLst>
              <a:ext uri="{FF2B5EF4-FFF2-40B4-BE49-F238E27FC236}">
                <a16:creationId xmlns:a16="http://schemas.microsoft.com/office/drawing/2014/main" id="{F8FA898C-84B9-4CE1-B5AF-294AA9257706}"/>
              </a:ext>
            </a:extLst>
          </p:cNvPr>
          <p:cNvSpPr>
            <a:spLocks noGrp="1"/>
          </p:cNvSpPr>
          <p:nvPr>
            <p:ph idx="1"/>
          </p:nvPr>
        </p:nvSpPr>
        <p:spPr>
          <a:xfrm>
            <a:off x="838201" y="1825625"/>
            <a:ext cx="3406422" cy="4351338"/>
          </a:xfrm>
        </p:spPr>
        <p:txBody>
          <a:bodyPr>
            <a:normAutofit/>
          </a:bodyPr>
          <a:lstStyle/>
          <a:p>
            <a:r>
              <a:rPr lang="en-US" sz="1800" dirty="0"/>
              <a:t>Locate the existing project which contains the function block you need</a:t>
            </a:r>
          </a:p>
          <a:p>
            <a:r>
              <a:rPr lang="en-US" sz="1800" dirty="0"/>
              <a:t>In this case, I know the function block I need is in the “Project_2” project</a:t>
            </a:r>
          </a:p>
        </p:txBody>
      </p:sp>
      <p:pic>
        <p:nvPicPr>
          <p:cNvPr id="4" name="Picture 3">
            <a:extLst>
              <a:ext uri="{FF2B5EF4-FFF2-40B4-BE49-F238E27FC236}">
                <a16:creationId xmlns:a16="http://schemas.microsoft.com/office/drawing/2014/main" id="{6837BB99-BA9F-432D-AE40-DD59BEF134CA}"/>
              </a:ext>
            </a:extLst>
          </p:cNvPr>
          <p:cNvPicPr>
            <a:picLocks noChangeAspect="1"/>
          </p:cNvPicPr>
          <p:nvPr/>
        </p:nvPicPr>
        <p:blipFill rotWithShape="1">
          <a:blip r:embed="rId2"/>
          <a:srcRect l="24259" t="9930" r="25741" b="26584"/>
          <a:stretch/>
        </p:blipFill>
        <p:spPr>
          <a:xfrm>
            <a:off x="4899378" y="1823156"/>
            <a:ext cx="6547555" cy="4676311"/>
          </a:xfrm>
          <a:prstGeom prst="rect">
            <a:avLst/>
          </a:prstGeom>
        </p:spPr>
      </p:pic>
    </p:spTree>
    <p:extLst>
      <p:ext uri="{BB962C8B-B14F-4D97-AF65-F5344CB8AC3E}">
        <p14:creationId xmlns:p14="http://schemas.microsoft.com/office/powerpoint/2010/main" val="3778528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D8139-D3FD-4686-8FCB-0C2885146A54}"/>
              </a:ext>
            </a:extLst>
          </p:cNvPr>
          <p:cNvSpPr>
            <a:spLocks noGrp="1"/>
          </p:cNvSpPr>
          <p:nvPr>
            <p:ph type="title"/>
          </p:nvPr>
        </p:nvSpPr>
        <p:spPr/>
        <p:txBody>
          <a:bodyPr>
            <a:normAutofit/>
          </a:bodyPr>
          <a:lstStyle/>
          <a:p>
            <a:r>
              <a:rPr lang="en-US" sz="3600" dirty="0"/>
              <a:t>Only select the content you want to import</a:t>
            </a:r>
          </a:p>
        </p:txBody>
      </p:sp>
      <p:sp>
        <p:nvSpPr>
          <p:cNvPr id="3" name="Content Placeholder 2">
            <a:extLst>
              <a:ext uri="{FF2B5EF4-FFF2-40B4-BE49-F238E27FC236}">
                <a16:creationId xmlns:a16="http://schemas.microsoft.com/office/drawing/2014/main" id="{19DAFA5B-8902-4E74-AE43-4B9FB3D7D4CD}"/>
              </a:ext>
            </a:extLst>
          </p:cNvPr>
          <p:cNvSpPr>
            <a:spLocks noGrp="1"/>
          </p:cNvSpPr>
          <p:nvPr>
            <p:ph idx="1"/>
          </p:nvPr>
        </p:nvSpPr>
        <p:spPr>
          <a:xfrm>
            <a:off x="838200" y="1825625"/>
            <a:ext cx="3474156" cy="4351338"/>
          </a:xfrm>
        </p:spPr>
        <p:txBody>
          <a:bodyPr>
            <a:normAutofit/>
          </a:bodyPr>
          <a:lstStyle/>
          <a:p>
            <a:r>
              <a:rPr lang="en-US" sz="1800" dirty="0"/>
              <a:t>All items are selected by default, since we only want the “</a:t>
            </a:r>
            <a:r>
              <a:rPr lang="en-US" sz="1800" dirty="0" err="1"/>
              <a:t>AI_Norm</a:t>
            </a:r>
            <a:r>
              <a:rPr lang="en-US" sz="1800" dirty="0"/>
              <a:t>” function block, deselect everything and select just the “</a:t>
            </a:r>
            <a:r>
              <a:rPr lang="en-US" sz="1800" dirty="0" err="1"/>
              <a:t>AI_norm</a:t>
            </a:r>
            <a:r>
              <a:rPr lang="en-US" sz="1800" dirty="0"/>
              <a:t>” by checking its box.</a:t>
            </a:r>
          </a:p>
          <a:p>
            <a:r>
              <a:rPr lang="en-US" sz="1800" dirty="0"/>
              <a:t>Click OK</a:t>
            </a:r>
          </a:p>
        </p:txBody>
      </p:sp>
      <p:pic>
        <p:nvPicPr>
          <p:cNvPr id="4" name="Picture 3">
            <a:extLst>
              <a:ext uri="{FF2B5EF4-FFF2-40B4-BE49-F238E27FC236}">
                <a16:creationId xmlns:a16="http://schemas.microsoft.com/office/drawing/2014/main" id="{1BC76DB0-A03B-4F8C-8393-1A95D9319B7C}"/>
              </a:ext>
            </a:extLst>
          </p:cNvPr>
          <p:cNvPicPr>
            <a:picLocks noChangeAspect="1"/>
          </p:cNvPicPr>
          <p:nvPr/>
        </p:nvPicPr>
        <p:blipFill rotWithShape="1">
          <a:blip r:embed="rId2"/>
          <a:srcRect l="26204" t="11522" r="26296" b="23786"/>
          <a:stretch/>
        </p:blipFill>
        <p:spPr>
          <a:xfrm>
            <a:off x="4797778" y="1626716"/>
            <a:ext cx="6660444" cy="5102447"/>
          </a:xfrm>
          <a:prstGeom prst="rect">
            <a:avLst/>
          </a:prstGeom>
        </p:spPr>
      </p:pic>
    </p:spTree>
    <p:extLst>
      <p:ext uri="{BB962C8B-B14F-4D97-AF65-F5344CB8AC3E}">
        <p14:creationId xmlns:p14="http://schemas.microsoft.com/office/powerpoint/2010/main" val="31630671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C3D66-D186-4C77-B327-70D665C3EFD4}"/>
              </a:ext>
            </a:extLst>
          </p:cNvPr>
          <p:cNvSpPr>
            <a:spLocks noGrp="1"/>
          </p:cNvSpPr>
          <p:nvPr>
            <p:ph type="title"/>
          </p:nvPr>
        </p:nvSpPr>
        <p:spPr/>
        <p:txBody>
          <a:bodyPr>
            <a:normAutofit/>
          </a:bodyPr>
          <a:lstStyle/>
          <a:p>
            <a:r>
              <a:rPr lang="en-US" sz="3600" dirty="0"/>
              <a:t>Function block is added to our project</a:t>
            </a:r>
          </a:p>
        </p:txBody>
      </p:sp>
      <p:sp>
        <p:nvSpPr>
          <p:cNvPr id="3" name="Content Placeholder 2">
            <a:extLst>
              <a:ext uri="{FF2B5EF4-FFF2-40B4-BE49-F238E27FC236}">
                <a16:creationId xmlns:a16="http://schemas.microsoft.com/office/drawing/2014/main" id="{B8C575D4-3C0E-488A-A4C5-AC75DE652C2C}"/>
              </a:ext>
            </a:extLst>
          </p:cNvPr>
          <p:cNvSpPr>
            <a:spLocks noGrp="1"/>
          </p:cNvSpPr>
          <p:nvPr>
            <p:ph idx="1"/>
          </p:nvPr>
        </p:nvSpPr>
        <p:spPr>
          <a:xfrm>
            <a:off x="838200" y="1825625"/>
            <a:ext cx="3914422" cy="4351338"/>
          </a:xfrm>
        </p:spPr>
        <p:txBody>
          <a:bodyPr>
            <a:normAutofit/>
          </a:bodyPr>
          <a:lstStyle/>
          <a:p>
            <a:r>
              <a:rPr lang="en-US" sz="1800" dirty="0"/>
              <a:t>Notice this new function block has been added to our new project.</a:t>
            </a:r>
          </a:p>
          <a:p>
            <a:r>
              <a:rPr lang="en-US" sz="1800" dirty="0"/>
              <a:t>In the COMPONENTS section, under Programming/Local/Functions &amp; Function Blocks/Internal Functions</a:t>
            </a:r>
          </a:p>
          <a:p>
            <a:r>
              <a:rPr lang="en-US" sz="1800" dirty="0"/>
              <a:t>We now have the desired function block to scale our raw value: </a:t>
            </a:r>
            <a:r>
              <a:rPr lang="en-US" sz="1800" dirty="0" err="1"/>
              <a:t>AI_Norm</a:t>
            </a:r>
            <a:endParaRPr lang="en-US" sz="1800" dirty="0"/>
          </a:p>
        </p:txBody>
      </p:sp>
      <p:pic>
        <p:nvPicPr>
          <p:cNvPr id="4" name="Picture 3">
            <a:extLst>
              <a:ext uri="{FF2B5EF4-FFF2-40B4-BE49-F238E27FC236}">
                <a16:creationId xmlns:a16="http://schemas.microsoft.com/office/drawing/2014/main" id="{6B4FF7AD-F7EC-4113-88C8-72B62FA653F7}"/>
              </a:ext>
            </a:extLst>
          </p:cNvPr>
          <p:cNvPicPr>
            <a:picLocks noChangeAspect="1"/>
          </p:cNvPicPr>
          <p:nvPr/>
        </p:nvPicPr>
        <p:blipFill rotWithShape="1">
          <a:blip r:embed="rId2"/>
          <a:srcRect l="62129" t="11524" b="25028"/>
          <a:stretch/>
        </p:blipFill>
        <p:spPr>
          <a:xfrm>
            <a:off x="5858933" y="1402726"/>
            <a:ext cx="5494867" cy="5178518"/>
          </a:xfrm>
          <a:prstGeom prst="rect">
            <a:avLst/>
          </a:prstGeom>
        </p:spPr>
      </p:pic>
    </p:spTree>
    <p:extLst>
      <p:ext uri="{BB962C8B-B14F-4D97-AF65-F5344CB8AC3E}">
        <p14:creationId xmlns:p14="http://schemas.microsoft.com/office/powerpoint/2010/main" val="2945999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9545A-BBAE-4C27-B36F-667461AE60E3}"/>
              </a:ext>
            </a:extLst>
          </p:cNvPr>
          <p:cNvSpPr>
            <a:spLocks noGrp="1"/>
          </p:cNvSpPr>
          <p:nvPr>
            <p:ph type="title"/>
          </p:nvPr>
        </p:nvSpPr>
        <p:spPr/>
        <p:txBody>
          <a:bodyPr>
            <a:normAutofit/>
          </a:bodyPr>
          <a:lstStyle/>
          <a:p>
            <a:r>
              <a:rPr lang="en-US" sz="3600" dirty="0"/>
              <a:t>Opening a program, so we can begin programming…</a:t>
            </a:r>
          </a:p>
        </p:txBody>
      </p:sp>
      <p:pic>
        <p:nvPicPr>
          <p:cNvPr id="4" name="Content Placeholder 3">
            <a:extLst>
              <a:ext uri="{FF2B5EF4-FFF2-40B4-BE49-F238E27FC236}">
                <a16:creationId xmlns:a16="http://schemas.microsoft.com/office/drawing/2014/main" id="{8BFA4BD2-81F5-4990-B23E-0CA97CBA882D}"/>
              </a:ext>
            </a:extLst>
          </p:cNvPr>
          <p:cNvPicPr>
            <a:picLocks noGrp="1" noChangeAspect="1"/>
          </p:cNvPicPr>
          <p:nvPr>
            <p:ph idx="1"/>
          </p:nvPr>
        </p:nvPicPr>
        <p:blipFill rotWithShape="1">
          <a:blip r:embed="rId2"/>
          <a:srcRect l="63863" t="10191" b="33252"/>
          <a:stretch/>
        </p:blipFill>
        <p:spPr>
          <a:xfrm>
            <a:off x="5836356" y="1423141"/>
            <a:ext cx="5517445" cy="4857355"/>
          </a:xfrm>
          <a:prstGeom prst="rect">
            <a:avLst/>
          </a:prstGeom>
        </p:spPr>
      </p:pic>
      <p:sp>
        <p:nvSpPr>
          <p:cNvPr id="5" name="Content Placeholder 2">
            <a:extLst>
              <a:ext uri="{FF2B5EF4-FFF2-40B4-BE49-F238E27FC236}">
                <a16:creationId xmlns:a16="http://schemas.microsoft.com/office/drawing/2014/main" id="{D47719FE-A3D9-45ED-8CB5-793ADBFAFDC4}"/>
              </a:ext>
            </a:extLst>
          </p:cNvPr>
          <p:cNvSpPr txBox="1">
            <a:spLocks/>
          </p:cNvSpPr>
          <p:nvPr/>
        </p:nvSpPr>
        <p:spPr>
          <a:xfrm>
            <a:off x="838200" y="1825625"/>
            <a:ext cx="421922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We’ve started a Project, we have added, and configured I/O, we have set up communications between the project and the PLCnext controller.  Now we can begin to program.</a:t>
            </a:r>
          </a:p>
          <a:p>
            <a:r>
              <a:rPr lang="en-US" sz="1800" dirty="0"/>
              <a:t>Still in the COMPONENTS section, under Programming/Local/Programs, double click on “Main” to open this blank new program.</a:t>
            </a:r>
          </a:p>
          <a:p>
            <a:endParaRPr lang="en-US" dirty="0"/>
          </a:p>
        </p:txBody>
      </p:sp>
    </p:spTree>
    <p:extLst>
      <p:ext uri="{BB962C8B-B14F-4D97-AF65-F5344CB8AC3E}">
        <p14:creationId xmlns:p14="http://schemas.microsoft.com/office/powerpoint/2010/main" val="12982021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41591-5D24-4BDF-9291-93FD5414E0EA}"/>
              </a:ext>
            </a:extLst>
          </p:cNvPr>
          <p:cNvSpPr>
            <a:spLocks noGrp="1"/>
          </p:cNvSpPr>
          <p:nvPr>
            <p:ph type="title"/>
          </p:nvPr>
        </p:nvSpPr>
        <p:spPr/>
        <p:txBody>
          <a:bodyPr>
            <a:normAutofit/>
          </a:bodyPr>
          <a:lstStyle/>
          <a:p>
            <a:r>
              <a:rPr lang="en-US" sz="4000" dirty="0"/>
              <a:t>Getting ready to program</a:t>
            </a:r>
          </a:p>
        </p:txBody>
      </p:sp>
      <p:sp>
        <p:nvSpPr>
          <p:cNvPr id="4" name="Content Placeholder 2">
            <a:extLst>
              <a:ext uri="{FF2B5EF4-FFF2-40B4-BE49-F238E27FC236}">
                <a16:creationId xmlns:a16="http://schemas.microsoft.com/office/drawing/2014/main" id="{B9FB5154-15A7-44BA-8C68-5F5B320541B6}"/>
              </a:ext>
            </a:extLst>
          </p:cNvPr>
          <p:cNvSpPr>
            <a:spLocks noGrp="1"/>
          </p:cNvSpPr>
          <p:nvPr>
            <p:ph idx="1"/>
          </p:nvPr>
        </p:nvSpPr>
        <p:spPr>
          <a:xfrm>
            <a:off x="838199" y="1825625"/>
            <a:ext cx="9637889" cy="1603375"/>
          </a:xfrm>
        </p:spPr>
        <p:txBody>
          <a:bodyPr>
            <a:normAutofit/>
          </a:bodyPr>
          <a:lstStyle/>
          <a:p>
            <a:r>
              <a:rPr lang="en-US" sz="1800" dirty="0"/>
              <a:t>You will see a new window open in the central working area</a:t>
            </a:r>
          </a:p>
          <a:p>
            <a:r>
              <a:rPr lang="en-US" sz="1800" dirty="0"/>
              <a:t>The tab will have the program’s name “Main”, and the “Code” sub-tab will be selected</a:t>
            </a:r>
          </a:p>
        </p:txBody>
      </p:sp>
      <p:pic>
        <p:nvPicPr>
          <p:cNvPr id="5" name="Picture 4">
            <a:extLst>
              <a:ext uri="{FF2B5EF4-FFF2-40B4-BE49-F238E27FC236}">
                <a16:creationId xmlns:a16="http://schemas.microsoft.com/office/drawing/2014/main" id="{B2C69CF0-6B4E-4003-9101-77583F9AF165}"/>
              </a:ext>
            </a:extLst>
          </p:cNvPr>
          <p:cNvPicPr>
            <a:picLocks noChangeAspect="1"/>
          </p:cNvPicPr>
          <p:nvPr/>
        </p:nvPicPr>
        <p:blipFill>
          <a:blip r:embed="rId2"/>
          <a:stretch>
            <a:fillRect/>
          </a:stretch>
        </p:blipFill>
        <p:spPr>
          <a:xfrm>
            <a:off x="838200" y="2601481"/>
            <a:ext cx="10515601" cy="3661086"/>
          </a:xfrm>
          <a:prstGeom prst="rect">
            <a:avLst/>
          </a:prstGeom>
        </p:spPr>
      </p:pic>
    </p:spTree>
    <p:extLst>
      <p:ext uri="{BB962C8B-B14F-4D97-AF65-F5344CB8AC3E}">
        <p14:creationId xmlns:p14="http://schemas.microsoft.com/office/powerpoint/2010/main" val="3035587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EA986-8F9F-4B98-810C-406CD1D9B14B}"/>
              </a:ext>
            </a:extLst>
          </p:cNvPr>
          <p:cNvSpPr>
            <a:spLocks noGrp="1"/>
          </p:cNvSpPr>
          <p:nvPr>
            <p:ph type="title"/>
          </p:nvPr>
        </p:nvSpPr>
        <p:spPr/>
        <p:txBody>
          <a:bodyPr/>
          <a:lstStyle/>
          <a:p>
            <a:r>
              <a:rPr lang="en-US" dirty="0"/>
              <a:t>Topics, continued</a:t>
            </a:r>
          </a:p>
        </p:txBody>
      </p:sp>
      <p:sp>
        <p:nvSpPr>
          <p:cNvPr id="3" name="Content Placeholder 2">
            <a:extLst>
              <a:ext uri="{FF2B5EF4-FFF2-40B4-BE49-F238E27FC236}">
                <a16:creationId xmlns:a16="http://schemas.microsoft.com/office/drawing/2014/main" id="{C33096D7-0C84-4760-9C1B-6F7B4FF43B52}"/>
              </a:ext>
            </a:extLst>
          </p:cNvPr>
          <p:cNvSpPr>
            <a:spLocks noGrp="1"/>
          </p:cNvSpPr>
          <p:nvPr>
            <p:ph idx="1"/>
          </p:nvPr>
        </p:nvSpPr>
        <p:spPr>
          <a:xfrm>
            <a:off x="838200" y="1543400"/>
            <a:ext cx="10515600" cy="4351338"/>
          </a:xfrm>
        </p:spPr>
        <p:txBody>
          <a:bodyPr>
            <a:normAutofit fontScale="92500" lnSpcReduction="20000"/>
          </a:bodyPr>
          <a:lstStyle/>
          <a:p>
            <a:r>
              <a:rPr lang="en-US" dirty="0"/>
              <a:t>Programming the HMI (Human-Machine Interface)</a:t>
            </a:r>
          </a:p>
          <a:p>
            <a:pPr lvl="1"/>
            <a:r>
              <a:rPr lang="en-US" dirty="0"/>
              <a:t>Accessing the HMI development area</a:t>
            </a:r>
          </a:p>
          <a:p>
            <a:pPr lvl="1"/>
            <a:r>
              <a:rPr lang="en-US" dirty="0"/>
              <a:t>Creating a page</a:t>
            </a:r>
          </a:p>
          <a:p>
            <a:pPr lvl="1"/>
            <a:r>
              <a:rPr lang="en-US" dirty="0"/>
              <a:t>Dropping an object onto the page, and configuring the object</a:t>
            </a:r>
          </a:p>
          <a:p>
            <a:pPr lvl="1"/>
            <a:r>
              <a:rPr lang="en-US" dirty="0"/>
              <a:t>Disabling the need to sign-in to view the HMI (safe for demo purposes)</a:t>
            </a:r>
          </a:p>
          <a:p>
            <a:pPr lvl="1"/>
            <a:r>
              <a:rPr lang="en-US" dirty="0"/>
              <a:t>Viewing the live HMI application in a browser</a:t>
            </a:r>
          </a:p>
          <a:p>
            <a:pPr lvl="1"/>
            <a:r>
              <a:rPr lang="en-US" dirty="0"/>
              <a:t>Detailed instructions in developing HMI pages, linking them to the program</a:t>
            </a:r>
          </a:p>
          <a:p>
            <a:pPr lvl="2"/>
            <a:r>
              <a:rPr lang="en-US" dirty="0"/>
              <a:t>Using Text, Objects and Symbols</a:t>
            </a:r>
          </a:p>
          <a:p>
            <a:pPr lvl="3"/>
            <a:r>
              <a:rPr lang="en-US" dirty="0"/>
              <a:t>Configuring settings, parameters, dynamics</a:t>
            </a:r>
          </a:p>
          <a:p>
            <a:r>
              <a:rPr lang="en-US" dirty="0"/>
              <a:t>End</a:t>
            </a:r>
          </a:p>
          <a:p>
            <a:r>
              <a:rPr lang="en-US" dirty="0"/>
              <a:t>Appendix</a:t>
            </a:r>
          </a:p>
          <a:p>
            <a:pPr lvl="1"/>
            <a:r>
              <a:rPr lang="en-US" dirty="0"/>
              <a:t>Accessing the PLCnext Community</a:t>
            </a:r>
          </a:p>
          <a:p>
            <a:pPr lvl="1"/>
            <a:r>
              <a:rPr lang="en-US" dirty="0"/>
              <a:t>Accessing more information on the PLCnext site on the internet</a:t>
            </a:r>
          </a:p>
          <a:p>
            <a:endParaRPr lang="en-US" dirty="0"/>
          </a:p>
          <a:p>
            <a:pPr lvl="1"/>
            <a:endParaRPr lang="en-US" dirty="0"/>
          </a:p>
          <a:p>
            <a:endParaRPr lang="en-US" dirty="0"/>
          </a:p>
          <a:p>
            <a:pPr lvl="2"/>
            <a:endParaRPr lang="en-US" dirty="0"/>
          </a:p>
          <a:p>
            <a:pPr lvl="1"/>
            <a:endParaRPr lang="en-US" dirty="0"/>
          </a:p>
          <a:p>
            <a:pPr lvl="2"/>
            <a:endParaRPr lang="en-US" dirty="0"/>
          </a:p>
          <a:p>
            <a:pPr lvl="1"/>
            <a:endParaRPr lang="en-US" dirty="0"/>
          </a:p>
          <a:p>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23519803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F0244-7382-44A1-B374-70213A40004C}"/>
              </a:ext>
            </a:extLst>
          </p:cNvPr>
          <p:cNvSpPr>
            <a:spLocks noGrp="1"/>
          </p:cNvSpPr>
          <p:nvPr>
            <p:ph type="title"/>
          </p:nvPr>
        </p:nvSpPr>
        <p:spPr/>
        <p:txBody>
          <a:bodyPr>
            <a:normAutofit/>
          </a:bodyPr>
          <a:lstStyle/>
          <a:p>
            <a:r>
              <a:rPr lang="en-US" sz="4000" dirty="0"/>
              <a:t>Selecting a function block</a:t>
            </a:r>
          </a:p>
        </p:txBody>
      </p:sp>
      <p:sp>
        <p:nvSpPr>
          <p:cNvPr id="3" name="Content Placeholder 2">
            <a:extLst>
              <a:ext uri="{FF2B5EF4-FFF2-40B4-BE49-F238E27FC236}">
                <a16:creationId xmlns:a16="http://schemas.microsoft.com/office/drawing/2014/main" id="{E542869F-CCA3-499D-977A-FA8973043675}"/>
              </a:ext>
            </a:extLst>
          </p:cNvPr>
          <p:cNvSpPr>
            <a:spLocks noGrp="1"/>
          </p:cNvSpPr>
          <p:nvPr>
            <p:ph idx="1"/>
          </p:nvPr>
        </p:nvSpPr>
        <p:spPr>
          <a:xfrm>
            <a:off x="838200" y="1520822"/>
            <a:ext cx="10515600" cy="1171742"/>
          </a:xfrm>
        </p:spPr>
        <p:txBody>
          <a:bodyPr>
            <a:normAutofit/>
          </a:bodyPr>
          <a:lstStyle/>
          <a:p>
            <a:r>
              <a:rPr lang="en-US" sz="1800" dirty="0"/>
              <a:t>Drag and drop the “</a:t>
            </a:r>
            <a:r>
              <a:rPr lang="en-US" sz="1800" dirty="0" err="1"/>
              <a:t>AI_Norm</a:t>
            </a:r>
            <a:r>
              <a:rPr lang="en-US" sz="1800" dirty="0"/>
              <a:t>” function block onto the work surface.</a:t>
            </a:r>
          </a:p>
          <a:p>
            <a:pPr lvl="1"/>
            <a:r>
              <a:rPr lang="en-US" sz="1400" dirty="0"/>
              <a:t>Note, this training was developed prior to the development of the newest </a:t>
            </a:r>
            <a:r>
              <a:rPr lang="en-US" sz="1400" dirty="0" err="1"/>
              <a:t>AI_Norm</a:t>
            </a:r>
            <a:r>
              <a:rPr lang="en-US" sz="1400" dirty="0"/>
              <a:t> and </a:t>
            </a:r>
            <a:r>
              <a:rPr lang="en-US" sz="1400" dirty="0" err="1"/>
              <a:t>AO_Norm</a:t>
            </a:r>
            <a:r>
              <a:rPr lang="en-US" sz="1400" dirty="0"/>
              <a:t> function blocks…the current versions contain a few more parameters to aid in scaling the proper engineering units.</a:t>
            </a:r>
          </a:p>
        </p:txBody>
      </p:sp>
      <p:pic>
        <p:nvPicPr>
          <p:cNvPr id="4" name="Picture 3">
            <a:extLst>
              <a:ext uri="{FF2B5EF4-FFF2-40B4-BE49-F238E27FC236}">
                <a16:creationId xmlns:a16="http://schemas.microsoft.com/office/drawing/2014/main" id="{88EC3FB6-C600-44EB-B9FC-791C5832C99F}"/>
              </a:ext>
            </a:extLst>
          </p:cNvPr>
          <p:cNvPicPr>
            <a:picLocks noChangeAspect="1"/>
          </p:cNvPicPr>
          <p:nvPr/>
        </p:nvPicPr>
        <p:blipFill>
          <a:blip r:embed="rId2"/>
          <a:stretch>
            <a:fillRect/>
          </a:stretch>
        </p:blipFill>
        <p:spPr>
          <a:xfrm>
            <a:off x="763244" y="2438397"/>
            <a:ext cx="10590556" cy="3213090"/>
          </a:xfrm>
          <a:prstGeom prst="rect">
            <a:avLst/>
          </a:prstGeom>
        </p:spPr>
      </p:pic>
      <p:cxnSp>
        <p:nvCxnSpPr>
          <p:cNvPr id="6" name="Straight Arrow Connector 5">
            <a:extLst>
              <a:ext uri="{FF2B5EF4-FFF2-40B4-BE49-F238E27FC236}">
                <a16:creationId xmlns:a16="http://schemas.microsoft.com/office/drawing/2014/main" id="{04E72C25-2DAF-4CD1-99D5-8598CC97887D}"/>
              </a:ext>
            </a:extLst>
          </p:cNvPr>
          <p:cNvCxnSpPr/>
          <p:nvPr/>
        </p:nvCxnSpPr>
        <p:spPr>
          <a:xfrm flipH="1">
            <a:off x="4842933" y="4538133"/>
            <a:ext cx="4955823" cy="756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60793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F0244-7382-44A1-B374-70213A40004C}"/>
              </a:ext>
            </a:extLst>
          </p:cNvPr>
          <p:cNvSpPr>
            <a:spLocks noGrp="1"/>
          </p:cNvSpPr>
          <p:nvPr>
            <p:ph type="title"/>
          </p:nvPr>
        </p:nvSpPr>
        <p:spPr/>
        <p:txBody>
          <a:bodyPr>
            <a:normAutofit/>
          </a:bodyPr>
          <a:lstStyle/>
          <a:p>
            <a:r>
              <a:rPr lang="en-US" sz="4000" dirty="0"/>
              <a:t>Programming using the </a:t>
            </a:r>
            <a:r>
              <a:rPr lang="en-US" sz="4000" dirty="0" err="1"/>
              <a:t>AI_Norm</a:t>
            </a:r>
            <a:r>
              <a:rPr lang="en-US" sz="4000" dirty="0"/>
              <a:t> function block</a:t>
            </a:r>
          </a:p>
        </p:txBody>
      </p:sp>
      <p:sp>
        <p:nvSpPr>
          <p:cNvPr id="3" name="Content Placeholder 2">
            <a:extLst>
              <a:ext uri="{FF2B5EF4-FFF2-40B4-BE49-F238E27FC236}">
                <a16:creationId xmlns:a16="http://schemas.microsoft.com/office/drawing/2014/main" id="{E542869F-CCA3-499D-977A-FA8973043675}"/>
              </a:ext>
            </a:extLst>
          </p:cNvPr>
          <p:cNvSpPr>
            <a:spLocks noGrp="1"/>
          </p:cNvSpPr>
          <p:nvPr>
            <p:ph idx="1"/>
          </p:nvPr>
        </p:nvSpPr>
        <p:spPr>
          <a:xfrm>
            <a:off x="838200" y="1825624"/>
            <a:ext cx="5810958" cy="3841397"/>
          </a:xfrm>
        </p:spPr>
        <p:txBody>
          <a:bodyPr>
            <a:normAutofit/>
          </a:bodyPr>
          <a:lstStyle/>
          <a:p>
            <a:pPr marL="0" indent="0">
              <a:buNone/>
            </a:pPr>
            <a:r>
              <a:rPr lang="en-US" sz="2000" dirty="0"/>
              <a:t>The purpose of this function block is to take the raw analog signal coming from the I/O exerciser, and giving it a high and low level, and scaling its raw signal to a “real-world” engineering value.</a:t>
            </a:r>
          </a:p>
          <a:p>
            <a:pPr marL="0" indent="0">
              <a:buNone/>
            </a:pPr>
            <a:r>
              <a:rPr lang="en-US" sz="2000" dirty="0"/>
              <a:t>I have already completed parameterization of one input (below) and will now show step-by-step how to configure the second one.</a:t>
            </a:r>
          </a:p>
          <a:p>
            <a:pPr marL="514350" indent="-514350">
              <a:buFont typeface="+mj-lt"/>
              <a:buAutoNum type="arabicPeriod"/>
            </a:pPr>
            <a:r>
              <a:rPr lang="en-US" sz="2000" dirty="0"/>
              <a:t>Position the cursor near the black square near “</a:t>
            </a:r>
            <a:r>
              <a:rPr lang="en-US" sz="2000" dirty="0" err="1"/>
              <a:t>xEnable</a:t>
            </a:r>
            <a:r>
              <a:rPr lang="en-US" sz="2000" dirty="0"/>
              <a:t>”</a:t>
            </a:r>
          </a:p>
          <a:p>
            <a:pPr marL="514350" indent="-514350">
              <a:buFont typeface="+mj-lt"/>
              <a:buAutoNum type="arabicPeriod"/>
            </a:pPr>
            <a:r>
              <a:rPr lang="en-US" sz="2000" dirty="0"/>
              <a:t>Double click and type “TRUE” and return (this will enable this function block in the program)</a:t>
            </a:r>
          </a:p>
          <a:p>
            <a:pPr marL="514350" indent="-514350">
              <a:buFont typeface="+mj-lt"/>
              <a:buAutoNum type="arabicPeriod"/>
            </a:pPr>
            <a:endParaRPr lang="en-US" dirty="0"/>
          </a:p>
        </p:txBody>
      </p:sp>
      <p:pic>
        <p:nvPicPr>
          <p:cNvPr id="5" name="Picture 4">
            <a:extLst>
              <a:ext uri="{FF2B5EF4-FFF2-40B4-BE49-F238E27FC236}">
                <a16:creationId xmlns:a16="http://schemas.microsoft.com/office/drawing/2014/main" id="{2C30369F-CC27-4CBB-B10F-9854D14C7ED6}"/>
              </a:ext>
            </a:extLst>
          </p:cNvPr>
          <p:cNvPicPr>
            <a:picLocks noChangeAspect="1"/>
          </p:cNvPicPr>
          <p:nvPr/>
        </p:nvPicPr>
        <p:blipFill>
          <a:blip r:embed="rId2"/>
          <a:stretch>
            <a:fillRect/>
          </a:stretch>
        </p:blipFill>
        <p:spPr>
          <a:xfrm>
            <a:off x="7179732" y="1679812"/>
            <a:ext cx="4537829" cy="4813063"/>
          </a:xfrm>
          <a:prstGeom prst="rect">
            <a:avLst/>
          </a:prstGeom>
        </p:spPr>
      </p:pic>
    </p:spTree>
    <p:extLst>
      <p:ext uri="{BB962C8B-B14F-4D97-AF65-F5344CB8AC3E}">
        <p14:creationId xmlns:p14="http://schemas.microsoft.com/office/powerpoint/2010/main" val="37995264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3340-D83D-45E6-8B59-8237E59EE300}"/>
              </a:ext>
            </a:extLst>
          </p:cNvPr>
          <p:cNvSpPr>
            <a:spLocks noGrp="1"/>
          </p:cNvSpPr>
          <p:nvPr>
            <p:ph type="title"/>
          </p:nvPr>
        </p:nvSpPr>
        <p:spPr/>
        <p:txBody>
          <a:bodyPr>
            <a:normAutofit/>
          </a:bodyPr>
          <a:lstStyle/>
          <a:p>
            <a:r>
              <a:rPr lang="en-US" sz="4000" dirty="0"/>
              <a:t>Programming using the </a:t>
            </a:r>
            <a:r>
              <a:rPr lang="en-US" sz="4000" dirty="0" err="1"/>
              <a:t>AI_Norm</a:t>
            </a:r>
            <a:r>
              <a:rPr lang="en-US" sz="4000" dirty="0"/>
              <a:t> function block</a:t>
            </a:r>
          </a:p>
        </p:txBody>
      </p:sp>
      <p:sp>
        <p:nvSpPr>
          <p:cNvPr id="3" name="Content Placeholder 2">
            <a:extLst>
              <a:ext uri="{FF2B5EF4-FFF2-40B4-BE49-F238E27FC236}">
                <a16:creationId xmlns:a16="http://schemas.microsoft.com/office/drawing/2014/main" id="{B2C9849D-5E9B-4C63-9CB0-CDB4AE4BCFCC}"/>
              </a:ext>
            </a:extLst>
          </p:cNvPr>
          <p:cNvSpPr>
            <a:spLocks noGrp="1"/>
          </p:cNvSpPr>
          <p:nvPr>
            <p:ph idx="1"/>
          </p:nvPr>
        </p:nvSpPr>
        <p:spPr>
          <a:xfrm>
            <a:off x="838199" y="1825625"/>
            <a:ext cx="5573889" cy="4351338"/>
          </a:xfrm>
        </p:spPr>
        <p:txBody>
          <a:bodyPr>
            <a:normAutofit/>
          </a:bodyPr>
          <a:lstStyle/>
          <a:p>
            <a:pPr marL="0" indent="0">
              <a:buNone/>
            </a:pPr>
            <a:r>
              <a:rPr lang="en-US" sz="1800" dirty="0"/>
              <a:t>3 – On the left side position the cursor near the black square at </a:t>
            </a:r>
            <a:r>
              <a:rPr lang="en-US" sz="1800" dirty="0" err="1"/>
              <a:t>xSetZero</a:t>
            </a:r>
            <a:r>
              <a:rPr lang="en-US" sz="1800" dirty="0"/>
              <a:t> and double click.  Type in “</a:t>
            </a:r>
            <a:r>
              <a:rPr lang="en-US" sz="1800" dirty="0" err="1"/>
              <a:t>Set_Current_Min</a:t>
            </a:r>
            <a:r>
              <a:rPr lang="en-US" sz="1800" dirty="0"/>
              <a:t>”.  This is the name of a new variable.</a:t>
            </a:r>
          </a:p>
          <a:p>
            <a:pPr marL="0" indent="0">
              <a:buNone/>
            </a:pPr>
            <a:r>
              <a:rPr lang="en-US" sz="1800" dirty="0"/>
              <a:t>4 – Click on this newly created variable, the field will turn blue.  Select VAR E from the list above the variable to make this an External Variable</a:t>
            </a:r>
          </a:p>
          <a:p>
            <a:pPr marL="0" indent="0">
              <a:buNone/>
            </a:pPr>
            <a:r>
              <a:rPr lang="en-US" sz="1800" dirty="0"/>
              <a:t>5 – Repeat steps 3 &amp; 4 for “</a:t>
            </a:r>
            <a:r>
              <a:rPr lang="en-US" sz="1800" dirty="0" err="1"/>
              <a:t>xSetSpan</a:t>
            </a:r>
            <a:r>
              <a:rPr lang="en-US" sz="1800" dirty="0"/>
              <a:t>”, calling this new variable “</a:t>
            </a:r>
            <a:r>
              <a:rPr lang="en-US" sz="1800" dirty="0" err="1"/>
              <a:t>Set_Current_Max</a:t>
            </a:r>
            <a:r>
              <a:rPr lang="en-US" sz="1800" dirty="0"/>
              <a:t>”</a:t>
            </a:r>
          </a:p>
          <a:p>
            <a:pPr marL="0" indent="0">
              <a:buNone/>
            </a:pPr>
            <a:r>
              <a:rPr lang="en-US" sz="1800" dirty="0"/>
              <a:t>6 – Repeat steps 3, 4 &amp; 5 for the signals on the right side.</a:t>
            </a:r>
          </a:p>
        </p:txBody>
      </p:sp>
      <p:pic>
        <p:nvPicPr>
          <p:cNvPr id="4" name="Picture 3">
            <a:extLst>
              <a:ext uri="{FF2B5EF4-FFF2-40B4-BE49-F238E27FC236}">
                <a16:creationId xmlns:a16="http://schemas.microsoft.com/office/drawing/2014/main" id="{8708EA64-177E-4CA3-8130-9AC14437D971}"/>
              </a:ext>
            </a:extLst>
          </p:cNvPr>
          <p:cNvPicPr>
            <a:picLocks noChangeAspect="1"/>
          </p:cNvPicPr>
          <p:nvPr/>
        </p:nvPicPr>
        <p:blipFill rotWithShape="1">
          <a:blip r:embed="rId2"/>
          <a:srcRect l="18426" t="24653" r="50000" b="11898"/>
          <a:stretch/>
        </p:blipFill>
        <p:spPr>
          <a:xfrm>
            <a:off x="6660445" y="1190789"/>
            <a:ext cx="4693356" cy="5305188"/>
          </a:xfrm>
          <a:prstGeom prst="rect">
            <a:avLst/>
          </a:prstGeom>
        </p:spPr>
      </p:pic>
    </p:spTree>
    <p:extLst>
      <p:ext uri="{BB962C8B-B14F-4D97-AF65-F5344CB8AC3E}">
        <p14:creationId xmlns:p14="http://schemas.microsoft.com/office/powerpoint/2010/main" val="4119567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3340-D83D-45E6-8B59-8237E59EE300}"/>
              </a:ext>
            </a:extLst>
          </p:cNvPr>
          <p:cNvSpPr>
            <a:spLocks noGrp="1"/>
          </p:cNvSpPr>
          <p:nvPr>
            <p:ph type="title"/>
          </p:nvPr>
        </p:nvSpPr>
        <p:spPr/>
        <p:txBody>
          <a:bodyPr>
            <a:normAutofit/>
          </a:bodyPr>
          <a:lstStyle/>
          <a:p>
            <a:r>
              <a:rPr lang="en-US" sz="4000" dirty="0"/>
              <a:t>Programming using the </a:t>
            </a:r>
            <a:r>
              <a:rPr lang="en-US" sz="4000" dirty="0" err="1"/>
              <a:t>AI_Norm</a:t>
            </a:r>
            <a:r>
              <a:rPr lang="en-US" sz="4000" dirty="0"/>
              <a:t> function block</a:t>
            </a:r>
          </a:p>
        </p:txBody>
      </p:sp>
      <p:sp>
        <p:nvSpPr>
          <p:cNvPr id="3" name="Content Placeholder 2">
            <a:extLst>
              <a:ext uri="{FF2B5EF4-FFF2-40B4-BE49-F238E27FC236}">
                <a16:creationId xmlns:a16="http://schemas.microsoft.com/office/drawing/2014/main" id="{B2C9849D-5E9B-4C63-9CB0-CDB4AE4BCFCC}"/>
              </a:ext>
            </a:extLst>
          </p:cNvPr>
          <p:cNvSpPr>
            <a:spLocks noGrp="1"/>
          </p:cNvSpPr>
          <p:nvPr>
            <p:ph idx="1"/>
          </p:nvPr>
        </p:nvSpPr>
        <p:spPr>
          <a:xfrm>
            <a:off x="838200" y="1825625"/>
            <a:ext cx="5348112" cy="4351338"/>
          </a:xfrm>
        </p:spPr>
        <p:txBody>
          <a:bodyPr>
            <a:normAutofit/>
          </a:bodyPr>
          <a:lstStyle/>
          <a:p>
            <a:pPr marL="0" indent="0">
              <a:buNone/>
            </a:pPr>
            <a:r>
              <a:rPr lang="en-US" sz="1800" dirty="0"/>
              <a:t>7 – repeat steps 3 &amp; 4 for “</a:t>
            </a:r>
            <a:r>
              <a:rPr lang="en-US" sz="1800" dirty="0" err="1"/>
              <a:t>wPD_Input</a:t>
            </a:r>
            <a:r>
              <a:rPr lang="en-US" sz="1800" dirty="0"/>
              <a:t>”, calling this new variable “Current_4_20”</a:t>
            </a:r>
          </a:p>
          <a:p>
            <a:pPr marL="0" indent="0">
              <a:buNone/>
            </a:pPr>
            <a:r>
              <a:rPr lang="en-US" sz="1800" dirty="0"/>
              <a:t>8 – repeat steps 3 &amp; 4 for “</a:t>
            </a:r>
            <a:r>
              <a:rPr lang="en-US" sz="1800" dirty="0" err="1"/>
              <a:t>rValue</a:t>
            </a:r>
            <a:r>
              <a:rPr lang="en-US" sz="1800" dirty="0"/>
              <a:t>”, calling this new variable “</a:t>
            </a:r>
            <a:r>
              <a:rPr lang="en-US" sz="1800" dirty="0" err="1"/>
              <a:t>Scaled_Current_Value</a:t>
            </a:r>
            <a:r>
              <a:rPr lang="en-US" sz="1800" dirty="0"/>
              <a:t>”</a:t>
            </a:r>
          </a:p>
          <a:p>
            <a:pPr marL="0" indent="0">
              <a:buNone/>
            </a:pPr>
            <a:r>
              <a:rPr lang="en-US" sz="1800" dirty="0"/>
              <a:t>9 – Think about what you want this 4-20mA signal to represent in the real world.  Let’s say it represents a flow meter, and the flow can be between 0 </a:t>
            </a:r>
            <a:r>
              <a:rPr lang="en-US" sz="1800" dirty="0" err="1"/>
              <a:t>gpm</a:t>
            </a:r>
            <a:r>
              <a:rPr lang="en-US" sz="1800" dirty="0"/>
              <a:t> and 400 </a:t>
            </a:r>
            <a:r>
              <a:rPr lang="en-US" sz="1800" dirty="0" err="1"/>
              <a:t>gpm</a:t>
            </a:r>
            <a:r>
              <a:rPr lang="en-US" sz="1800" dirty="0"/>
              <a:t>…</a:t>
            </a:r>
          </a:p>
          <a:p>
            <a:pPr marL="0" indent="0">
              <a:buNone/>
            </a:pPr>
            <a:r>
              <a:rPr lang="en-US" sz="1800" dirty="0"/>
              <a:t>10 – Double click on “</a:t>
            </a:r>
            <a:r>
              <a:rPr lang="en-US" sz="1800" dirty="0" err="1"/>
              <a:t>rMin</a:t>
            </a:r>
            <a:r>
              <a:rPr lang="en-US" sz="1800" dirty="0"/>
              <a:t>” and type in 0.0</a:t>
            </a:r>
          </a:p>
          <a:p>
            <a:pPr marL="0" indent="0">
              <a:buNone/>
            </a:pPr>
            <a:r>
              <a:rPr lang="en-US" sz="1800" dirty="0"/>
              <a:t>11 - Double click on “</a:t>
            </a:r>
            <a:r>
              <a:rPr lang="en-US" sz="1800" dirty="0" err="1"/>
              <a:t>rMax</a:t>
            </a:r>
            <a:r>
              <a:rPr lang="en-US" sz="1800" dirty="0"/>
              <a:t>” and type in 400.0</a:t>
            </a:r>
          </a:p>
          <a:p>
            <a:pPr marL="0" indent="0">
              <a:buNone/>
            </a:pPr>
            <a:endParaRPr lang="en-US" sz="2400" dirty="0"/>
          </a:p>
        </p:txBody>
      </p:sp>
      <p:pic>
        <p:nvPicPr>
          <p:cNvPr id="5" name="Picture 4">
            <a:extLst>
              <a:ext uri="{FF2B5EF4-FFF2-40B4-BE49-F238E27FC236}">
                <a16:creationId xmlns:a16="http://schemas.microsoft.com/office/drawing/2014/main" id="{B7460D19-6A30-40E9-BE24-A678CC341867}"/>
              </a:ext>
            </a:extLst>
          </p:cNvPr>
          <p:cNvPicPr>
            <a:picLocks noChangeAspect="1"/>
          </p:cNvPicPr>
          <p:nvPr/>
        </p:nvPicPr>
        <p:blipFill rotWithShape="1">
          <a:blip r:embed="rId2"/>
          <a:srcRect l="17685" t="18436" r="50000" b="14568"/>
          <a:stretch/>
        </p:blipFill>
        <p:spPr>
          <a:xfrm>
            <a:off x="7089422" y="1493367"/>
            <a:ext cx="4120444" cy="4805216"/>
          </a:xfrm>
          <a:prstGeom prst="rect">
            <a:avLst/>
          </a:prstGeom>
        </p:spPr>
      </p:pic>
    </p:spTree>
    <p:extLst>
      <p:ext uri="{BB962C8B-B14F-4D97-AF65-F5344CB8AC3E}">
        <p14:creationId xmlns:p14="http://schemas.microsoft.com/office/powerpoint/2010/main" val="175088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1CB7F-B223-45E4-BF9E-DFCB17589E41}"/>
              </a:ext>
            </a:extLst>
          </p:cNvPr>
          <p:cNvSpPr>
            <a:spLocks noGrp="1"/>
          </p:cNvSpPr>
          <p:nvPr>
            <p:ph type="title"/>
          </p:nvPr>
        </p:nvSpPr>
        <p:spPr/>
        <p:txBody>
          <a:bodyPr>
            <a:normAutofit/>
          </a:bodyPr>
          <a:lstStyle/>
          <a:p>
            <a:r>
              <a:rPr lang="en-US" sz="3600" dirty="0"/>
              <a:t>Checking that the variables have been properly assigned</a:t>
            </a:r>
          </a:p>
        </p:txBody>
      </p:sp>
      <p:pic>
        <p:nvPicPr>
          <p:cNvPr id="4" name="Content Placeholder 3">
            <a:extLst>
              <a:ext uri="{FF2B5EF4-FFF2-40B4-BE49-F238E27FC236}">
                <a16:creationId xmlns:a16="http://schemas.microsoft.com/office/drawing/2014/main" id="{042D62C1-49B2-4182-A04D-DDD1BC061147}"/>
              </a:ext>
            </a:extLst>
          </p:cNvPr>
          <p:cNvPicPr>
            <a:picLocks noGrp="1" noChangeAspect="1"/>
          </p:cNvPicPr>
          <p:nvPr>
            <p:ph idx="1"/>
          </p:nvPr>
        </p:nvPicPr>
        <p:blipFill rotWithShape="1">
          <a:blip r:embed="rId2"/>
          <a:srcRect l="-11146" t="-7260" r="55546" b="34582"/>
          <a:stretch/>
        </p:blipFill>
        <p:spPr>
          <a:xfrm>
            <a:off x="5064259" y="1256954"/>
            <a:ext cx="6289541" cy="4624558"/>
          </a:xfrm>
          <a:prstGeom prst="rect">
            <a:avLst/>
          </a:prstGeom>
        </p:spPr>
      </p:pic>
      <p:sp>
        <p:nvSpPr>
          <p:cNvPr id="5" name="Content Placeholder 2">
            <a:extLst>
              <a:ext uri="{FF2B5EF4-FFF2-40B4-BE49-F238E27FC236}">
                <a16:creationId xmlns:a16="http://schemas.microsoft.com/office/drawing/2014/main" id="{1D082D24-C19E-4647-B05E-124FB031C60C}"/>
              </a:ext>
            </a:extLst>
          </p:cNvPr>
          <p:cNvSpPr txBox="1">
            <a:spLocks/>
          </p:cNvSpPr>
          <p:nvPr/>
        </p:nvSpPr>
        <p:spPr>
          <a:xfrm>
            <a:off x="838200" y="1825625"/>
            <a:ext cx="508846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Click on the “Variables” subtab to verify that all the new variables you have declared, have in fact been assigned.</a:t>
            </a:r>
          </a:p>
          <a:p>
            <a:pPr marL="0" indent="0">
              <a:buFont typeface="Arial" panose="020B0604020202020204" pitchFamily="34" charset="0"/>
              <a:buNone/>
            </a:pPr>
            <a:endParaRPr lang="en-US" sz="700" dirty="0"/>
          </a:p>
          <a:p>
            <a:pPr marL="0" indent="0">
              <a:buFont typeface="Arial" panose="020B0604020202020204" pitchFamily="34" charset="0"/>
              <a:buNone/>
            </a:pPr>
            <a:r>
              <a:rPr lang="en-US" sz="2000" dirty="0"/>
              <a:t>If not, you probably forgot to click in the variable once you first created it, and then chosen to associate it to “VAR”, VAR E”, etc. from the menu above the variable tag.</a:t>
            </a:r>
          </a:p>
          <a:p>
            <a:pPr marL="0" indent="0">
              <a:buFont typeface="Arial" panose="020B0604020202020204" pitchFamily="34" charset="0"/>
              <a:buNone/>
            </a:pPr>
            <a:endParaRPr lang="en-US" sz="700" dirty="0"/>
          </a:p>
          <a:p>
            <a:pPr marL="0" indent="0">
              <a:buFont typeface="Arial" panose="020B0604020202020204" pitchFamily="34" charset="0"/>
              <a:buNone/>
            </a:pPr>
            <a:r>
              <a:rPr lang="en-US" sz="2000" dirty="0"/>
              <a:t>If variables have not been assigned, there will be an error message at the bottom of the screen.</a:t>
            </a:r>
          </a:p>
          <a:p>
            <a:pPr marL="0" indent="0">
              <a:buFont typeface="Arial" panose="020B0604020202020204" pitchFamily="34" charset="0"/>
              <a:buNone/>
            </a:pPr>
            <a:r>
              <a:rPr lang="en-US" sz="2000" dirty="0"/>
              <a:t>Save the project</a:t>
            </a:r>
          </a:p>
          <a:p>
            <a:pPr marL="0" indent="0">
              <a:buFont typeface="Arial" panose="020B0604020202020204" pitchFamily="34" charset="0"/>
              <a:buNone/>
            </a:pPr>
            <a:endParaRPr lang="en-US" sz="2400" dirty="0"/>
          </a:p>
        </p:txBody>
      </p:sp>
      <p:cxnSp>
        <p:nvCxnSpPr>
          <p:cNvPr id="7" name="Straight Arrow Connector 6">
            <a:extLst>
              <a:ext uri="{FF2B5EF4-FFF2-40B4-BE49-F238E27FC236}">
                <a16:creationId xmlns:a16="http://schemas.microsoft.com/office/drawing/2014/main" id="{D062E75C-C8DA-405D-B6BA-D313B5F5A82D}"/>
              </a:ext>
            </a:extLst>
          </p:cNvPr>
          <p:cNvCxnSpPr>
            <a:cxnSpLocks/>
          </p:cNvCxnSpPr>
          <p:nvPr/>
        </p:nvCxnSpPr>
        <p:spPr>
          <a:xfrm>
            <a:off x="5667023" y="2280357"/>
            <a:ext cx="2731910" cy="49671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8251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1CB7F-B223-45E4-BF9E-DFCB17589E41}"/>
              </a:ext>
            </a:extLst>
          </p:cNvPr>
          <p:cNvSpPr>
            <a:spLocks noGrp="1"/>
          </p:cNvSpPr>
          <p:nvPr>
            <p:ph type="title"/>
          </p:nvPr>
        </p:nvSpPr>
        <p:spPr/>
        <p:txBody>
          <a:bodyPr/>
          <a:lstStyle/>
          <a:p>
            <a:r>
              <a:rPr lang="en-US" dirty="0"/>
              <a:t>Let’s confirm everything works so far…</a:t>
            </a:r>
          </a:p>
        </p:txBody>
      </p:sp>
      <p:sp>
        <p:nvSpPr>
          <p:cNvPr id="5" name="Content Placeholder 2">
            <a:extLst>
              <a:ext uri="{FF2B5EF4-FFF2-40B4-BE49-F238E27FC236}">
                <a16:creationId xmlns:a16="http://schemas.microsoft.com/office/drawing/2014/main" id="{1D082D24-C19E-4647-B05E-124FB031C60C}"/>
              </a:ext>
            </a:extLst>
          </p:cNvPr>
          <p:cNvSpPr txBox="1">
            <a:spLocks/>
          </p:cNvSpPr>
          <p:nvPr/>
        </p:nvSpPr>
        <p:spPr>
          <a:xfrm>
            <a:off x="838199" y="1825625"/>
            <a:ext cx="557388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p>
        </p:txBody>
      </p:sp>
      <p:sp>
        <p:nvSpPr>
          <p:cNvPr id="8" name="Content Placeholder 2">
            <a:extLst>
              <a:ext uri="{FF2B5EF4-FFF2-40B4-BE49-F238E27FC236}">
                <a16:creationId xmlns:a16="http://schemas.microsoft.com/office/drawing/2014/main" id="{D20F7780-4D0E-4DBA-AE77-F8DC9FB162E1}"/>
              </a:ext>
            </a:extLst>
          </p:cNvPr>
          <p:cNvSpPr txBox="1">
            <a:spLocks/>
          </p:cNvSpPr>
          <p:nvPr/>
        </p:nvSpPr>
        <p:spPr>
          <a:xfrm>
            <a:off x="990599" y="1978025"/>
            <a:ext cx="469900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t>Right click on “axc-f-2152 – 1 : AXC-F-2152” below “Project” in the PLANT section.</a:t>
            </a:r>
          </a:p>
          <a:p>
            <a:pPr marL="0" indent="0">
              <a:buFont typeface="Arial" panose="020B0604020202020204" pitchFamily="34" charset="0"/>
              <a:buNone/>
            </a:pPr>
            <a:endParaRPr lang="en-US" sz="600" dirty="0"/>
          </a:p>
          <a:p>
            <a:pPr marL="0" indent="0">
              <a:buFont typeface="Arial" panose="020B0604020202020204" pitchFamily="34" charset="0"/>
              <a:buNone/>
            </a:pPr>
            <a:r>
              <a:rPr lang="en-US" sz="1800" dirty="0"/>
              <a:t>From the drop-down menu, select “Write and Start Project”</a:t>
            </a:r>
          </a:p>
          <a:p>
            <a:pPr marL="0" indent="0">
              <a:buFont typeface="Arial" panose="020B0604020202020204" pitchFamily="34" charset="0"/>
              <a:buNone/>
            </a:pPr>
            <a:endParaRPr lang="en-US" sz="600" dirty="0"/>
          </a:p>
          <a:p>
            <a:pPr marL="0" indent="0">
              <a:buFont typeface="Arial" panose="020B0604020202020204" pitchFamily="34" charset="0"/>
              <a:buNone/>
            </a:pPr>
            <a:r>
              <a:rPr lang="en-US" sz="1800" dirty="0"/>
              <a:t>This will send our newly created program to the PLCnext controller and start running the program.  It will take a minute or so.</a:t>
            </a:r>
          </a:p>
          <a:p>
            <a:pPr marL="0" indent="0">
              <a:buFont typeface="Arial" panose="020B0604020202020204" pitchFamily="34" charset="0"/>
              <a:buNone/>
            </a:pPr>
            <a:endParaRPr lang="en-US" sz="2400" dirty="0"/>
          </a:p>
          <a:p>
            <a:pPr marL="0" indent="0">
              <a:buFont typeface="Arial" panose="020B0604020202020204" pitchFamily="34" charset="0"/>
              <a:buNone/>
            </a:pPr>
            <a:endParaRPr lang="en-US" sz="2400" dirty="0"/>
          </a:p>
        </p:txBody>
      </p:sp>
      <p:pic>
        <p:nvPicPr>
          <p:cNvPr id="9" name="Picture 8">
            <a:extLst>
              <a:ext uri="{FF2B5EF4-FFF2-40B4-BE49-F238E27FC236}">
                <a16:creationId xmlns:a16="http://schemas.microsoft.com/office/drawing/2014/main" id="{0289CD45-B7C0-4DF0-A887-E4BE2200F697}"/>
              </a:ext>
            </a:extLst>
          </p:cNvPr>
          <p:cNvPicPr>
            <a:picLocks noChangeAspect="1"/>
          </p:cNvPicPr>
          <p:nvPr/>
        </p:nvPicPr>
        <p:blipFill rotWithShape="1">
          <a:blip r:embed="rId2"/>
          <a:srcRect r="64815" b="41399"/>
          <a:stretch/>
        </p:blipFill>
        <p:spPr>
          <a:xfrm>
            <a:off x="6564488" y="1500414"/>
            <a:ext cx="5029201" cy="4711567"/>
          </a:xfrm>
          <a:prstGeom prst="rect">
            <a:avLst/>
          </a:prstGeom>
        </p:spPr>
      </p:pic>
    </p:spTree>
    <p:extLst>
      <p:ext uri="{BB962C8B-B14F-4D97-AF65-F5344CB8AC3E}">
        <p14:creationId xmlns:p14="http://schemas.microsoft.com/office/powerpoint/2010/main" val="14146274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1CB7F-B223-45E4-BF9E-DFCB17589E41}"/>
              </a:ext>
            </a:extLst>
          </p:cNvPr>
          <p:cNvSpPr>
            <a:spLocks noGrp="1"/>
          </p:cNvSpPr>
          <p:nvPr>
            <p:ph type="title"/>
          </p:nvPr>
        </p:nvSpPr>
        <p:spPr/>
        <p:txBody>
          <a:bodyPr/>
          <a:lstStyle/>
          <a:p>
            <a:r>
              <a:rPr lang="en-US" dirty="0"/>
              <a:t>Let’s confirm everything works so far…</a:t>
            </a:r>
          </a:p>
        </p:txBody>
      </p:sp>
      <p:sp>
        <p:nvSpPr>
          <p:cNvPr id="5" name="Content Placeholder 2">
            <a:extLst>
              <a:ext uri="{FF2B5EF4-FFF2-40B4-BE49-F238E27FC236}">
                <a16:creationId xmlns:a16="http://schemas.microsoft.com/office/drawing/2014/main" id="{1D082D24-C19E-4647-B05E-124FB031C60C}"/>
              </a:ext>
            </a:extLst>
          </p:cNvPr>
          <p:cNvSpPr txBox="1">
            <a:spLocks/>
          </p:cNvSpPr>
          <p:nvPr/>
        </p:nvSpPr>
        <p:spPr>
          <a:xfrm>
            <a:off x="838199" y="1825625"/>
            <a:ext cx="557388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p>
        </p:txBody>
      </p:sp>
      <p:sp>
        <p:nvSpPr>
          <p:cNvPr id="8" name="Content Placeholder 2">
            <a:extLst>
              <a:ext uri="{FF2B5EF4-FFF2-40B4-BE49-F238E27FC236}">
                <a16:creationId xmlns:a16="http://schemas.microsoft.com/office/drawing/2014/main" id="{D20F7780-4D0E-4DBA-AE77-F8DC9FB162E1}"/>
              </a:ext>
            </a:extLst>
          </p:cNvPr>
          <p:cNvSpPr txBox="1">
            <a:spLocks/>
          </p:cNvSpPr>
          <p:nvPr/>
        </p:nvSpPr>
        <p:spPr>
          <a:xfrm>
            <a:off x="952146" y="1635038"/>
            <a:ext cx="5105401"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Double click on “axc-f-2152 – 1 : AXC-F-2152” below “Project” in the PLANT section.</a:t>
            </a:r>
          </a:p>
          <a:p>
            <a:pPr marL="0" indent="0">
              <a:buFont typeface="Arial" panose="020B0604020202020204" pitchFamily="34" charset="0"/>
              <a:buNone/>
            </a:pPr>
            <a:endParaRPr lang="en-US" sz="800" dirty="0"/>
          </a:p>
          <a:p>
            <a:pPr marL="0" indent="0">
              <a:buFont typeface="Arial" panose="020B0604020202020204" pitchFamily="34" charset="0"/>
              <a:buNone/>
            </a:pPr>
            <a:r>
              <a:rPr lang="en-US" sz="2400" dirty="0"/>
              <a:t>Click on the “Data List” Subtab in the central working space</a:t>
            </a:r>
          </a:p>
          <a:p>
            <a:pPr marL="0" indent="0">
              <a:buFont typeface="Arial" panose="020B0604020202020204" pitchFamily="34" charset="0"/>
              <a:buNone/>
            </a:pPr>
            <a:r>
              <a:rPr lang="en-US" sz="2400" dirty="0"/>
              <a:t>You may need to scroll to the bottom to find the scaled analog input variables we recently created</a:t>
            </a:r>
          </a:p>
          <a:p>
            <a:pPr marL="0" indent="0">
              <a:buFont typeface="Arial" panose="020B0604020202020204" pitchFamily="34" charset="0"/>
              <a:buNone/>
            </a:pPr>
            <a:endParaRPr lang="en-US" sz="800" dirty="0"/>
          </a:p>
          <a:p>
            <a:pPr marL="0" indent="0">
              <a:buFont typeface="Arial" panose="020B0604020202020204" pitchFamily="34" charset="0"/>
              <a:buNone/>
            </a:pPr>
            <a:r>
              <a:rPr lang="en-US" sz="2400" dirty="0"/>
              <a:t>Note, when the potentiometer is turned all the way up, the max-scale values appear as we have parameterized!  Success!</a:t>
            </a:r>
          </a:p>
          <a:p>
            <a:pPr marL="0" indent="0">
              <a:buFont typeface="Arial" panose="020B0604020202020204" pitchFamily="34" charset="0"/>
              <a:buNone/>
            </a:pPr>
            <a:r>
              <a:rPr lang="en-US" sz="2400" dirty="0"/>
              <a:t>Twist the knob, and see those values change.</a:t>
            </a:r>
          </a:p>
          <a:p>
            <a:pPr marL="0" indent="0">
              <a:buFont typeface="Arial" panose="020B0604020202020204" pitchFamily="34" charset="0"/>
              <a:buNone/>
            </a:pPr>
            <a:endParaRPr lang="en-US" sz="2400" dirty="0"/>
          </a:p>
          <a:p>
            <a:pPr marL="0" indent="0">
              <a:buFont typeface="Arial" panose="020B0604020202020204" pitchFamily="34" charset="0"/>
              <a:buNone/>
            </a:pPr>
            <a:endParaRPr lang="en-US" sz="2400" dirty="0"/>
          </a:p>
        </p:txBody>
      </p:sp>
      <p:pic>
        <p:nvPicPr>
          <p:cNvPr id="6" name="Picture 5">
            <a:extLst>
              <a:ext uri="{FF2B5EF4-FFF2-40B4-BE49-F238E27FC236}">
                <a16:creationId xmlns:a16="http://schemas.microsoft.com/office/drawing/2014/main" id="{8A39283C-C2D4-437F-9B0C-D44971ABC025}"/>
              </a:ext>
            </a:extLst>
          </p:cNvPr>
          <p:cNvPicPr>
            <a:picLocks noChangeAspect="1"/>
          </p:cNvPicPr>
          <p:nvPr/>
        </p:nvPicPr>
        <p:blipFill>
          <a:blip r:embed="rId2"/>
          <a:stretch>
            <a:fillRect/>
          </a:stretch>
        </p:blipFill>
        <p:spPr>
          <a:xfrm>
            <a:off x="6096000" y="1440471"/>
            <a:ext cx="5829653" cy="4920113"/>
          </a:xfrm>
          <a:prstGeom prst="rect">
            <a:avLst/>
          </a:prstGeom>
        </p:spPr>
      </p:pic>
      <p:cxnSp>
        <p:nvCxnSpPr>
          <p:cNvPr id="4" name="Straight Arrow Connector 3">
            <a:extLst>
              <a:ext uri="{FF2B5EF4-FFF2-40B4-BE49-F238E27FC236}">
                <a16:creationId xmlns:a16="http://schemas.microsoft.com/office/drawing/2014/main" id="{E734EB1F-79D5-410C-9CC5-AC9175C89852}"/>
              </a:ext>
            </a:extLst>
          </p:cNvPr>
          <p:cNvCxnSpPr>
            <a:cxnSpLocks/>
          </p:cNvCxnSpPr>
          <p:nvPr/>
        </p:nvCxnSpPr>
        <p:spPr>
          <a:xfrm>
            <a:off x="4978400" y="4910667"/>
            <a:ext cx="5633156" cy="82409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CF8CFE2-A00B-40B7-988B-961DE26D361F}"/>
              </a:ext>
            </a:extLst>
          </p:cNvPr>
          <p:cNvCxnSpPr>
            <a:cxnSpLocks/>
          </p:cNvCxnSpPr>
          <p:nvPr/>
        </p:nvCxnSpPr>
        <p:spPr>
          <a:xfrm>
            <a:off x="4978400" y="4910667"/>
            <a:ext cx="5655733" cy="13468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9BB5AE4-59B8-445F-83F7-9AB70C1A757E}"/>
              </a:ext>
            </a:extLst>
          </p:cNvPr>
          <p:cNvCxnSpPr>
            <a:cxnSpLocks/>
          </p:cNvCxnSpPr>
          <p:nvPr/>
        </p:nvCxnSpPr>
        <p:spPr>
          <a:xfrm>
            <a:off x="5170311" y="2043289"/>
            <a:ext cx="1072445" cy="790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1487E74-011C-4E01-8D9A-3010207C21BF}"/>
              </a:ext>
            </a:extLst>
          </p:cNvPr>
          <p:cNvCxnSpPr/>
          <p:nvPr/>
        </p:nvCxnSpPr>
        <p:spPr>
          <a:xfrm flipV="1">
            <a:off x="5260622" y="1907822"/>
            <a:ext cx="4210756" cy="9144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5885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918BF-C254-49AC-A02A-619EA96B5A00}"/>
              </a:ext>
            </a:extLst>
          </p:cNvPr>
          <p:cNvSpPr>
            <a:spLocks noGrp="1"/>
          </p:cNvSpPr>
          <p:nvPr>
            <p:ph type="title"/>
          </p:nvPr>
        </p:nvSpPr>
        <p:spPr/>
        <p:txBody>
          <a:bodyPr>
            <a:normAutofit/>
          </a:bodyPr>
          <a:lstStyle/>
          <a:p>
            <a:r>
              <a:rPr lang="en-US" sz="3600" dirty="0"/>
              <a:t>Disconnect from the controller to enter programming mode</a:t>
            </a:r>
          </a:p>
        </p:txBody>
      </p:sp>
      <p:sp>
        <p:nvSpPr>
          <p:cNvPr id="3" name="Content Placeholder 2">
            <a:extLst>
              <a:ext uri="{FF2B5EF4-FFF2-40B4-BE49-F238E27FC236}">
                <a16:creationId xmlns:a16="http://schemas.microsoft.com/office/drawing/2014/main" id="{70A49E78-6639-4BA4-B379-4030A551A128}"/>
              </a:ext>
            </a:extLst>
          </p:cNvPr>
          <p:cNvSpPr>
            <a:spLocks noGrp="1"/>
          </p:cNvSpPr>
          <p:nvPr>
            <p:ph idx="1"/>
          </p:nvPr>
        </p:nvSpPr>
        <p:spPr>
          <a:xfrm>
            <a:off x="838200" y="1825625"/>
            <a:ext cx="4975578" cy="4351338"/>
          </a:xfrm>
        </p:spPr>
        <p:txBody>
          <a:bodyPr/>
          <a:lstStyle/>
          <a:p>
            <a:r>
              <a:rPr lang="en-US" sz="2400" dirty="0"/>
              <a:t>First, we must disconnect from the PLCnext controller</a:t>
            </a:r>
          </a:p>
          <a:p>
            <a:r>
              <a:rPr lang="en-US" sz="2400" dirty="0"/>
              <a:t>Right-click on “axc-f-2152 – 1 : AXC-F-2152” below “Project” in the PLANT section.</a:t>
            </a:r>
          </a:p>
          <a:p>
            <a:r>
              <a:rPr lang="en-US" sz="2400" dirty="0"/>
              <a:t>The click on Connect / Disconnect to disconnect</a:t>
            </a:r>
          </a:p>
          <a:p>
            <a:r>
              <a:rPr lang="en-US" sz="2400" dirty="0"/>
              <a:t>Let’s make it interesting and activate two digital outputs when our scaled analog input values reach some thresholds.</a:t>
            </a:r>
          </a:p>
          <a:p>
            <a:endParaRPr lang="en-US" dirty="0"/>
          </a:p>
        </p:txBody>
      </p:sp>
      <p:pic>
        <p:nvPicPr>
          <p:cNvPr id="4" name="Picture 3">
            <a:extLst>
              <a:ext uri="{FF2B5EF4-FFF2-40B4-BE49-F238E27FC236}">
                <a16:creationId xmlns:a16="http://schemas.microsoft.com/office/drawing/2014/main" id="{ED17309D-6039-45E1-8A27-CF04709B6277}"/>
              </a:ext>
            </a:extLst>
          </p:cNvPr>
          <p:cNvPicPr>
            <a:picLocks noChangeAspect="1"/>
          </p:cNvPicPr>
          <p:nvPr/>
        </p:nvPicPr>
        <p:blipFill rotWithShape="1">
          <a:blip r:embed="rId2"/>
          <a:srcRect r="64537" b="40082"/>
          <a:stretch/>
        </p:blipFill>
        <p:spPr>
          <a:xfrm>
            <a:off x="6378224" y="1825624"/>
            <a:ext cx="4673598" cy="4441749"/>
          </a:xfrm>
          <a:prstGeom prst="rect">
            <a:avLst/>
          </a:prstGeom>
        </p:spPr>
      </p:pic>
      <p:cxnSp>
        <p:nvCxnSpPr>
          <p:cNvPr id="6" name="Straight Arrow Connector 5">
            <a:extLst>
              <a:ext uri="{FF2B5EF4-FFF2-40B4-BE49-F238E27FC236}">
                <a16:creationId xmlns:a16="http://schemas.microsoft.com/office/drawing/2014/main" id="{DB191955-D8E2-452F-AF35-5FDB6C7909B3}"/>
              </a:ext>
            </a:extLst>
          </p:cNvPr>
          <p:cNvCxnSpPr/>
          <p:nvPr/>
        </p:nvCxnSpPr>
        <p:spPr>
          <a:xfrm>
            <a:off x="5159022" y="3160889"/>
            <a:ext cx="1388534" cy="2681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CFE189E-95E4-450B-8BC4-21F4B4332E69}"/>
              </a:ext>
            </a:extLst>
          </p:cNvPr>
          <p:cNvCxnSpPr>
            <a:stCxn id="3" idx="3"/>
            <a:endCxn id="3" idx="3"/>
          </p:cNvCxnSpPr>
          <p:nvPr/>
        </p:nvCxnSpPr>
        <p:spPr>
          <a:xfrm>
            <a:off x="5813778" y="4001294"/>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94937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78FA0-986C-4798-96FD-E48F6CBE3618}"/>
              </a:ext>
            </a:extLst>
          </p:cNvPr>
          <p:cNvSpPr>
            <a:spLocks noGrp="1"/>
          </p:cNvSpPr>
          <p:nvPr>
            <p:ph type="title"/>
          </p:nvPr>
        </p:nvSpPr>
        <p:spPr/>
        <p:txBody>
          <a:bodyPr>
            <a:normAutofit/>
          </a:bodyPr>
          <a:lstStyle/>
          <a:p>
            <a:r>
              <a:rPr lang="en-US" sz="3600" dirty="0"/>
              <a:t>Let’s turn on a digital output, based on the value of one of the scaled analog inputs</a:t>
            </a:r>
          </a:p>
        </p:txBody>
      </p:sp>
      <p:sp>
        <p:nvSpPr>
          <p:cNvPr id="3" name="Content Placeholder 2">
            <a:extLst>
              <a:ext uri="{FF2B5EF4-FFF2-40B4-BE49-F238E27FC236}">
                <a16:creationId xmlns:a16="http://schemas.microsoft.com/office/drawing/2014/main" id="{16FF1E9F-04D2-4978-8B39-9DD0B1300A48}"/>
              </a:ext>
            </a:extLst>
          </p:cNvPr>
          <p:cNvSpPr>
            <a:spLocks noGrp="1"/>
          </p:cNvSpPr>
          <p:nvPr>
            <p:ph idx="1"/>
          </p:nvPr>
        </p:nvSpPr>
        <p:spPr>
          <a:xfrm>
            <a:off x="838200" y="1825625"/>
            <a:ext cx="4603044" cy="4351338"/>
          </a:xfrm>
        </p:spPr>
        <p:txBody>
          <a:bodyPr>
            <a:normAutofit/>
          </a:bodyPr>
          <a:lstStyle/>
          <a:p>
            <a:r>
              <a:rPr lang="en-US" sz="1800" dirty="0"/>
              <a:t>Expand the Programming tree in the COMPONENTS are as shown to the right.</a:t>
            </a:r>
          </a:p>
          <a:p>
            <a:r>
              <a:rPr lang="en-US" sz="1800" dirty="0"/>
              <a:t>Drag the GT (Greater Than) comparison block onto the programming area (make sure the “Main” (program) tab is selected and the “Code” subtab is open, so you can see the programming workspace)</a:t>
            </a:r>
          </a:p>
        </p:txBody>
      </p:sp>
      <p:pic>
        <p:nvPicPr>
          <p:cNvPr id="4" name="Picture 3">
            <a:extLst>
              <a:ext uri="{FF2B5EF4-FFF2-40B4-BE49-F238E27FC236}">
                <a16:creationId xmlns:a16="http://schemas.microsoft.com/office/drawing/2014/main" id="{60634C5C-0E85-4A89-A66B-3E6E6782A3F4}"/>
              </a:ext>
            </a:extLst>
          </p:cNvPr>
          <p:cNvPicPr>
            <a:picLocks noChangeAspect="1"/>
          </p:cNvPicPr>
          <p:nvPr/>
        </p:nvPicPr>
        <p:blipFill rotWithShape="1">
          <a:blip r:embed="rId2"/>
          <a:srcRect l="71019" b="33992"/>
          <a:stretch/>
        </p:blipFill>
        <p:spPr>
          <a:xfrm>
            <a:off x="6750759" y="1277375"/>
            <a:ext cx="4255908" cy="5452457"/>
          </a:xfrm>
          <a:prstGeom prst="rect">
            <a:avLst/>
          </a:prstGeom>
        </p:spPr>
      </p:pic>
    </p:spTree>
    <p:extLst>
      <p:ext uri="{BB962C8B-B14F-4D97-AF65-F5344CB8AC3E}">
        <p14:creationId xmlns:p14="http://schemas.microsoft.com/office/powerpoint/2010/main" val="42121296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207C7-D990-4150-BB7E-E2A073EAE451}"/>
              </a:ext>
            </a:extLst>
          </p:cNvPr>
          <p:cNvSpPr>
            <a:spLocks noGrp="1"/>
          </p:cNvSpPr>
          <p:nvPr>
            <p:ph type="title"/>
          </p:nvPr>
        </p:nvSpPr>
        <p:spPr/>
        <p:txBody>
          <a:bodyPr>
            <a:normAutofit/>
          </a:bodyPr>
          <a:lstStyle/>
          <a:p>
            <a:r>
              <a:rPr lang="en-US" sz="3600" dirty="0"/>
              <a:t>Using a Greater Than comparison function block</a:t>
            </a:r>
          </a:p>
        </p:txBody>
      </p:sp>
      <p:pic>
        <p:nvPicPr>
          <p:cNvPr id="4" name="Content Placeholder 3">
            <a:extLst>
              <a:ext uri="{FF2B5EF4-FFF2-40B4-BE49-F238E27FC236}">
                <a16:creationId xmlns:a16="http://schemas.microsoft.com/office/drawing/2014/main" id="{B93740BE-31DC-40FB-A19E-256A4F4FDD6A}"/>
              </a:ext>
            </a:extLst>
          </p:cNvPr>
          <p:cNvPicPr>
            <a:picLocks noGrp="1" noChangeAspect="1"/>
          </p:cNvPicPr>
          <p:nvPr>
            <p:ph idx="1"/>
          </p:nvPr>
        </p:nvPicPr>
        <p:blipFill rotWithShape="1">
          <a:blip r:embed="rId2"/>
          <a:srcRect l="19482"/>
          <a:stretch/>
        </p:blipFill>
        <p:spPr>
          <a:xfrm>
            <a:off x="4842933" y="1723914"/>
            <a:ext cx="6510867" cy="4532071"/>
          </a:xfrm>
          <a:prstGeom prst="rect">
            <a:avLst/>
          </a:prstGeom>
        </p:spPr>
      </p:pic>
      <p:cxnSp>
        <p:nvCxnSpPr>
          <p:cNvPr id="6" name="Straight Arrow Connector 5">
            <a:extLst>
              <a:ext uri="{FF2B5EF4-FFF2-40B4-BE49-F238E27FC236}">
                <a16:creationId xmlns:a16="http://schemas.microsoft.com/office/drawing/2014/main" id="{D197195F-CBB8-4446-B7B3-699C9FB2B5A2}"/>
              </a:ext>
            </a:extLst>
          </p:cNvPr>
          <p:cNvCxnSpPr/>
          <p:nvPr/>
        </p:nvCxnSpPr>
        <p:spPr>
          <a:xfrm flipH="1">
            <a:off x="8286044" y="3973689"/>
            <a:ext cx="2111023" cy="778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76C1108-AC85-4116-ABC1-6431E01D8D0A}"/>
              </a:ext>
            </a:extLst>
          </p:cNvPr>
          <p:cNvSpPr txBox="1">
            <a:spLocks/>
          </p:cNvSpPr>
          <p:nvPr/>
        </p:nvSpPr>
        <p:spPr>
          <a:xfrm>
            <a:off x="838200" y="1825625"/>
            <a:ext cx="400473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Note I have already done the programming to turn on Output_1 when the </a:t>
            </a:r>
            <a:r>
              <a:rPr lang="en-US" sz="1800" dirty="0" err="1"/>
              <a:t>Scaled_Current_Value</a:t>
            </a:r>
            <a:r>
              <a:rPr lang="en-US" sz="1800" dirty="0"/>
              <a:t> exceeds 300.0 (Gallons per minute)</a:t>
            </a:r>
          </a:p>
          <a:p>
            <a:r>
              <a:rPr lang="en-US" sz="1800" dirty="0"/>
              <a:t>Now we will activate another digital output when the </a:t>
            </a:r>
            <a:r>
              <a:rPr lang="en-US" sz="1800" dirty="0" err="1"/>
              <a:t>Scaled_Voltage_Value</a:t>
            </a:r>
            <a:r>
              <a:rPr lang="en-US" sz="1800" dirty="0"/>
              <a:t> exceeds a threshold.</a:t>
            </a:r>
          </a:p>
          <a:p>
            <a:r>
              <a:rPr lang="en-US" sz="1800" dirty="0"/>
              <a:t>Repeat the steps that follow to go back and program the Greater Than function block for the </a:t>
            </a:r>
            <a:r>
              <a:rPr lang="en-US" sz="1800" dirty="0" err="1"/>
              <a:t>Scaled_Current_Value</a:t>
            </a:r>
            <a:r>
              <a:rPr lang="en-US" sz="1800" dirty="0"/>
              <a:t>. </a:t>
            </a:r>
          </a:p>
        </p:txBody>
      </p:sp>
    </p:spTree>
    <p:extLst>
      <p:ext uri="{BB962C8B-B14F-4D97-AF65-F5344CB8AC3E}">
        <p14:creationId xmlns:p14="http://schemas.microsoft.com/office/powerpoint/2010/main" val="288797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057A6-61FE-47E3-8EE2-8D12A9642D12}"/>
              </a:ext>
            </a:extLst>
          </p:cNvPr>
          <p:cNvSpPr>
            <a:spLocks noGrp="1"/>
          </p:cNvSpPr>
          <p:nvPr>
            <p:ph type="title"/>
          </p:nvPr>
        </p:nvSpPr>
        <p:spPr/>
        <p:txBody>
          <a:bodyPr>
            <a:normAutofit/>
          </a:bodyPr>
          <a:lstStyle/>
          <a:p>
            <a:r>
              <a:rPr lang="en-US" sz="3600" dirty="0"/>
              <a:t>Useful resources - </a:t>
            </a:r>
            <a:r>
              <a:rPr lang="en-US" sz="2800" dirty="0"/>
              <a:t>User manuals and data sheets</a:t>
            </a:r>
            <a:endParaRPr lang="en-US" sz="3600" dirty="0"/>
          </a:p>
        </p:txBody>
      </p:sp>
      <p:pic>
        <p:nvPicPr>
          <p:cNvPr id="4" name="Content Placeholder 3">
            <a:extLst>
              <a:ext uri="{FF2B5EF4-FFF2-40B4-BE49-F238E27FC236}">
                <a16:creationId xmlns:a16="http://schemas.microsoft.com/office/drawing/2014/main" id="{62016C55-99FE-4BCA-B006-26F2138DB144}"/>
              </a:ext>
            </a:extLst>
          </p:cNvPr>
          <p:cNvPicPr>
            <a:picLocks noGrp="1" noChangeAspect="1"/>
          </p:cNvPicPr>
          <p:nvPr>
            <p:ph idx="1"/>
          </p:nvPr>
        </p:nvPicPr>
        <p:blipFill>
          <a:blip r:embed="rId3"/>
          <a:stretch>
            <a:fillRect/>
          </a:stretch>
        </p:blipFill>
        <p:spPr>
          <a:xfrm>
            <a:off x="7236128" y="1690688"/>
            <a:ext cx="4140089" cy="1817600"/>
          </a:xfrm>
          <a:prstGeom prst="rect">
            <a:avLst/>
          </a:prstGeom>
        </p:spPr>
      </p:pic>
      <p:pic>
        <p:nvPicPr>
          <p:cNvPr id="5" name="Picture 4">
            <a:extLst>
              <a:ext uri="{FF2B5EF4-FFF2-40B4-BE49-F238E27FC236}">
                <a16:creationId xmlns:a16="http://schemas.microsoft.com/office/drawing/2014/main" id="{361F0313-B937-4DD1-903A-9E1EE2388DE2}"/>
              </a:ext>
            </a:extLst>
          </p:cNvPr>
          <p:cNvPicPr>
            <a:picLocks noChangeAspect="1"/>
          </p:cNvPicPr>
          <p:nvPr/>
        </p:nvPicPr>
        <p:blipFill>
          <a:blip r:embed="rId4"/>
          <a:stretch>
            <a:fillRect/>
          </a:stretch>
        </p:blipFill>
        <p:spPr>
          <a:xfrm>
            <a:off x="601131" y="1334954"/>
            <a:ext cx="2022536" cy="2686926"/>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9AE0FDD0-6097-4EA0-9FBE-93D80E74F826}"/>
              </a:ext>
            </a:extLst>
          </p:cNvPr>
          <p:cNvPicPr>
            <a:picLocks noChangeAspect="1"/>
          </p:cNvPicPr>
          <p:nvPr/>
        </p:nvPicPr>
        <p:blipFill>
          <a:blip r:embed="rId5"/>
          <a:stretch>
            <a:fillRect/>
          </a:stretch>
        </p:blipFill>
        <p:spPr>
          <a:xfrm>
            <a:off x="2751516" y="1346243"/>
            <a:ext cx="2019777" cy="2686926"/>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08095745-DC05-4A53-8499-4BD051F90226}"/>
              </a:ext>
            </a:extLst>
          </p:cNvPr>
          <p:cNvPicPr>
            <a:picLocks noChangeAspect="1"/>
          </p:cNvPicPr>
          <p:nvPr/>
        </p:nvPicPr>
        <p:blipFill>
          <a:blip r:embed="rId6"/>
          <a:stretch>
            <a:fillRect/>
          </a:stretch>
        </p:blipFill>
        <p:spPr>
          <a:xfrm>
            <a:off x="1612399" y="4106652"/>
            <a:ext cx="2019777" cy="2674741"/>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36679B33-7A9B-4B01-B3B1-53470A529990}"/>
              </a:ext>
            </a:extLst>
          </p:cNvPr>
          <p:cNvPicPr>
            <a:picLocks noChangeAspect="1"/>
          </p:cNvPicPr>
          <p:nvPr/>
        </p:nvPicPr>
        <p:blipFill>
          <a:blip r:embed="rId7"/>
          <a:stretch>
            <a:fillRect/>
          </a:stretch>
        </p:blipFill>
        <p:spPr>
          <a:xfrm>
            <a:off x="3800587" y="4124346"/>
            <a:ext cx="2019777" cy="2677209"/>
          </a:xfrm>
          <a:prstGeom prst="rect">
            <a:avLst/>
          </a:prstGeom>
        </p:spPr>
      </p:pic>
      <p:pic>
        <p:nvPicPr>
          <p:cNvPr id="9" name="Picture 8">
            <a:extLst>
              <a:ext uri="{FF2B5EF4-FFF2-40B4-BE49-F238E27FC236}">
                <a16:creationId xmlns:a16="http://schemas.microsoft.com/office/drawing/2014/main" id="{3C6CD65B-86BE-4CFD-90AD-E951E7CE1FCD}"/>
              </a:ext>
            </a:extLst>
          </p:cNvPr>
          <p:cNvPicPr>
            <a:picLocks noChangeAspect="1"/>
          </p:cNvPicPr>
          <p:nvPr/>
        </p:nvPicPr>
        <p:blipFill>
          <a:blip r:embed="rId8"/>
          <a:stretch>
            <a:fillRect/>
          </a:stretch>
        </p:blipFill>
        <p:spPr>
          <a:xfrm>
            <a:off x="4899142" y="1363292"/>
            <a:ext cx="2019777" cy="2672376"/>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C4BD2EB9-D4A5-44F3-B473-045EB8F242E6}"/>
              </a:ext>
            </a:extLst>
          </p:cNvPr>
          <p:cNvSpPr txBox="1"/>
          <p:nvPr/>
        </p:nvSpPr>
        <p:spPr>
          <a:xfrm>
            <a:off x="7420708" y="3635453"/>
            <a:ext cx="4267200" cy="1292662"/>
          </a:xfrm>
          <a:prstGeom prst="rect">
            <a:avLst/>
          </a:prstGeom>
          <a:noFill/>
        </p:spPr>
        <p:txBody>
          <a:bodyPr wrap="square" rtlCol="0">
            <a:spAutoFit/>
          </a:bodyPr>
          <a:lstStyle/>
          <a:p>
            <a:r>
              <a:rPr lang="en-US" dirty="0"/>
              <a:t>These can each be found under the “downloads” section for each of the components used in this system</a:t>
            </a:r>
          </a:p>
          <a:p>
            <a:endParaRPr lang="en-US" sz="300" dirty="0"/>
          </a:p>
          <a:p>
            <a:r>
              <a:rPr lang="en-US" dirty="0"/>
              <a:t>They will help clarify wiring points, etc.</a:t>
            </a:r>
          </a:p>
        </p:txBody>
      </p:sp>
      <p:sp>
        <p:nvSpPr>
          <p:cNvPr id="11" name="Explosion: 8 Points 10">
            <a:extLst>
              <a:ext uri="{FF2B5EF4-FFF2-40B4-BE49-F238E27FC236}">
                <a16:creationId xmlns:a16="http://schemas.microsoft.com/office/drawing/2014/main" id="{33EDCC56-735E-4550-B838-1A392C4CC4AB}"/>
              </a:ext>
            </a:extLst>
          </p:cNvPr>
          <p:cNvSpPr/>
          <p:nvPr/>
        </p:nvSpPr>
        <p:spPr>
          <a:xfrm>
            <a:off x="7236127" y="5112782"/>
            <a:ext cx="4876851" cy="165407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B6A3B57-73A6-4EE2-B9C1-AA6CFB65E258}"/>
              </a:ext>
            </a:extLst>
          </p:cNvPr>
          <p:cNvSpPr txBox="1"/>
          <p:nvPr/>
        </p:nvSpPr>
        <p:spPr>
          <a:xfrm>
            <a:off x="7521388" y="5550812"/>
            <a:ext cx="4069481" cy="923330"/>
          </a:xfrm>
          <a:prstGeom prst="rect">
            <a:avLst/>
          </a:prstGeom>
          <a:noFill/>
        </p:spPr>
        <p:txBody>
          <a:bodyPr wrap="square" rtlCol="0">
            <a:spAutoFit/>
          </a:bodyPr>
          <a:lstStyle/>
          <a:p>
            <a:pPr algn="ctr"/>
            <a:r>
              <a:rPr lang="en-US" dirty="0">
                <a:highlight>
                  <a:srgbClr val="FFFF00"/>
                </a:highlight>
                <a:hlinkClick r:id="rId9"/>
              </a:rPr>
              <a:t>Also – </a:t>
            </a:r>
            <a:r>
              <a:rPr lang="en-US" b="1" dirty="0">
                <a:highlight>
                  <a:srgbClr val="FFFF00"/>
                </a:highlight>
                <a:hlinkClick r:id="rId9"/>
              </a:rPr>
              <a:t>CLICK HERE </a:t>
            </a:r>
            <a:r>
              <a:rPr lang="en-US" dirty="0">
                <a:highlight>
                  <a:srgbClr val="FFFF00"/>
                </a:highlight>
                <a:hlinkClick r:id="rId9"/>
              </a:rPr>
              <a:t>to check out </a:t>
            </a:r>
            <a:r>
              <a:rPr lang="en-US" dirty="0" err="1">
                <a:highlight>
                  <a:srgbClr val="FFFF00"/>
                </a:highlight>
                <a:hlinkClick r:id="rId9"/>
              </a:rPr>
              <a:t>Rajvir</a:t>
            </a:r>
            <a:r>
              <a:rPr lang="en-US" dirty="0">
                <a:highlight>
                  <a:srgbClr val="FFFF00"/>
                </a:highlight>
                <a:hlinkClick r:id="rId9"/>
              </a:rPr>
              <a:t> Singh’s Youtube channel for </a:t>
            </a:r>
            <a:r>
              <a:rPr lang="en-US" i="1" dirty="0">
                <a:highlight>
                  <a:srgbClr val="FFFF00"/>
                </a:highlight>
                <a:hlinkClick r:id="rId9"/>
              </a:rPr>
              <a:t>several</a:t>
            </a:r>
            <a:r>
              <a:rPr lang="en-US" dirty="0">
                <a:highlight>
                  <a:srgbClr val="FFFF00"/>
                </a:highlight>
                <a:hlinkClick r:id="rId9"/>
              </a:rPr>
              <a:t> PLCnext training videos</a:t>
            </a:r>
            <a:endParaRPr lang="en-US" dirty="0">
              <a:highlight>
                <a:srgbClr val="FFFF00"/>
              </a:highlight>
            </a:endParaRPr>
          </a:p>
        </p:txBody>
      </p:sp>
    </p:spTree>
    <p:extLst>
      <p:ext uri="{BB962C8B-B14F-4D97-AF65-F5344CB8AC3E}">
        <p14:creationId xmlns:p14="http://schemas.microsoft.com/office/powerpoint/2010/main" val="34684360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207C7-D990-4150-BB7E-E2A073EAE451}"/>
              </a:ext>
            </a:extLst>
          </p:cNvPr>
          <p:cNvSpPr>
            <a:spLocks noGrp="1"/>
          </p:cNvSpPr>
          <p:nvPr>
            <p:ph type="title"/>
          </p:nvPr>
        </p:nvSpPr>
        <p:spPr/>
        <p:txBody>
          <a:bodyPr>
            <a:normAutofit/>
          </a:bodyPr>
          <a:lstStyle/>
          <a:p>
            <a:r>
              <a:rPr lang="en-US" sz="3600" dirty="0"/>
              <a:t>Connecting the GT block to the </a:t>
            </a:r>
            <a:r>
              <a:rPr lang="en-US" sz="3600" dirty="0" err="1"/>
              <a:t>Scaled_Voltage_Value</a:t>
            </a:r>
            <a:r>
              <a:rPr lang="en-US" sz="3600" dirty="0"/>
              <a:t> variable </a:t>
            </a:r>
          </a:p>
        </p:txBody>
      </p:sp>
      <p:sp>
        <p:nvSpPr>
          <p:cNvPr id="7" name="Content Placeholder 2">
            <a:extLst>
              <a:ext uri="{FF2B5EF4-FFF2-40B4-BE49-F238E27FC236}">
                <a16:creationId xmlns:a16="http://schemas.microsoft.com/office/drawing/2014/main" id="{D76C1108-AC85-4116-ABC1-6431E01D8D0A}"/>
              </a:ext>
            </a:extLst>
          </p:cNvPr>
          <p:cNvSpPr txBox="1">
            <a:spLocks/>
          </p:cNvSpPr>
          <p:nvPr/>
        </p:nvSpPr>
        <p:spPr>
          <a:xfrm>
            <a:off x="838200" y="1825625"/>
            <a:ext cx="377895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Click on the top/left red square of the “GT” function block and drag a line to the “</a:t>
            </a:r>
            <a:r>
              <a:rPr lang="en-US" sz="1800" dirty="0" err="1"/>
              <a:t>rValue</a:t>
            </a:r>
            <a:r>
              <a:rPr lang="en-US" sz="1800" dirty="0"/>
              <a:t>” junction on the AI_Norm1 function block, and release</a:t>
            </a:r>
          </a:p>
          <a:p>
            <a:r>
              <a:rPr lang="en-US" sz="1800" dirty="0"/>
              <a:t>Double click on the bottom/left red square of the “GT” function block and type in the threshold value.  I will use 21.5 (feet)</a:t>
            </a:r>
          </a:p>
          <a:p>
            <a:endParaRPr lang="en-US" sz="2400" dirty="0"/>
          </a:p>
        </p:txBody>
      </p:sp>
      <p:pic>
        <p:nvPicPr>
          <p:cNvPr id="3" name="Picture 2">
            <a:extLst>
              <a:ext uri="{FF2B5EF4-FFF2-40B4-BE49-F238E27FC236}">
                <a16:creationId xmlns:a16="http://schemas.microsoft.com/office/drawing/2014/main" id="{B9B5F83C-A59E-4846-8B37-812DDF9F5AE1}"/>
              </a:ext>
            </a:extLst>
          </p:cNvPr>
          <p:cNvPicPr>
            <a:picLocks noChangeAspect="1"/>
          </p:cNvPicPr>
          <p:nvPr/>
        </p:nvPicPr>
        <p:blipFill>
          <a:blip r:embed="rId2"/>
          <a:stretch>
            <a:fillRect/>
          </a:stretch>
        </p:blipFill>
        <p:spPr>
          <a:xfrm>
            <a:off x="5730698" y="1391444"/>
            <a:ext cx="5991225" cy="5219700"/>
          </a:xfrm>
          <a:prstGeom prst="rect">
            <a:avLst/>
          </a:prstGeom>
        </p:spPr>
      </p:pic>
    </p:spTree>
    <p:extLst>
      <p:ext uri="{BB962C8B-B14F-4D97-AF65-F5344CB8AC3E}">
        <p14:creationId xmlns:p14="http://schemas.microsoft.com/office/powerpoint/2010/main" val="1149601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207C7-D990-4150-BB7E-E2A073EAE451}"/>
              </a:ext>
            </a:extLst>
          </p:cNvPr>
          <p:cNvSpPr>
            <a:spLocks noGrp="1"/>
          </p:cNvSpPr>
          <p:nvPr>
            <p:ph type="title"/>
          </p:nvPr>
        </p:nvSpPr>
        <p:spPr/>
        <p:txBody>
          <a:bodyPr/>
          <a:lstStyle/>
          <a:p>
            <a:r>
              <a:rPr lang="en-US" dirty="0"/>
              <a:t>Programming Digital I/O</a:t>
            </a:r>
          </a:p>
        </p:txBody>
      </p:sp>
      <p:sp>
        <p:nvSpPr>
          <p:cNvPr id="7" name="Content Placeholder 2">
            <a:extLst>
              <a:ext uri="{FF2B5EF4-FFF2-40B4-BE49-F238E27FC236}">
                <a16:creationId xmlns:a16="http://schemas.microsoft.com/office/drawing/2014/main" id="{D76C1108-AC85-4116-ABC1-6431E01D8D0A}"/>
              </a:ext>
            </a:extLst>
          </p:cNvPr>
          <p:cNvSpPr txBox="1">
            <a:spLocks/>
          </p:cNvSpPr>
          <p:nvPr/>
        </p:nvSpPr>
        <p:spPr>
          <a:xfrm>
            <a:off x="838200" y="1825625"/>
            <a:ext cx="379024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Double click on the black square on the right side of the “GT” function block and type in a new variable name.  I will use “OUTPUT_2”</a:t>
            </a:r>
          </a:p>
          <a:p>
            <a:r>
              <a:rPr lang="en-US" sz="1800" dirty="0"/>
              <a:t>Click on this new variable and then select “VAR E” from the menu directly above to make this an external variable.</a:t>
            </a:r>
          </a:p>
          <a:p>
            <a:r>
              <a:rPr lang="en-US" sz="1800" dirty="0"/>
              <a:t>Now we will need to link this newly created variable to a real physical output on the PLCnext controller</a:t>
            </a:r>
          </a:p>
          <a:p>
            <a:endParaRPr lang="en-US" sz="2400" dirty="0"/>
          </a:p>
        </p:txBody>
      </p:sp>
      <p:pic>
        <p:nvPicPr>
          <p:cNvPr id="5" name="Picture 4">
            <a:extLst>
              <a:ext uri="{FF2B5EF4-FFF2-40B4-BE49-F238E27FC236}">
                <a16:creationId xmlns:a16="http://schemas.microsoft.com/office/drawing/2014/main" id="{7938CD2A-FD49-4551-8239-D5DE89929518}"/>
              </a:ext>
            </a:extLst>
          </p:cNvPr>
          <p:cNvPicPr>
            <a:picLocks noChangeAspect="1"/>
          </p:cNvPicPr>
          <p:nvPr/>
        </p:nvPicPr>
        <p:blipFill>
          <a:blip r:embed="rId2"/>
          <a:stretch>
            <a:fillRect/>
          </a:stretch>
        </p:blipFill>
        <p:spPr>
          <a:xfrm>
            <a:off x="5197676" y="1986844"/>
            <a:ext cx="6222799" cy="2816401"/>
          </a:xfrm>
          <a:prstGeom prst="rect">
            <a:avLst/>
          </a:prstGeom>
        </p:spPr>
      </p:pic>
    </p:spTree>
    <p:extLst>
      <p:ext uri="{BB962C8B-B14F-4D97-AF65-F5344CB8AC3E}">
        <p14:creationId xmlns:p14="http://schemas.microsoft.com/office/powerpoint/2010/main" val="28206321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C7B43-2BF9-47EC-A3FC-81D5287B3CD1}"/>
              </a:ext>
            </a:extLst>
          </p:cNvPr>
          <p:cNvSpPr>
            <a:spLocks noGrp="1"/>
          </p:cNvSpPr>
          <p:nvPr>
            <p:ph type="title"/>
          </p:nvPr>
        </p:nvSpPr>
        <p:spPr/>
        <p:txBody>
          <a:bodyPr>
            <a:normAutofit/>
          </a:bodyPr>
          <a:lstStyle/>
          <a:p>
            <a:r>
              <a:rPr lang="en-US" sz="3200" dirty="0"/>
              <a:t>Linking a variable to a real I/O point on the PLCnext controller</a:t>
            </a:r>
          </a:p>
        </p:txBody>
      </p:sp>
      <p:pic>
        <p:nvPicPr>
          <p:cNvPr id="4" name="Content Placeholder 3">
            <a:extLst>
              <a:ext uri="{FF2B5EF4-FFF2-40B4-BE49-F238E27FC236}">
                <a16:creationId xmlns:a16="http://schemas.microsoft.com/office/drawing/2014/main" id="{16AC66B1-52D3-4FC0-8B65-5B468338BBF3}"/>
              </a:ext>
            </a:extLst>
          </p:cNvPr>
          <p:cNvPicPr>
            <a:picLocks noGrp="1" noChangeAspect="1"/>
          </p:cNvPicPr>
          <p:nvPr>
            <p:ph idx="1"/>
          </p:nvPr>
        </p:nvPicPr>
        <p:blipFill rotWithShape="1">
          <a:blip r:embed="rId2"/>
          <a:srcRect r="40223"/>
          <a:stretch/>
        </p:blipFill>
        <p:spPr>
          <a:xfrm>
            <a:off x="4677604" y="1525751"/>
            <a:ext cx="3493910" cy="3287735"/>
          </a:xfrm>
          <a:prstGeom prst="rect">
            <a:avLst/>
          </a:prstGeom>
        </p:spPr>
      </p:pic>
      <p:sp>
        <p:nvSpPr>
          <p:cNvPr id="5" name="Content Placeholder 2">
            <a:extLst>
              <a:ext uri="{FF2B5EF4-FFF2-40B4-BE49-F238E27FC236}">
                <a16:creationId xmlns:a16="http://schemas.microsoft.com/office/drawing/2014/main" id="{7841E276-1B1E-45D7-85F9-F5AA557D64D5}"/>
              </a:ext>
            </a:extLst>
          </p:cNvPr>
          <p:cNvSpPr txBox="1">
            <a:spLocks/>
          </p:cNvSpPr>
          <p:nvPr/>
        </p:nvSpPr>
        <p:spPr>
          <a:xfrm>
            <a:off x="443085" y="1825625"/>
            <a:ext cx="428695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900" dirty="0"/>
              <a:t>Double click on “axc-f-2152 – 1 : AXC-F-2152” below “Project” in the PLANT section.</a:t>
            </a:r>
          </a:p>
          <a:p>
            <a:r>
              <a:rPr lang="en-US" sz="1900" dirty="0"/>
              <a:t>Click on the “Data List” sub tab</a:t>
            </a:r>
          </a:p>
          <a:p>
            <a:r>
              <a:rPr lang="en-US" sz="1900" dirty="0"/>
              <a:t>Scroll down to find this newly created variable “OUTPUT_2”</a:t>
            </a:r>
          </a:p>
          <a:p>
            <a:r>
              <a:rPr lang="en-US" sz="1900" dirty="0"/>
              <a:t>Click in the box where is says “Select process data item here” next to the newly created variable.</a:t>
            </a:r>
          </a:p>
          <a:p>
            <a:r>
              <a:rPr lang="en-US" sz="1900" dirty="0"/>
              <a:t>Choose the Digital Output you want from the drop-down list</a:t>
            </a:r>
          </a:p>
          <a:p>
            <a:pPr marL="0" indent="0">
              <a:buNone/>
            </a:pPr>
            <a:r>
              <a:rPr lang="en-US" sz="1900" dirty="0"/>
              <a:t>	(I’ll pick …OUT2)</a:t>
            </a:r>
          </a:p>
          <a:p>
            <a:pPr marL="0" indent="0">
              <a:buNone/>
            </a:pPr>
            <a:r>
              <a:rPr lang="en-US" sz="1900" dirty="0"/>
              <a:t>Click save to save the project</a:t>
            </a:r>
          </a:p>
          <a:p>
            <a:endParaRPr lang="en-US" sz="2400" dirty="0"/>
          </a:p>
          <a:p>
            <a:endParaRPr lang="en-US" sz="2400" dirty="0"/>
          </a:p>
        </p:txBody>
      </p:sp>
      <p:pic>
        <p:nvPicPr>
          <p:cNvPr id="6" name="Picture 5">
            <a:extLst>
              <a:ext uri="{FF2B5EF4-FFF2-40B4-BE49-F238E27FC236}">
                <a16:creationId xmlns:a16="http://schemas.microsoft.com/office/drawing/2014/main" id="{063163CA-0F35-49BA-BD28-DC289079D4F4}"/>
              </a:ext>
            </a:extLst>
          </p:cNvPr>
          <p:cNvPicPr>
            <a:picLocks noChangeAspect="1"/>
          </p:cNvPicPr>
          <p:nvPr/>
        </p:nvPicPr>
        <p:blipFill rotWithShape="1">
          <a:blip r:embed="rId3"/>
          <a:srcRect l="16352" t="45597" r="46574" b="6996"/>
          <a:stretch/>
        </p:blipFill>
        <p:spPr>
          <a:xfrm>
            <a:off x="8216212" y="3429000"/>
            <a:ext cx="3794706" cy="2729492"/>
          </a:xfrm>
          <a:prstGeom prst="rect">
            <a:avLst/>
          </a:prstGeom>
        </p:spPr>
      </p:pic>
    </p:spTree>
    <p:extLst>
      <p:ext uri="{BB962C8B-B14F-4D97-AF65-F5344CB8AC3E}">
        <p14:creationId xmlns:p14="http://schemas.microsoft.com/office/powerpoint/2010/main" val="19432082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1CB7F-B223-45E4-BF9E-DFCB17589E41}"/>
              </a:ext>
            </a:extLst>
          </p:cNvPr>
          <p:cNvSpPr>
            <a:spLocks noGrp="1"/>
          </p:cNvSpPr>
          <p:nvPr>
            <p:ph type="title"/>
          </p:nvPr>
        </p:nvSpPr>
        <p:spPr/>
        <p:txBody>
          <a:bodyPr/>
          <a:lstStyle/>
          <a:p>
            <a:r>
              <a:rPr lang="en-US" dirty="0"/>
              <a:t>Let’s test to see if the program works </a:t>
            </a:r>
          </a:p>
        </p:txBody>
      </p:sp>
      <p:sp>
        <p:nvSpPr>
          <p:cNvPr id="5" name="Content Placeholder 2">
            <a:extLst>
              <a:ext uri="{FF2B5EF4-FFF2-40B4-BE49-F238E27FC236}">
                <a16:creationId xmlns:a16="http://schemas.microsoft.com/office/drawing/2014/main" id="{1D082D24-C19E-4647-B05E-124FB031C60C}"/>
              </a:ext>
            </a:extLst>
          </p:cNvPr>
          <p:cNvSpPr txBox="1">
            <a:spLocks/>
          </p:cNvSpPr>
          <p:nvPr/>
        </p:nvSpPr>
        <p:spPr>
          <a:xfrm>
            <a:off x="838199" y="1825625"/>
            <a:ext cx="557388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p>
        </p:txBody>
      </p:sp>
      <p:sp>
        <p:nvSpPr>
          <p:cNvPr id="8" name="Content Placeholder 2">
            <a:extLst>
              <a:ext uri="{FF2B5EF4-FFF2-40B4-BE49-F238E27FC236}">
                <a16:creationId xmlns:a16="http://schemas.microsoft.com/office/drawing/2014/main" id="{D20F7780-4D0E-4DBA-AE77-F8DC9FB162E1}"/>
              </a:ext>
            </a:extLst>
          </p:cNvPr>
          <p:cNvSpPr txBox="1">
            <a:spLocks/>
          </p:cNvSpPr>
          <p:nvPr/>
        </p:nvSpPr>
        <p:spPr>
          <a:xfrm>
            <a:off x="990599" y="1978025"/>
            <a:ext cx="443381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t>Right click on “axc-f-2152 – 1 : AXC-F-2152” below “Project” in the PLANT section.</a:t>
            </a:r>
          </a:p>
          <a:p>
            <a:pPr marL="0" indent="0">
              <a:buFont typeface="Arial" panose="020B0604020202020204" pitchFamily="34" charset="0"/>
              <a:buNone/>
            </a:pPr>
            <a:endParaRPr lang="en-US" sz="600" dirty="0"/>
          </a:p>
          <a:p>
            <a:pPr marL="0" indent="0">
              <a:buFont typeface="Arial" panose="020B0604020202020204" pitchFamily="34" charset="0"/>
              <a:buNone/>
            </a:pPr>
            <a:r>
              <a:rPr lang="en-US" sz="1800" dirty="0"/>
              <a:t>From the drop-down menu, select “Write and Start Project”</a:t>
            </a:r>
          </a:p>
          <a:p>
            <a:pPr marL="0" indent="0">
              <a:buFont typeface="Arial" panose="020B0604020202020204" pitchFamily="34" charset="0"/>
              <a:buNone/>
            </a:pPr>
            <a:endParaRPr lang="en-US" sz="600" dirty="0"/>
          </a:p>
          <a:p>
            <a:pPr marL="0" indent="0">
              <a:buFont typeface="Arial" panose="020B0604020202020204" pitchFamily="34" charset="0"/>
              <a:buNone/>
            </a:pPr>
            <a:r>
              <a:rPr lang="en-US" sz="1800" dirty="0"/>
              <a:t>This will send our newly created program to the PLCnext controller and start running the program.  It will take a minute or so.</a:t>
            </a:r>
          </a:p>
          <a:p>
            <a:pPr marL="0" indent="0">
              <a:buFont typeface="Arial" panose="020B0604020202020204" pitchFamily="34" charset="0"/>
              <a:buNone/>
            </a:pPr>
            <a:endParaRPr lang="en-US" sz="2400" dirty="0"/>
          </a:p>
          <a:p>
            <a:pPr marL="0" indent="0">
              <a:buFont typeface="Arial" panose="020B0604020202020204" pitchFamily="34" charset="0"/>
              <a:buNone/>
            </a:pPr>
            <a:endParaRPr lang="en-US" sz="2400" dirty="0"/>
          </a:p>
        </p:txBody>
      </p:sp>
      <p:pic>
        <p:nvPicPr>
          <p:cNvPr id="9" name="Picture 8">
            <a:extLst>
              <a:ext uri="{FF2B5EF4-FFF2-40B4-BE49-F238E27FC236}">
                <a16:creationId xmlns:a16="http://schemas.microsoft.com/office/drawing/2014/main" id="{0289CD45-B7C0-4DF0-A887-E4BE2200F697}"/>
              </a:ext>
            </a:extLst>
          </p:cNvPr>
          <p:cNvPicPr>
            <a:picLocks noChangeAspect="1"/>
          </p:cNvPicPr>
          <p:nvPr/>
        </p:nvPicPr>
        <p:blipFill rotWithShape="1">
          <a:blip r:embed="rId2"/>
          <a:srcRect r="64815" b="41399"/>
          <a:stretch/>
        </p:blipFill>
        <p:spPr>
          <a:xfrm>
            <a:off x="6242756" y="1532052"/>
            <a:ext cx="5350933" cy="5012978"/>
          </a:xfrm>
          <a:prstGeom prst="rect">
            <a:avLst/>
          </a:prstGeom>
        </p:spPr>
      </p:pic>
    </p:spTree>
    <p:extLst>
      <p:ext uri="{BB962C8B-B14F-4D97-AF65-F5344CB8AC3E}">
        <p14:creationId xmlns:p14="http://schemas.microsoft.com/office/powerpoint/2010/main" val="6171940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78DF6C-B988-4E76-A9B7-A4C170FB5B23}"/>
              </a:ext>
            </a:extLst>
          </p:cNvPr>
          <p:cNvPicPr>
            <a:picLocks noChangeAspect="1"/>
          </p:cNvPicPr>
          <p:nvPr/>
        </p:nvPicPr>
        <p:blipFill>
          <a:blip r:embed="rId2"/>
          <a:stretch>
            <a:fillRect/>
          </a:stretch>
        </p:blipFill>
        <p:spPr>
          <a:xfrm>
            <a:off x="6128944" y="1503033"/>
            <a:ext cx="5893730" cy="4857551"/>
          </a:xfrm>
          <a:prstGeom prst="rect">
            <a:avLst/>
          </a:prstGeom>
        </p:spPr>
      </p:pic>
      <p:sp>
        <p:nvSpPr>
          <p:cNvPr id="2" name="Title 1">
            <a:extLst>
              <a:ext uri="{FF2B5EF4-FFF2-40B4-BE49-F238E27FC236}">
                <a16:creationId xmlns:a16="http://schemas.microsoft.com/office/drawing/2014/main" id="{86E1CB7F-B223-45E4-BF9E-DFCB17589E41}"/>
              </a:ext>
            </a:extLst>
          </p:cNvPr>
          <p:cNvSpPr>
            <a:spLocks noGrp="1"/>
          </p:cNvSpPr>
          <p:nvPr>
            <p:ph type="title"/>
          </p:nvPr>
        </p:nvSpPr>
        <p:spPr/>
        <p:txBody>
          <a:bodyPr/>
          <a:lstStyle/>
          <a:p>
            <a:r>
              <a:rPr lang="en-US" dirty="0"/>
              <a:t>Let’s confirm everything works so far…</a:t>
            </a:r>
          </a:p>
        </p:txBody>
      </p:sp>
      <p:sp>
        <p:nvSpPr>
          <p:cNvPr id="5" name="Content Placeholder 2">
            <a:extLst>
              <a:ext uri="{FF2B5EF4-FFF2-40B4-BE49-F238E27FC236}">
                <a16:creationId xmlns:a16="http://schemas.microsoft.com/office/drawing/2014/main" id="{1D082D24-C19E-4647-B05E-124FB031C60C}"/>
              </a:ext>
            </a:extLst>
          </p:cNvPr>
          <p:cNvSpPr txBox="1">
            <a:spLocks/>
          </p:cNvSpPr>
          <p:nvPr/>
        </p:nvSpPr>
        <p:spPr>
          <a:xfrm>
            <a:off x="838199" y="1825625"/>
            <a:ext cx="557388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p>
        </p:txBody>
      </p:sp>
      <p:sp>
        <p:nvSpPr>
          <p:cNvPr id="8" name="Content Placeholder 2">
            <a:extLst>
              <a:ext uri="{FF2B5EF4-FFF2-40B4-BE49-F238E27FC236}">
                <a16:creationId xmlns:a16="http://schemas.microsoft.com/office/drawing/2014/main" id="{D20F7780-4D0E-4DBA-AE77-F8DC9FB162E1}"/>
              </a:ext>
            </a:extLst>
          </p:cNvPr>
          <p:cNvSpPr txBox="1">
            <a:spLocks/>
          </p:cNvSpPr>
          <p:nvPr/>
        </p:nvSpPr>
        <p:spPr>
          <a:xfrm>
            <a:off x="952146" y="1635038"/>
            <a:ext cx="4745079" cy="435133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Double click on “axc-f-2152 – 1 : AXC-F-2152” below “Project” in the PLANT section.</a:t>
            </a:r>
          </a:p>
          <a:p>
            <a:endParaRPr lang="en-US" sz="800" dirty="0"/>
          </a:p>
          <a:p>
            <a:r>
              <a:rPr lang="en-US" sz="2400" dirty="0"/>
              <a:t>Click on the “Data List” Subtab in the central working space</a:t>
            </a:r>
          </a:p>
          <a:p>
            <a:r>
              <a:rPr lang="en-US" sz="2400" dirty="0"/>
              <a:t>You may need to scroll to the bottom to find the scaled analog input variables we recently created</a:t>
            </a:r>
          </a:p>
          <a:p>
            <a:r>
              <a:rPr lang="en-US" sz="2400" dirty="0"/>
              <a:t>Twist the knob and verify that Outputs 1 And 2 switch from False to True at the appropriate threshold values.</a:t>
            </a:r>
          </a:p>
          <a:p>
            <a:pPr marL="0" indent="0">
              <a:buFont typeface="Arial" panose="020B0604020202020204" pitchFamily="34" charset="0"/>
              <a:buNone/>
            </a:pPr>
            <a:endParaRPr lang="en-US" sz="2400" dirty="0"/>
          </a:p>
          <a:p>
            <a:pPr marL="0" indent="0">
              <a:buFont typeface="Arial" panose="020B0604020202020204" pitchFamily="34" charset="0"/>
              <a:buNone/>
            </a:pPr>
            <a:endParaRPr lang="en-US" sz="2400" dirty="0"/>
          </a:p>
        </p:txBody>
      </p:sp>
      <p:cxnSp>
        <p:nvCxnSpPr>
          <p:cNvPr id="4" name="Straight Arrow Connector 3">
            <a:extLst>
              <a:ext uri="{FF2B5EF4-FFF2-40B4-BE49-F238E27FC236}">
                <a16:creationId xmlns:a16="http://schemas.microsoft.com/office/drawing/2014/main" id="{E734EB1F-79D5-410C-9CC5-AC9175C89852}"/>
              </a:ext>
            </a:extLst>
          </p:cNvPr>
          <p:cNvCxnSpPr>
            <a:cxnSpLocks/>
          </p:cNvCxnSpPr>
          <p:nvPr/>
        </p:nvCxnSpPr>
        <p:spPr>
          <a:xfrm>
            <a:off x="5858933" y="5139884"/>
            <a:ext cx="4846597" cy="3126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CF8CFE2-A00B-40B7-988B-961DE26D361F}"/>
              </a:ext>
            </a:extLst>
          </p:cNvPr>
          <p:cNvCxnSpPr>
            <a:cxnSpLocks/>
          </p:cNvCxnSpPr>
          <p:nvPr/>
        </p:nvCxnSpPr>
        <p:spPr>
          <a:xfrm>
            <a:off x="5811171" y="5139884"/>
            <a:ext cx="4965756" cy="1117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9BB5AE4-59B8-445F-83F7-9AB70C1A757E}"/>
              </a:ext>
            </a:extLst>
          </p:cNvPr>
          <p:cNvCxnSpPr>
            <a:cxnSpLocks/>
          </p:cNvCxnSpPr>
          <p:nvPr/>
        </p:nvCxnSpPr>
        <p:spPr>
          <a:xfrm>
            <a:off x="5697225" y="2043289"/>
            <a:ext cx="47426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1487E74-011C-4E01-8D9A-3010207C21BF}"/>
              </a:ext>
            </a:extLst>
          </p:cNvPr>
          <p:cNvCxnSpPr>
            <a:cxnSpLocks/>
          </p:cNvCxnSpPr>
          <p:nvPr/>
        </p:nvCxnSpPr>
        <p:spPr>
          <a:xfrm flipV="1">
            <a:off x="5697225" y="1907822"/>
            <a:ext cx="3774153" cy="11175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6A5C0DF-49E4-4DC8-A471-16FC98D300A3}"/>
              </a:ext>
            </a:extLst>
          </p:cNvPr>
          <p:cNvCxnSpPr/>
          <p:nvPr/>
        </p:nvCxnSpPr>
        <p:spPr>
          <a:xfrm>
            <a:off x="5768622" y="5452533"/>
            <a:ext cx="5008305" cy="451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4C34037-5EF9-4209-991F-D6FE1EC38462}"/>
              </a:ext>
            </a:extLst>
          </p:cNvPr>
          <p:cNvCxnSpPr/>
          <p:nvPr/>
        </p:nvCxnSpPr>
        <p:spPr>
          <a:xfrm>
            <a:off x="5757333" y="5452533"/>
            <a:ext cx="4948197" cy="616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22793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94805-A3D8-47B3-B1AA-C2BE49EA7EF2}"/>
              </a:ext>
            </a:extLst>
          </p:cNvPr>
          <p:cNvSpPr>
            <a:spLocks noGrp="1"/>
          </p:cNvSpPr>
          <p:nvPr>
            <p:ph type="title"/>
          </p:nvPr>
        </p:nvSpPr>
        <p:spPr/>
        <p:txBody>
          <a:bodyPr/>
          <a:lstStyle/>
          <a:p>
            <a:r>
              <a:rPr lang="en-US" dirty="0"/>
              <a:t>Let’s test to see if the program works </a:t>
            </a:r>
          </a:p>
        </p:txBody>
      </p:sp>
      <p:sp>
        <p:nvSpPr>
          <p:cNvPr id="3" name="Content Placeholder 2">
            <a:extLst>
              <a:ext uri="{FF2B5EF4-FFF2-40B4-BE49-F238E27FC236}">
                <a16:creationId xmlns:a16="http://schemas.microsoft.com/office/drawing/2014/main" id="{0212EB09-5E82-4CD0-98FB-69A4B528CC95}"/>
              </a:ext>
            </a:extLst>
          </p:cNvPr>
          <p:cNvSpPr>
            <a:spLocks noGrp="1"/>
          </p:cNvSpPr>
          <p:nvPr>
            <p:ph idx="1"/>
          </p:nvPr>
        </p:nvSpPr>
        <p:spPr>
          <a:xfrm>
            <a:off x="838200" y="1825625"/>
            <a:ext cx="4354689" cy="4351338"/>
          </a:xfrm>
        </p:spPr>
        <p:txBody>
          <a:bodyPr/>
          <a:lstStyle/>
          <a:p>
            <a:r>
              <a:rPr lang="en-US" sz="1800" dirty="0"/>
              <a:t>Switch screens to see an alternate view.</a:t>
            </a:r>
          </a:p>
          <a:p>
            <a:r>
              <a:rPr lang="en-US" sz="1800" dirty="0"/>
              <a:t>Go to the “Main” tab, and the “Code” sub tab.</a:t>
            </a:r>
          </a:p>
          <a:p>
            <a:endParaRPr lang="en-US" sz="1800" dirty="0"/>
          </a:p>
          <a:p>
            <a:pPr>
              <a:spcBef>
                <a:spcPts val="0"/>
              </a:spcBef>
            </a:pPr>
            <a:r>
              <a:rPr lang="en-US" sz="1800" dirty="0"/>
              <a:t>Click on the arrow to sync the programming environment with the online execution in the PLCnext controller</a:t>
            </a:r>
            <a:endParaRPr lang="en-US" dirty="0"/>
          </a:p>
        </p:txBody>
      </p:sp>
      <p:pic>
        <p:nvPicPr>
          <p:cNvPr id="4" name="Picture 3">
            <a:extLst>
              <a:ext uri="{FF2B5EF4-FFF2-40B4-BE49-F238E27FC236}">
                <a16:creationId xmlns:a16="http://schemas.microsoft.com/office/drawing/2014/main" id="{A11255CC-4602-4CF4-B193-1F66EB01877C}"/>
              </a:ext>
            </a:extLst>
          </p:cNvPr>
          <p:cNvPicPr>
            <a:picLocks noChangeAspect="1"/>
          </p:cNvPicPr>
          <p:nvPr/>
        </p:nvPicPr>
        <p:blipFill rotWithShape="1">
          <a:blip r:embed="rId2"/>
          <a:srcRect l="15278" t="11193" r="14908" b="9931"/>
          <a:stretch/>
        </p:blipFill>
        <p:spPr>
          <a:xfrm>
            <a:off x="5192889" y="1802413"/>
            <a:ext cx="6920089" cy="4397762"/>
          </a:xfrm>
          <a:prstGeom prst="rect">
            <a:avLst/>
          </a:prstGeom>
        </p:spPr>
      </p:pic>
      <p:cxnSp>
        <p:nvCxnSpPr>
          <p:cNvPr id="6" name="Straight Arrow Connector 5">
            <a:extLst>
              <a:ext uri="{FF2B5EF4-FFF2-40B4-BE49-F238E27FC236}">
                <a16:creationId xmlns:a16="http://schemas.microsoft.com/office/drawing/2014/main" id="{BD34D34C-3124-40D5-AEC3-02D4E7302461}"/>
              </a:ext>
            </a:extLst>
          </p:cNvPr>
          <p:cNvCxnSpPr>
            <a:cxnSpLocks/>
          </p:cNvCxnSpPr>
          <p:nvPr/>
        </p:nvCxnSpPr>
        <p:spPr>
          <a:xfrm flipV="1">
            <a:off x="5091289" y="1986844"/>
            <a:ext cx="406400" cy="48542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CDCC257-F830-48E1-B0C2-3B559326AA05}"/>
              </a:ext>
            </a:extLst>
          </p:cNvPr>
          <p:cNvCxnSpPr>
            <a:cxnSpLocks/>
          </p:cNvCxnSpPr>
          <p:nvPr/>
        </p:nvCxnSpPr>
        <p:spPr>
          <a:xfrm flipV="1">
            <a:off x="5091289" y="2178756"/>
            <a:ext cx="1004711" cy="2935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55509D9-8307-492B-B02F-801CB1F166A9}"/>
              </a:ext>
            </a:extLst>
          </p:cNvPr>
          <p:cNvCxnSpPr>
            <a:cxnSpLocks/>
          </p:cNvCxnSpPr>
          <p:nvPr/>
        </p:nvCxnSpPr>
        <p:spPr>
          <a:xfrm>
            <a:off x="4628444" y="3589867"/>
            <a:ext cx="4775200" cy="117404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07643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94805-A3D8-47B3-B1AA-C2BE49EA7EF2}"/>
              </a:ext>
            </a:extLst>
          </p:cNvPr>
          <p:cNvSpPr>
            <a:spLocks noGrp="1"/>
          </p:cNvSpPr>
          <p:nvPr>
            <p:ph type="title"/>
          </p:nvPr>
        </p:nvSpPr>
        <p:spPr/>
        <p:txBody>
          <a:bodyPr/>
          <a:lstStyle/>
          <a:p>
            <a:r>
              <a:rPr lang="en-US" dirty="0"/>
              <a:t>Let’s test to see if the program works </a:t>
            </a:r>
          </a:p>
        </p:txBody>
      </p:sp>
      <p:sp>
        <p:nvSpPr>
          <p:cNvPr id="3" name="Content Placeholder 2">
            <a:extLst>
              <a:ext uri="{FF2B5EF4-FFF2-40B4-BE49-F238E27FC236}">
                <a16:creationId xmlns:a16="http://schemas.microsoft.com/office/drawing/2014/main" id="{0212EB09-5E82-4CD0-98FB-69A4B528CC95}"/>
              </a:ext>
            </a:extLst>
          </p:cNvPr>
          <p:cNvSpPr>
            <a:spLocks noGrp="1"/>
          </p:cNvSpPr>
          <p:nvPr>
            <p:ph idx="1"/>
          </p:nvPr>
        </p:nvSpPr>
        <p:spPr>
          <a:xfrm>
            <a:off x="838200" y="1825625"/>
            <a:ext cx="3440289" cy="4351338"/>
          </a:xfrm>
        </p:spPr>
        <p:txBody>
          <a:bodyPr>
            <a:normAutofit/>
          </a:bodyPr>
          <a:lstStyle/>
          <a:p>
            <a:r>
              <a:rPr lang="en-US" sz="1800" dirty="0"/>
              <a:t>Switch screens to see an alternate view.</a:t>
            </a:r>
          </a:p>
          <a:p>
            <a:r>
              <a:rPr lang="en-US" sz="1800" dirty="0"/>
              <a:t>Go to the “Main” tab, and the “Code” sub tab.</a:t>
            </a:r>
          </a:p>
          <a:p>
            <a:r>
              <a:rPr lang="en-US" sz="1800" dirty="0"/>
              <a:t>Click on the arrow to sync the programming environment with the online execution in the PLCnext controller.</a:t>
            </a:r>
          </a:p>
        </p:txBody>
      </p:sp>
      <p:pic>
        <p:nvPicPr>
          <p:cNvPr id="4" name="Picture 3">
            <a:extLst>
              <a:ext uri="{FF2B5EF4-FFF2-40B4-BE49-F238E27FC236}">
                <a16:creationId xmlns:a16="http://schemas.microsoft.com/office/drawing/2014/main" id="{A11255CC-4602-4CF4-B193-1F66EB01877C}"/>
              </a:ext>
            </a:extLst>
          </p:cNvPr>
          <p:cNvPicPr>
            <a:picLocks noChangeAspect="1"/>
          </p:cNvPicPr>
          <p:nvPr/>
        </p:nvPicPr>
        <p:blipFill rotWithShape="1">
          <a:blip r:embed="rId2"/>
          <a:srcRect l="15278" t="11193" r="14908" b="9931"/>
          <a:stretch/>
        </p:blipFill>
        <p:spPr>
          <a:xfrm>
            <a:off x="5192889" y="1802413"/>
            <a:ext cx="6920089" cy="4397762"/>
          </a:xfrm>
          <a:prstGeom prst="rect">
            <a:avLst/>
          </a:prstGeom>
        </p:spPr>
      </p:pic>
      <p:pic>
        <p:nvPicPr>
          <p:cNvPr id="12" name="Picture 11">
            <a:extLst>
              <a:ext uri="{FF2B5EF4-FFF2-40B4-BE49-F238E27FC236}">
                <a16:creationId xmlns:a16="http://schemas.microsoft.com/office/drawing/2014/main" id="{03BAC83D-A7EB-4825-968C-ED4E78CDD5DF}"/>
              </a:ext>
            </a:extLst>
          </p:cNvPr>
          <p:cNvPicPr>
            <a:picLocks noChangeAspect="1"/>
          </p:cNvPicPr>
          <p:nvPr/>
        </p:nvPicPr>
        <p:blipFill>
          <a:blip r:embed="rId3"/>
          <a:stretch>
            <a:fillRect/>
          </a:stretch>
        </p:blipFill>
        <p:spPr>
          <a:xfrm>
            <a:off x="5317077" y="1822528"/>
            <a:ext cx="6671734" cy="4355159"/>
          </a:xfrm>
          <a:prstGeom prst="rect">
            <a:avLst/>
          </a:prstGeom>
        </p:spPr>
      </p:pic>
    </p:spTree>
    <p:extLst>
      <p:ext uri="{BB962C8B-B14F-4D97-AF65-F5344CB8AC3E}">
        <p14:creationId xmlns:p14="http://schemas.microsoft.com/office/powerpoint/2010/main" val="6901477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0E0D2-8DDC-4171-A817-8531E7E7FB12}"/>
              </a:ext>
            </a:extLst>
          </p:cNvPr>
          <p:cNvSpPr>
            <a:spLocks noGrp="1"/>
          </p:cNvSpPr>
          <p:nvPr>
            <p:ph type="title"/>
          </p:nvPr>
        </p:nvSpPr>
        <p:spPr/>
        <p:txBody>
          <a:bodyPr/>
          <a:lstStyle/>
          <a:p>
            <a:r>
              <a:rPr lang="en-US" dirty="0"/>
              <a:t>Programming the HMI</a:t>
            </a:r>
          </a:p>
        </p:txBody>
      </p:sp>
      <p:sp>
        <p:nvSpPr>
          <p:cNvPr id="3" name="Content Placeholder 2">
            <a:extLst>
              <a:ext uri="{FF2B5EF4-FFF2-40B4-BE49-F238E27FC236}">
                <a16:creationId xmlns:a16="http://schemas.microsoft.com/office/drawing/2014/main" id="{56386B60-6137-428F-940B-44DD484965A7}"/>
              </a:ext>
            </a:extLst>
          </p:cNvPr>
          <p:cNvSpPr>
            <a:spLocks noGrp="1"/>
          </p:cNvSpPr>
          <p:nvPr>
            <p:ph idx="1"/>
          </p:nvPr>
        </p:nvSpPr>
        <p:spPr/>
        <p:txBody>
          <a:bodyPr/>
          <a:lstStyle/>
          <a:p>
            <a:pPr marL="0" indent="0">
              <a:buNone/>
            </a:pPr>
            <a:r>
              <a:rPr lang="en-US" dirty="0"/>
              <a:t>PLCnext Engineer has a built-in Human-Machine Interface (HMI) editor.  The HMI pages that are created are downloaded onto the PLCnext controller which then serves them in HTML5 format to any connected device with an internet browser.</a:t>
            </a:r>
          </a:p>
          <a:p>
            <a:r>
              <a:rPr lang="en-US" dirty="0"/>
              <a:t>Display the web-based HMI pages on</a:t>
            </a:r>
          </a:p>
          <a:p>
            <a:pPr lvl="1"/>
            <a:r>
              <a:rPr lang="en-US" dirty="0"/>
              <a:t>Laptop, desktop computer</a:t>
            </a:r>
          </a:p>
          <a:p>
            <a:pPr lvl="1"/>
            <a:r>
              <a:rPr lang="en-US" dirty="0"/>
              <a:t>Tablets, smartphones</a:t>
            </a:r>
          </a:p>
          <a:p>
            <a:pPr lvl="1"/>
            <a:r>
              <a:rPr lang="en-US" dirty="0"/>
              <a:t>HTML5 capable panel-mounted HMI operator interface screens</a:t>
            </a:r>
          </a:p>
        </p:txBody>
      </p:sp>
    </p:spTree>
    <p:extLst>
      <p:ext uri="{BB962C8B-B14F-4D97-AF65-F5344CB8AC3E}">
        <p14:creationId xmlns:p14="http://schemas.microsoft.com/office/powerpoint/2010/main" val="36934319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C1473-BAB2-4AF3-AE46-2D1C1726682E}"/>
              </a:ext>
            </a:extLst>
          </p:cNvPr>
          <p:cNvSpPr>
            <a:spLocks noGrp="1"/>
          </p:cNvSpPr>
          <p:nvPr>
            <p:ph type="title"/>
          </p:nvPr>
        </p:nvSpPr>
        <p:spPr/>
        <p:txBody>
          <a:bodyPr/>
          <a:lstStyle/>
          <a:p>
            <a:r>
              <a:rPr lang="en-US" dirty="0"/>
              <a:t>Getting started with HMI programming</a:t>
            </a:r>
          </a:p>
        </p:txBody>
      </p:sp>
      <p:sp>
        <p:nvSpPr>
          <p:cNvPr id="3" name="Content Placeholder 2">
            <a:extLst>
              <a:ext uri="{FF2B5EF4-FFF2-40B4-BE49-F238E27FC236}">
                <a16:creationId xmlns:a16="http://schemas.microsoft.com/office/drawing/2014/main" id="{507DF90B-9655-4702-853F-B2E381BB1CAF}"/>
              </a:ext>
            </a:extLst>
          </p:cNvPr>
          <p:cNvSpPr>
            <a:spLocks noGrp="1"/>
          </p:cNvSpPr>
          <p:nvPr>
            <p:ph idx="1"/>
          </p:nvPr>
        </p:nvSpPr>
        <p:spPr>
          <a:xfrm>
            <a:off x="838200" y="1825625"/>
            <a:ext cx="3090333" cy="4351338"/>
          </a:xfrm>
        </p:spPr>
        <p:txBody>
          <a:bodyPr>
            <a:normAutofit lnSpcReduction="10000"/>
          </a:bodyPr>
          <a:lstStyle/>
          <a:p>
            <a:r>
              <a:rPr lang="en-US" sz="2000" dirty="0"/>
              <a:t>Click on “HMI Webserver” in the Project tree in the PLANT section.</a:t>
            </a:r>
          </a:p>
          <a:p>
            <a:r>
              <a:rPr lang="en-US" sz="2000" dirty="0"/>
              <a:t>Go to the “HMI” section in the COMPONENTS area and expand the tree.</a:t>
            </a:r>
          </a:p>
          <a:p>
            <a:r>
              <a:rPr lang="en-US" sz="2000" dirty="0"/>
              <a:t>Expand “Default” and then “Page templates”</a:t>
            </a:r>
          </a:p>
          <a:p>
            <a:r>
              <a:rPr lang="en-US" sz="2000" dirty="0"/>
              <a:t>Find the “Blank Page” template.  Drag it and drop it on “Application” in the Project tree in the PLANT area. (See next slide).</a:t>
            </a:r>
          </a:p>
        </p:txBody>
      </p:sp>
      <p:pic>
        <p:nvPicPr>
          <p:cNvPr id="8" name="Picture 7">
            <a:extLst>
              <a:ext uri="{FF2B5EF4-FFF2-40B4-BE49-F238E27FC236}">
                <a16:creationId xmlns:a16="http://schemas.microsoft.com/office/drawing/2014/main" id="{4E4D5FB1-2FA7-45F3-8B93-6F930C7DF46F}"/>
              </a:ext>
            </a:extLst>
          </p:cNvPr>
          <p:cNvPicPr>
            <a:picLocks noChangeAspect="1"/>
          </p:cNvPicPr>
          <p:nvPr/>
        </p:nvPicPr>
        <p:blipFill>
          <a:blip r:embed="rId2"/>
          <a:stretch>
            <a:fillRect/>
          </a:stretch>
        </p:blipFill>
        <p:spPr>
          <a:xfrm>
            <a:off x="3928533" y="1708944"/>
            <a:ext cx="8150578" cy="4584700"/>
          </a:xfrm>
          <a:prstGeom prst="rect">
            <a:avLst/>
          </a:prstGeom>
        </p:spPr>
      </p:pic>
      <p:cxnSp>
        <p:nvCxnSpPr>
          <p:cNvPr id="10" name="Straight Arrow Connector 9">
            <a:extLst>
              <a:ext uri="{FF2B5EF4-FFF2-40B4-BE49-F238E27FC236}">
                <a16:creationId xmlns:a16="http://schemas.microsoft.com/office/drawing/2014/main" id="{363A5E31-4726-499E-8E6C-660AB214A9AB}"/>
              </a:ext>
            </a:extLst>
          </p:cNvPr>
          <p:cNvCxnSpPr>
            <a:cxnSpLocks/>
          </p:cNvCxnSpPr>
          <p:nvPr/>
        </p:nvCxnSpPr>
        <p:spPr>
          <a:xfrm>
            <a:off x="3601156" y="2743200"/>
            <a:ext cx="440266" cy="76764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A8B70FF-5033-4734-AD8D-D101FF7CA356}"/>
              </a:ext>
            </a:extLst>
          </p:cNvPr>
          <p:cNvCxnSpPr/>
          <p:nvPr/>
        </p:nvCxnSpPr>
        <p:spPr>
          <a:xfrm>
            <a:off x="3397956" y="3815644"/>
            <a:ext cx="7326488" cy="57573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05C730E-1B5D-492A-9B9D-0D01FEE5FB9A}"/>
              </a:ext>
            </a:extLst>
          </p:cNvPr>
          <p:cNvCxnSpPr/>
          <p:nvPr/>
        </p:nvCxnSpPr>
        <p:spPr>
          <a:xfrm flipV="1">
            <a:off x="3488267" y="3601156"/>
            <a:ext cx="824089" cy="1250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7503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7CD1A-8C20-4493-AE79-0DD6B79DE872}"/>
              </a:ext>
            </a:extLst>
          </p:cNvPr>
          <p:cNvSpPr>
            <a:spLocks noGrp="1"/>
          </p:cNvSpPr>
          <p:nvPr>
            <p:ph type="title"/>
          </p:nvPr>
        </p:nvSpPr>
        <p:spPr/>
        <p:txBody>
          <a:bodyPr/>
          <a:lstStyle/>
          <a:p>
            <a:r>
              <a:rPr lang="en-US" dirty="0"/>
              <a:t>Ready to start programming the HMI</a:t>
            </a:r>
          </a:p>
        </p:txBody>
      </p:sp>
      <p:sp>
        <p:nvSpPr>
          <p:cNvPr id="3" name="Content Placeholder 2">
            <a:extLst>
              <a:ext uri="{FF2B5EF4-FFF2-40B4-BE49-F238E27FC236}">
                <a16:creationId xmlns:a16="http://schemas.microsoft.com/office/drawing/2014/main" id="{673DE262-D831-4763-B409-4431CA59AF1E}"/>
              </a:ext>
            </a:extLst>
          </p:cNvPr>
          <p:cNvSpPr>
            <a:spLocks noGrp="1"/>
          </p:cNvSpPr>
          <p:nvPr>
            <p:ph idx="1"/>
          </p:nvPr>
        </p:nvSpPr>
        <p:spPr>
          <a:xfrm>
            <a:off x="838200" y="1825625"/>
            <a:ext cx="2187222" cy="4351338"/>
          </a:xfrm>
        </p:spPr>
        <p:txBody>
          <a:bodyPr>
            <a:normAutofit/>
          </a:bodyPr>
          <a:lstStyle/>
          <a:p>
            <a:pPr marL="0" indent="0">
              <a:buNone/>
            </a:pPr>
            <a:r>
              <a:rPr lang="en-US" sz="1800" dirty="0"/>
              <a:t>You now have a blank page that is ready for objects to be drawn and linked to the program.</a:t>
            </a:r>
          </a:p>
        </p:txBody>
      </p:sp>
      <p:pic>
        <p:nvPicPr>
          <p:cNvPr id="4" name="Picture 3">
            <a:extLst>
              <a:ext uri="{FF2B5EF4-FFF2-40B4-BE49-F238E27FC236}">
                <a16:creationId xmlns:a16="http://schemas.microsoft.com/office/drawing/2014/main" id="{E858C623-ABC0-4C2A-A98B-26309EB53C16}"/>
              </a:ext>
            </a:extLst>
          </p:cNvPr>
          <p:cNvPicPr>
            <a:picLocks noChangeAspect="1"/>
          </p:cNvPicPr>
          <p:nvPr/>
        </p:nvPicPr>
        <p:blipFill>
          <a:blip r:embed="rId2"/>
          <a:stretch>
            <a:fillRect/>
          </a:stretch>
        </p:blipFill>
        <p:spPr>
          <a:xfrm>
            <a:off x="3025422" y="1701800"/>
            <a:ext cx="9166578" cy="5156200"/>
          </a:xfrm>
          <a:prstGeom prst="rect">
            <a:avLst/>
          </a:prstGeom>
        </p:spPr>
      </p:pic>
    </p:spTree>
    <p:extLst>
      <p:ext uri="{BB962C8B-B14F-4D97-AF65-F5344CB8AC3E}">
        <p14:creationId xmlns:p14="http://schemas.microsoft.com/office/powerpoint/2010/main" val="3190228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CB03E-53A9-4287-9A6F-62B95131C8F8}"/>
              </a:ext>
            </a:extLst>
          </p:cNvPr>
          <p:cNvSpPr>
            <a:spLocks noGrp="1"/>
          </p:cNvSpPr>
          <p:nvPr>
            <p:ph type="title"/>
          </p:nvPr>
        </p:nvSpPr>
        <p:spPr/>
        <p:txBody>
          <a:bodyPr/>
          <a:lstStyle/>
          <a:p>
            <a:r>
              <a:rPr lang="en-US" dirty="0"/>
              <a:t>Hardware – PLCnext Starter Kit</a:t>
            </a:r>
          </a:p>
        </p:txBody>
      </p:sp>
      <p:pic>
        <p:nvPicPr>
          <p:cNvPr id="7" name="Picture 6" descr="A close up of a device&#10;&#10;Description automatically generated">
            <a:extLst>
              <a:ext uri="{FF2B5EF4-FFF2-40B4-BE49-F238E27FC236}">
                <a16:creationId xmlns:a16="http://schemas.microsoft.com/office/drawing/2014/main" id="{F01D8C76-7A03-41DF-81C5-8B15F6CF4C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690688"/>
            <a:ext cx="5181600" cy="5181600"/>
          </a:xfrm>
          <a:prstGeom prst="rect">
            <a:avLst/>
          </a:prstGeom>
        </p:spPr>
      </p:pic>
      <p:sp>
        <p:nvSpPr>
          <p:cNvPr id="8" name="Content Placeholder 7">
            <a:extLst>
              <a:ext uri="{FF2B5EF4-FFF2-40B4-BE49-F238E27FC236}">
                <a16:creationId xmlns:a16="http://schemas.microsoft.com/office/drawing/2014/main" id="{AA2BFA7F-13F2-40D0-BFB5-7D209932BDBC}"/>
              </a:ext>
            </a:extLst>
          </p:cNvPr>
          <p:cNvSpPr>
            <a:spLocks noGrp="1"/>
          </p:cNvSpPr>
          <p:nvPr>
            <p:ph idx="1"/>
          </p:nvPr>
        </p:nvSpPr>
        <p:spPr>
          <a:xfrm>
            <a:off x="6019799" y="1825625"/>
            <a:ext cx="5494867" cy="4351338"/>
          </a:xfrm>
        </p:spPr>
        <p:txBody>
          <a:bodyPr>
            <a:normAutofit fontScale="85000" lnSpcReduction="20000"/>
          </a:bodyPr>
          <a:lstStyle/>
          <a:p>
            <a:pPr marL="0" indent="0">
              <a:buNone/>
            </a:pPr>
            <a:r>
              <a:rPr lang="en-US" dirty="0"/>
              <a:t>AXC F 2152 STARTERKIT </a:t>
            </a:r>
          </a:p>
          <a:p>
            <a:pPr marL="0" indent="0">
              <a:buNone/>
            </a:pPr>
            <a:r>
              <a:rPr lang="en-US" dirty="0"/>
              <a:t>Order # </a:t>
            </a:r>
            <a:r>
              <a:rPr lang="en-US" b="1" dirty="0"/>
              <a:t>1046568</a:t>
            </a:r>
          </a:p>
          <a:p>
            <a:pPr marL="0" indent="0">
              <a:buNone/>
            </a:pPr>
            <a:endParaRPr lang="en-US" dirty="0"/>
          </a:p>
          <a:p>
            <a:pPr marL="0" indent="0">
              <a:buNone/>
            </a:pPr>
            <a:r>
              <a:rPr lang="en-US" dirty="0"/>
              <a:t>…or build your own:</a:t>
            </a:r>
          </a:p>
          <a:p>
            <a:pPr marL="0" indent="0">
              <a:buNone/>
            </a:pPr>
            <a:r>
              <a:rPr lang="en-US" sz="2400" dirty="0"/>
              <a:t>Controller - AXC F 2152  - </a:t>
            </a:r>
            <a:r>
              <a:rPr lang="en-US" sz="2400" b="1" dirty="0"/>
              <a:t>2404267</a:t>
            </a:r>
          </a:p>
          <a:p>
            <a:pPr marL="0" indent="0">
              <a:buNone/>
            </a:pPr>
            <a:r>
              <a:rPr lang="en-US" sz="2400" dirty="0"/>
              <a:t>DI/DO Module – DI8 /1 DO8 /1 – </a:t>
            </a:r>
            <a:r>
              <a:rPr lang="en-US" sz="2400" b="1" dirty="0"/>
              <a:t>2701916</a:t>
            </a:r>
          </a:p>
          <a:p>
            <a:pPr marL="0" indent="0">
              <a:buNone/>
            </a:pPr>
            <a:r>
              <a:rPr lang="en-US" sz="2400" dirty="0"/>
              <a:t>AI/AO Module – AI2 AO2 – </a:t>
            </a:r>
            <a:r>
              <a:rPr lang="en-US" sz="2400" b="1" dirty="0"/>
              <a:t>2702072</a:t>
            </a:r>
          </a:p>
          <a:p>
            <a:pPr marL="0" indent="0">
              <a:buNone/>
            </a:pPr>
            <a:r>
              <a:rPr lang="en-US" sz="2400" dirty="0">
                <a:solidFill>
                  <a:srgbClr val="FF0000"/>
                </a:solidFill>
              </a:rPr>
              <a:t>*</a:t>
            </a:r>
            <a:r>
              <a:rPr lang="en-US" sz="2400" dirty="0"/>
              <a:t>I/O Exerciser  - </a:t>
            </a:r>
            <a:r>
              <a:rPr lang="en-US" sz="2400" b="1" dirty="0"/>
              <a:t>5603026</a:t>
            </a:r>
          </a:p>
          <a:p>
            <a:pPr marL="0" indent="0">
              <a:buNone/>
            </a:pPr>
            <a:endParaRPr lang="en-US" sz="2400" b="1" dirty="0"/>
          </a:p>
          <a:p>
            <a:pPr marL="0" indent="0">
              <a:buNone/>
            </a:pPr>
            <a:r>
              <a:rPr lang="en-US" sz="2400" dirty="0">
                <a:solidFill>
                  <a:srgbClr val="FF0000"/>
                </a:solidFill>
              </a:rPr>
              <a:t>*</a:t>
            </a:r>
            <a:r>
              <a:rPr lang="en-US" sz="2400" dirty="0"/>
              <a:t>To follow the programming example in this training, a means for generating a 0-10vdc analog input signal and a 4-20mA analog input signal is needed.  </a:t>
            </a:r>
            <a:endParaRPr lang="en-US" sz="2400" b="1" dirty="0"/>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11542319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1BA0-0C93-45D0-BE58-1783322D127B}"/>
              </a:ext>
            </a:extLst>
          </p:cNvPr>
          <p:cNvSpPr>
            <a:spLocks noGrp="1"/>
          </p:cNvSpPr>
          <p:nvPr>
            <p:ph type="title"/>
          </p:nvPr>
        </p:nvSpPr>
        <p:spPr/>
        <p:txBody>
          <a:bodyPr/>
          <a:lstStyle/>
          <a:p>
            <a:r>
              <a:rPr lang="en-US" dirty="0"/>
              <a:t>Adding an object (symbol) to the project</a:t>
            </a:r>
          </a:p>
        </p:txBody>
      </p:sp>
      <p:sp>
        <p:nvSpPr>
          <p:cNvPr id="3" name="Content Placeholder 2">
            <a:extLst>
              <a:ext uri="{FF2B5EF4-FFF2-40B4-BE49-F238E27FC236}">
                <a16:creationId xmlns:a16="http://schemas.microsoft.com/office/drawing/2014/main" id="{6D5B6637-735A-4E47-A386-104C14904637}"/>
              </a:ext>
            </a:extLst>
          </p:cNvPr>
          <p:cNvSpPr>
            <a:spLocks noGrp="1"/>
          </p:cNvSpPr>
          <p:nvPr>
            <p:ph idx="1"/>
          </p:nvPr>
        </p:nvSpPr>
        <p:spPr>
          <a:xfrm>
            <a:off x="838200" y="1825625"/>
            <a:ext cx="3421238" cy="4351338"/>
          </a:xfrm>
        </p:spPr>
        <p:txBody>
          <a:bodyPr>
            <a:normAutofit/>
          </a:bodyPr>
          <a:lstStyle/>
          <a:p>
            <a:r>
              <a:rPr lang="en-US" sz="1800" dirty="0"/>
              <a:t>Since one of our analog inputs is a level sensor, it makes sense to use a vertical gauge as one of our symbols</a:t>
            </a:r>
          </a:p>
          <a:p>
            <a:r>
              <a:rPr lang="en-US" sz="1800" dirty="0"/>
              <a:t>Drag and drop the symbol to the workspace</a:t>
            </a:r>
          </a:p>
        </p:txBody>
      </p:sp>
      <p:pic>
        <p:nvPicPr>
          <p:cNvPr id="4" name="Picture 3">
            <a:extLst>
              <a:ext uri="{FF2B5EF4-FFF2-40B4-BE49-F238E27FC236}">
                <a16:creationId xmlns:a16="http://schemas.microsoft.com/office/drawing/2014/main" id="{CE24D8D2-9FAF-4D9C-9939-62752E1918CF}"/>
              </a:ext>
            </a:extLst>
          </p:cNvPr>
          <p:cNvPicPr>
            <a:picLocks noChangeAspect="1"/>
          </p:cNvPicPr>
          <p:nvPr/>
        </p:nvPicPr>
        <p:blipFill>
          <a:blip r:embed="rId2"/>
          <a:stretch>
            <a:fillRect/>
          </a:stretch>
        </p:blipFill>
        <p:spPr>
          <a:xfrm>
            <a:off x="4259438" y="1825625"/>
            <a:ext cx="7774517" cy="4442581"/>
          </a:xfrm>
          <a:prstGeom prst="rect">
            <a:avLst/>
          </a:prstGeom>
        </p:spPr>
      </p:pic>
      <p:cxnSp>
        <p:nvCxnSpPr>
          <p:cNvPr id="6" name="Straight Arrow Connector 5">
            <a:extLst>
              <a:ext uri="{FF2B5EF4-FFF2-40B4-BE49-F238E27FC236}">
                <a16:creationId xmlns:a16="http://schemas.microsoft.com/office/drawing/2014/main" id="{4F7A644A-9AEE-4520-BC89-B5F21574F776}"/>
              </a:ext>
            </a:extLst>
          </p:cNvPr>
          <p:cNvCxnSpPr/>
          <p:nvPr/>
        </p:nvCxnSpPr>
        <p:spPr>
          <a:xfrm flipH="1" flipV="1">
            <a:off x="5102578" y="5091289"/>
            <a:ext cx="5678311" cy="8015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7480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B985D-4BFE-4109-B37D-B7D8E2A6EBFD}"/>
              </a:ext>
            </a:extLst>
          </p:cNvPr>
          <p:cNvSpPr>
            <a:spLocks noGrp="1"/>
          </p:cNvSpPr>
          <p:nvPr>
            <p:ph type="title"/>
          </p:nvPr>
        </p:nvSpPr>
        <p:spPr/>
        <p:txBody>
          <a:bodyPr/>
          <a:lstStyle/>
          <a:p>
            <a:r>
              <a:rPr lang="en-US" dirty="0"/>
              <a:t>Programming the HMI</a:t>
            </a:r>
          </a:p>
        </p:txBody>
      </p:sp>
      <p:pic>
        <p:nvPicPr>
          <p:cNvPr id="4" name="Content Placeholder 3">
            <a:extLst>
              <a:ext uri="{FF2B5EF4-FFF2-40B4-BE49-F238E27FC236}">
                <a16:creationId xmlns:a16="http://schemas.microsoft.com/office/drawing/2014/main" id="{20470CD9-1184-4D78-9F73-A051232CC36A}"/>
              </a:ext>
            </a:extLst>
          </p:cNvPr>
          <p:cNvPicPr>
            <a:picLocks noGrp="1" noChangeAspect="1"/>
          </p:cNvPicPr>
          <p:nvPr>
            <p:ph idx="1"/>
          </p:nvPr>
        </p:nvPicPr>
        <p:blipFill rotWithShape="1">
          <a:blip r:embed="rId2"/>
          <a:srcRect l="20987" t="11977" r="7529" b="-1"/>
          <a:stretch/>
        </p:blipFill>
        <p:spPr>
          <a:xfrm>
            <a:off x="4380087" y="1631156"/>
            <a:ext cx="7574846" cy="5226844"/>
          </a:xfrm>
          <a:prstGeom prst="rect">
            <a:avLst/>
          </a:prstGeom>
        </p:spPr>
      </p:pic>
      <p:sp>
        <p:nvSpPr>
          <p:cNvPr id="5" name="Content Placeholder 2">
            <a:extLst>
              <a:ext uri="{FF2B5EF4-FFF2-40B4-BE49-F238E27FC236}">
                <a16:creationId xmlns:a16="http://schemas.microsoft.com/office/drawing/2014/main" id="{647B5814-1266-4A14-97D9-B898AA1384B6}"/>
              </a:ext>
            </a:extLst>
          </p:cNvPr>
          <p:cNvSpPr txBox="1">
            <a:spLocks/>
          </p:cNvSpPr>
          <p:nvPr/>
        </p:nvSpPr>
        <p:spPr>
          <a:xfrm>
            <a:off x="838200" y="1825625"/>
            <a:ext cx="342123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Click on this symbol so the configuration box displays.</a:t>
            </a:r>
          </a:p>
          <a:p>
            <a:r>
              <a:rPr lang="en-US" sz="1800" dirty="0"/>
              <a:t>Click on the “Parameters” tab at the bottom of the configuration box</a:t>
            </a:r>
          </a:p>
          <a:p>
            <a:r>
              <a:rPr lang="en-US" sz="1800" dirty="0"/>
              <a:t>Click in the “Source Value” box</a:t>
            </a:r>
          </a:p>
          <a:p>
            <a:r>
              <a:rPr lang="en-US" sz="1800" dirty="0"/>
              <a:t>Since “</a:t>
            </a:r>
            <a:r>
              <a:rPr lang="en-US" sz="1800" dirty="0" err="1"/>
              <a:t>Scaled_Voltage_Value</a:t>
            </a:r>
            <a:r>
              <a:rPr lang="en-US" sz="1800" dirty="0"/>
              <a:t>” is the variable that represents level, select it</a:t>
            </a:r>
            <a:r>
              <a:rPr lang="en-US" sz="2000" dirty="0"/>
              <a:t>.</a:t>
            </a:r>
          </a:p>
          <a:p>
            <a:r>
              <a:rPr lang="en-US" sz="1800" dirty="0"/>
              <a:t>Now click on “Settings” at the bottom of the configuration box.</a:t>
            </a:r>
          </a:p>
        </p:txBody>
      </p:sp>
    </p:spTree>
    <p:extLst>
      <p:ext uri="{BB962C8B-B14F-4D97-AF65-F5344CB8AC3E}">
        <p14:creationId xmlns:p14="http://schemas.microsoft.com/office/powerpoint/2010/main" val="33239452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FBF68-2E71-470B-9CB4-1AC4059D3F80}"/>
              </a:ext>
            </a:extLst>
          </p:cNvPr>
          <p:cNvSpPr>
            <a:spLocks noGrp="1"/>
          </p:cNvSpPr>
          <p:nvPr>
            <p:ph type="title"/>
          </p:nvPr>
        </p:nvSpPr>
        <p:spPr/>
        <p:txBody>
          <a:bodyPr/>
          <a:lstStyle/>
          <a:p>
            <a:r>
              <a:rPr lang="en-US" dirty="0"/>
              <a:t>Configuring the HMI object</a:t>
            </a:r>
          </a:p>
        </p:txBody>
      </p:sp>
      <p:sp>
        <p:nvSpPr>
          <p:cNvPr id="3" name="Content Placeholder 2">
            <a:extLst>
              <a:ext uri="{FF2B5EF4-FFF2-40B4-BE49-F238E27FC236}">
                <a16:creationId xmlns:a16="http://schemas.microsoft.com/office/drawing/2014/main" id="{862C54AF-ECDC-4435-BFD2-2EA7A7AB7DC5}"/>
              </a:ext>
            </a:extLst>
          </p:cNvPr>
          <p:cNvSpPr>
            <a:spLocks noGrp="1"/>
          </p:cNvSpPr>
          <p:nvPr>
            <p:ph idx="1"/>
          </p:nvPr>
        </p:nvSpPr>
        <p:spPr>
          <a:xfrm>
            <a:off x="838200" y="1825625"/>
            <a:ext cx="5393267" cy="4351338"/>
          </a:xfrm>
        </p:spPr>
        <p:txBody>
          <a:bodyPr>
            <a:normAutofit/>
          </a:bodyPr>
          <a:lstStyle/>
          <a:p>
            <a:r>
              <a:rPr lang="en-US" sz="1800" dirty="0"/>
              <a:t>Change the “</a:t>
            </a:r>
            <a:r>
              <a:rPr lang="en-US" sz="1800" dirty="0" err="1"/>
              <a:t>Scale.Properties.Scale</a:t>
            </a:r>
            <a:r>
              <a:rPr lang="en-US" sz="1800" dirty="0"/>
              <a:t> range” / “Scale maximum” to match (or approximate) the range of the input (which is 0-25 (feet)).</a:t>
            </a:r>
          </a:p>
          <a:p>
            <a:endParaRPr lang="en-US" sz="1800" dirty="0"/>
          </a:p>
          <a:p>
            <a:r>
              <a:rPr lang="en-US" sz="1800" dirty="0"/>
              <a:t>Scroll down and change “</a:t>
            </a:r>
            <a:r>
              <a:rPr lang="en-US" sz="1800" dirty="0" err="1"/>
              <a:t>Needle.dynamic.path</a:t>
            </a:r>
            <a:r>
              <a:rPr lang="en-US" sz="1800" dirty="0"/>
              <a:t>” to match the value you enter for “scale maximum”.</a:t>
            </a:r>
          </a:p>
        </p:txBody>
      </p:sp>
      <p:pic>
        <p:nvPicPr>
          <p:cNvPr id="4" name="Picture 3">
            <a:extLst>
              <a:ext uri="{FF2B5EF4-FFF2-40B4-BE49-F238E27FC236}">
                <a16:creationId xmlns:a16="http://schemas.microsoft.com/office/drawing/2014/main" id="{581B7AB0-FBC5-4AB8-812E-CA898480F845}"/>
              </a:ext>
            </a:extLst>
          </p:cNvPr>
          <p:cNvPicPr>
            <a:picLocks noChangeAspect="1"/>
          </p:cNvPicPr>
          <p:nvPr/>
        </p:nvPicPr>
        <p:blipFill rotWithShape="1">
          <a:blip r:embed="rId2"/>
          <a:srcRect l="51111" t="18436" r="16574" b="9931"/>
          <a:stretch/>
        </p:blipFill>
        <p:spPr>
          <a:xfrm>
            <a:off x="6231467" y="1388535"/>
            <a:ext cx="3939822" cy="4912607"/>
          </a:xfrm>
          <a:prstGeom prst="rect">
            <a:avLst/>
          </a:prstGeom>
        </p:spPr>
      </p:pic>
    </p:spTree>
    <p:extLst>
      <p:ext uri="{BB962C8B-B14F-4D97-AF65-F5344CB8AC3E}">
        <p14:creationId xmlns:p14="http://schemas.microsoft.com/office/powerpoint/2010/main" val="42946092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D262A-43B6-4514-B01D-42DC8B32EA73}"/>
              </a:ext>
            </a:extLst>
          </p:cNvPr>
          <p:cNvSpPr>
            <a:spLocks noGrp="1"/>
          </p:cNvSpPr>
          <p:nvPr>
            <p:ph type="title"/>
          </p:nvPr>
        </p:nvSpPr>
        <p:spPr/>
        <p:txBody>
          <a:bodyPr/>
          <a:lstStyle/>
          <a:p>
            <a:r>
              <a:rPr lang="en-US" dirty="0"/>
              <a:t>Disabling security on web-HMI (for demo)</a:t>
            </a:r>
          </a:p>
        </p:txBody>
      </p:sp>
      <p:sp>
        <p:nvSpPr>
          <p:cNvPr id="3" name="Content Placeholder 2">
            <a:extLst>
              <a:ext uri="{FF2B5EF4-FFF2-40B4-BE49-F238E27FC236}">
                <a16:creationId xmlns:a16="http://schemas.microsoft.com/office/drawing/2014/main" id="{096895A2-0C62-475C-A70F-75C478CE0265}"/>
              </a:ext>
            </a:extLst>
          </p:cNvPr>
          <p:cNvSpPr>
            <a:spLocks noGrp="1"/>
          </p:cNvSpPr>
          <p:nvPr>
            <p:ph idx="1"/>
          </p:nvPr>
        </p:nvSpPr>
        <p:spPr>
          <a:xfrm>
            <a:off x="838200" y="1825625"/>
            <a:ext cx="4566355" cy="4351338"/>
          </a:xfrm>
        </p:spPr>
        <p:txBody>
          <a:bodyPr/>
          <a:lstStyle/>
          <a:p>
            <a:r>
              <a:rPr lang="en-US" sz="1800" dirty="0"/>
              <a:t>To avoid the need to add password protection to access the Web HMI, access the tab shown by double clicking on “HMI Webserver” in the Project tree in the PLANT area.</a:t>
            </a:r>
          </a:p>
          <a:p>
            <a:r>
              <a:rPr lang="en-US" sz="1800" dirty="0"/>
              <a:t>Select “None” for Enforcement of user levels</a:t>
            </a:r>
          </a:p>
          <a:p>
            <a:endParaRPr lang="en-US" dirty="0"/>
          </a:p>
        </p:txBody>
      </p:sp>
      <p:pic>
        <p:nvPicPr>
          <p:cNvPr id="4" name="Picture 3">
            <a:extLst>
              <a:ext uri="{FF2B5EF4-FFF2-40B4-BE49-F238E27FC236}">
                <a16:creationId xmlns:a16="http://schemas.microsoft.com/office/drawing/2014/main" id="{34EF1BF2-2A93-462B-8C20-429CE9303F0D}"/>
              </a:ext>
            </a:extLst>
          </p:cNvPr>
          <p:cNvPicPr>
            <a:picLocks noChangeAspect="1"/>
          </p:cNvPicPr>
          <p:nvPr/>
        </p:nvPicPr>
        <p:blipFill rotWithShape="1">
          <a:blip r:embed="rId2"/>
          <a:srcRect l="2685" r="35185"/>
          <a:stretch/>
        </p:blipFill>
        <p:spPr>
          <a:xfrm>
            <a:off x="5777089" y="1476814"/>
            <a:ext cx="5576711" cy="5048960"/>
          </a:xfrm>
          <a:prstGeom prst="rect">
            <a:avLst/>
          </a:prstGeom>
        </p:spPr>
      </p:pic>
    </p:spTree>
    <p:extLst>
      <p:ext uri="{BB962C8B-B14F-4D97-AF65-F5344CB8AC3E}">
        <p14:creationId xmlns:p14="http://schemas.microsoft.com/office/powerpoint/2010/main" val="15480732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656A3-7BF1-422F-B877-31D911905525}"/>
              </a:ext>
            </a:extLst>
          </p:cNvPr>
          <p:cNvSpPr>
            <a:spLocks noGrp="1"/>
          </p:cNvSpPr>
          <p:nvPr>
            <p:ph type="title"/>
          </p:nvPr>
        </p:nvSpPr>
        <p:spPr/>
        <p:txBody>
          <a:bodyPr/>
          <a:lstStyle/>
          <a:p>
            <a:r>
              <a:rPr lang="en-US" dirty="0"/>
              <a:t>Simplify the HMI application by eliminating the login provision.</a:t>
            </a:r>
          </a:p>
        </p:txBody>
      </p:sp>
      <p:pic>
        <p:nvPicPr>
          <p:cNvPr id="4" name="Content Placeholder 3">
            <a:extLst>
              <a:ext uri="{FF2B5EF4-FFF2-40B4-BE49-F238E27FC236}">
                <a16:creationId xmlns:a16="http://schemas.microsoft.com/office/drawing/2014/main" id="{280ACD1A-23A8-4807-BD70-66E855937862}"/>
              </a:ext>
            </a:extLst>
          </p:cNvPr>
          <p:cNvPicPr>
            <a:picLocks noGrp="1" noChangeAspect="1"/>
          </p:cNvPicPr>
          <p:nvPr>
            <p:ph idx="1"/>
          </p:nvPr>
        </p:nvPicPr>
        <p:blipFill rotWithShape="1">
          <a:blip r:embed="rId2"/>
          <a:srcRect l="2573" t="1" r="17128" b="4455"/>
          <a:stretch/>
        </p:blipFill>
        <p:spPr>
          <a:xfrm>
            <a:off x="5494863" y="1870781"/>
            <a:ext cx="6211711" cy="4157486"/>
          </a:xfrm>
          <a:prstGeom prst="rect">
            <a:avLst/>
          </a:prstGeom>
        </p:spPr>
      </p:pic>
      <p:sp>
        <p:nvSpPr>
          <p:cNvPr id="5" name="Content Placeholder 2">
            <a:extLst>
              <a:ext uri="{FF2B5EF4-FFF2-40B4-BE49-F238E27FC236}">
                <a16:creationId xmlns:a16="http://schemas.microsoft.com/office/drawing/2014/main" id="{E8C93729-5A77-4E4C-A701-848E27AC88C9}"/>
              </a:ext>
            </a:extLst>
          </p:cNvPr>
          <p:cNvSpPr txBox="1">
            <a:spLocks/>
          </p:cNvSpPr>
          <p:nvPr/>
        </p:nvSpPr>
        <p:spPr>
          <a:xfrm>
            <a:off x="838200" y="1825625"/>
            <a:ext cx="456635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Right click on the “Login” entry under “Application”</a:t>
            </a:r>
          </a:p>
          <a:p>
            <a:r>
              <a:rPr lang="en-US" sz="1800" dirty="0"/>
              <a:t>Select “Delete” from the menu.</a:t>
            </a:r>
          </a:p>
          <a:p>
            <a:r>
              <a:rPr lang="en-US" sz="1800" dirty="0"/>
              <a:t>This will remove the need to program the screen to include a sign-on interface, and for the user to log in every time.</a:t>
            </a:r>
          </a:p>
          <a:p>
            <a:r>
              <a:rPr lang="en-US" sz="1800" dirty="0"/>
              <a:t>When you delete the “login” page, the error will go away. </a:t>
            </a:r>
          </a:p>
        </p:txBody>
      </p:sp>
      <p:cxnSp>
        <p:nvCxnSpPr>
          <p:cNvPr id="7" name="Straight Arrow Connector 6">
            <a:extLst>
              <a:ext uri="{FF2B5EF4-FFF2-40B4-BE49-F238E27FC236}">
                <a16:creationId xmlns:a16="http://schemas.microsoft.com/office/drawing/2014/main" id="{1530EB35-B4F3-4B9D-AC1E-98B3B19D63D7}"/>
              </a:ext>
            </a:extLst>
          </p:cNvPr>
          <p:cNvCxnSpPr>
            <a:cxnSpLocks/>
          </p:cNvCxnSpPr>
          <p:nvPr/>
        </p:nvCxnSpPr>
        <p:spPr>
          <a:xfrm>
            <a:off x="2438400" y="4143022"/>
            <a:ext cx="8421511" cy="18062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387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95A41-D435-454C-909F-66F0670F4523}"/>
              </a:ext>
            </a:extLst>
          </p:cNvPr>
          <p:cNvSpPr>
            <a:spLocks noGrp="1"/>
          </p:cNvSpPr>
          <p:nvPr>
            <p:ph type="title"/>
          </p:nvPr>
        </p:nvSpPr>
        <p:spPr/>
        <p:txBody>
          <a:bodyPr/>
          <a:lstStyle/>
          <a:p>
            <a:r>
              <a:rPr lang="en-US" dirty="0"/>
              <a:t>Check out the functioning HMI</a:t>
            </a:r>
          </a:p>
        </p:txBody>
      </p:sp>
      <p:sp>
        <p:nvSpPr>
          <p:cNvPr id="3" name="Content Placeholder 2">
            <a:extLst>
              <a:ext uri="{FF2B5EF4-FFF2-40B4-BE49-F238E27FC236}">
                <a16:creationId xmlns:a16="http://schemas.microsoft.com/office/drawing/2014/main" id="{4F9C9F38-DEE3-4CC4-A970-BAD245478374}"/>
              </a:ext>
            </a:extLst>
          </p:cNvPr>
          <p:cNvSpPr>
            <a:spLocks noGrp="1"/>
          </p:cNvSpPr>
          <p:nvPr>
            <p:ph idx="1"/>
          </p:nvPr>
        </p:nvSpPr>
        <p:spPr>
          <a:xfrm>
            <a:off x="838200" y="2322336"/>
            <a:ext cx="4066292" cy="3409772"/>
          </a:xfrm>
        </p:spPr>
        <p:txBody>
          <a:bodyPr>
            <a:normAutofit/>
          </a:bodyPr>
          <a:lstStyle/>
          <a:p>
            <a:r>
              <a:rPr lang="en-US" sz="1800" dirty="0"/>
              <a:t>Double click here:</a:t>
            </a:r>
          </a:p>
          <a:p>
            <a:r>
              <a:rPr lang="en-US" sz="1800" dirty="0"/>
              <a:t>Click on the “Cockpit” tab.</a:t>
            </a:r>
          </a:p>
          <a:p>
            <a:r>
              <a:rPr lang="en-US" sz="1800" dirty="0"/>
              <a:t>Click on the icon that looks like a tablet (to the left of the rocket icon).</a:t>
            </a:r>
          </a:p>
          <a:p>
            <a:r>
              <a:rPr lang="en-US" sz="1800" dirty="0"/>
              <a:t>This will launch the default web browser to let you see the “runtime” version of the HMI page we are creating.</a:t>
            </a:r>
          </a:p>
        </p:txBody>
      </p:sp>
      <p:pic>
        <p:nvPicPr>
          <p:cNvPr id="4" name="Picture 3">
            <a:extLst>
              <a:ext uri="{FF2B5EF4-FFF2-40B4-BE49-F238E27FC236}">
                <a16:creationId xmlns:a16="http://schemas.microsoft.com/office/drawing/2014/main" id="{AAF914BC-9C02-4C52-833F-C8711C6B7083}"/>
              </a:ext>
            </a:extLst>
          </p:cNvPr>
          <p:cNvPicPr>
            <a:picLocks noChangeAspect="1"/>
          </p:cNvPicPr>
          <p:nvPr/>
        </p:nvPicPr>
        <p:blipFill>
          <a:blip r:embed="rId2"/>
          <a:stretch>
            <a:fillRect/>
          </a:stretch>
        </p:blipFill>
        <p:spPr>
          <a:xfrm>
            <a:off x="4904492" y="1622603"/>
            <a:ext cx="7005285" cy="4757381"/>
          </a:xfrm>
          <a:prstGeom prst="rect">
            <a:avLst/>
          </a:prstGeom>
        </p:spPr>
      </p:pic>
      <p:cxnSp>
        <p:nvCxnSpPr>
          <p:cNvPr id="6" name="Straight Arrow Connector 5">
            <a:extLst>
              <a:ext uri="{FF2B5EF4-FFF2-40B4-BE49-F238E27FC236}">
                <a16:creationId xmlns:a16="http://schemas.microsoft.com/office/drawing/2014/main" id="{E110D55F-63F5-45DE-BD3E-56D2DC6298CC}"/>
              </a:ext>
            </a:extLst>
          </p:cNvPr>
          <p:cNvCxnSpPr>
            <a:cxnSpLocks/>
          </p:cNvCxnSpPr>
          <p:nvPr/>
        </p:nvCxnSpPr>
        <p:spPr>
          <a:xfrm>
            <a:off x="2889956" y="2503312"/>
            <a:ext cx="2212622" cy="48824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33B8395-3B90-45AD-8081-F9C0258467BE}"/>
              </a:ext>
            </a:extLst>
          </p:cNvPr>
          <p:cNvCxnSpPr>
            <a:cxnSpLocks/>
          </p:cNvCxnSpPr>
          <p:nvPr/>
        </p:nvCxnSpPr>
        <p:spPr>
          <a:xfrm flipV="1">
            <a:off x="4064000" y="3151188"/>
            <a:ext cx="5870222" cy="38223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3251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D825C-C251-4070-BC4F-27232C12F579}"/>
              </a:ext>
            </a:extLst>
          </p:cNvPr>
          <p:cNvSpPr>
            <a:spLocks noGrp="1"/>
          </p:cNvSpPr>
          <p:nvPr>
            <p:ph type="title"/>
          </p:nvPr>
        </p:nvSpPr>
        <p:spPr/>
        <p:txBody>
          <a:bodyPr/>
          <a:lstStyle/>
          <a:p>
            <a:r>
              <a:rPr lang="en-US" dirty="0"/>
              <a:t>View the HMI page, interact with it</a:t>
            </a:r>
          </a:p>
        </p:txBody>
      </p:sp>
      <p:sp>
        <p:nvSpPr>
          <p:cNvPr id="3" name="Content Placeholder 2">
            <a:extLst>
              <a:ext uri="{FF2B5EF4-FFF2-40B4-BE49-F238E27FC236}">
                <a16:creationId xmlns:a16="http://schemas.microsoft.com/office/drawing/2014/main" id="{7591CFE6-B71A-40F0-A332-5A52864CA59E}"/>
              </a:ext>
            </a:extLst>
          </p:cNvPr>
          <p:cNvSpPr>
            <a:spLocks noGrp="1"/>
          </p:cNvSpPr>
          <p:nvPr>
            <p:ph idx="1"/>
          </p:nvPr>
        </p:nvSpPr>
        <p:spPr>
          <a:xfrm>
            <a:off x="838200" y="1825625"/>
            <a:ext cx="3891844" cy="2972153"/>
          </a:xfrm>
        </p:spPr>
        <p:txBody>
          <a:bodyPr>
            <a:normAutofit/>
          </a:bodyPr>
          <a:lstStyle/>
          <a:p>
            <a:r>
              <a:rPr lang="en-US" sz="1800" dirty="0"/>
              <a:t>You will likely get an error warning you to avoid this webpage.  The “web” page is internal to the PLCnext controller and it is safe.</a:t>
            </a:r>
          </a:p>
          <a:p>
            <a:r>
              <a:rPr lang="en-US" sz="1800" dirty="0"/>
              <a:t>Navigate to the page, despite the warning.  (This warning screen will look slightly different based on the internet browser being used.</a:t>
            </a:r>
          </a:p>
          <a:p>
            <a:endParaRPr lang="en-US" dirty="0"/>
          </a:p>
          <a:p>
            <a:endParaRPr lang="en-US" dirty="0"/>
          </a:p>
        </p:txBody>
      </p:sp>
      <p:pic>
        <p:nvPicPr>
          <p:cNvPr id="4" name="Picture 3">
            <a:extLst>
              <a:ext uri="{FF2B5EF4-FFF2-40B4-BE49-F238E27FC236}">
                <a16:creationId xmlns:a16="http://schemas.microsoft.com/office/drawing/2014/main" id="{CC8C5B46-8554-490C-BEB7-29950593A94F}"/>
              </a:ext>
            </a:extLst>
          </p:cNvPr>
          <p:cNvPicPr>
            <a:picLocks noChangeAspect="1"/>
          </p:cNvPicPr>
          <p:nvPr/>
        </p:nvPicPr>
        <p:blipFill rotWithShape="1">
          <a:blip r:embed="rId3"/>
          <a:srcRect l="10000" t="3952" r="33704" b="39917"/>
          <a:stretch/>
        </p:blipFill>
        <p:spPr>
          <a:xfrm>
            <a:off x="4944533" y="1825625"/>
            <a:ext cx="6863644" cy="3849512"/>
          </a:xfrm>
          <a:prstGeom prst="rect">
            <a:avLst/>
          </a:prstGeom>
        </p:spPr>
      </p:pic>
    </p:spTree>
    <p:extLst>
      <p:ext uri="{BB962C8B-B14F-4D97-AF65-F5344CB8AC3E}">
        <p14:creationId xmlns:p14="http://schemas.microsoft.com/office/powerpoint/2010/main" val="36136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D825C-C251-4070-BC4F-27232C12F579}"/>
              </a:ext>
            </a:extLst>
          </p:cNvPr>
          <p:cNvSpPr>
            <a:spLocks noGrp="1"/>
          </p:cNvSpPr>
          <p:nvPr>
            <p:ph type="title"/>
          </p:nvPr>
        </p:nvSpPr>
        <p:spPr/>
        <p:txBody>
          <a:bodyPr/>
          <a:lstStyle/>
          <a:p>
            <a:r>
              <a:rPr lang="en-US" dirty="0"/>
              <a:t>View the HMI page, interact with it</a:t>
            </a:r>
          </a:p>
        </p:txBody>
      </p:sp>
      <p:sp>
        <p:nvSpPr>
          <p:cNvPr id="3" name="Content Placeholder 2">
            <a:extLst>
              <a:ext uri="{FF2B5EF4-FFF2-40B4-BE49-F238E27FC236}">
                <a16:creationId xmlns:a16="http://schemas.microsoft.com/office/drawing/2014/main" id="{7591CFE6-B71A-40F0-A332-5A52864CA59E}"/>
              </a:ext>
            </a:extLst>
          </p:cNvPr>
          <p:cNvSpPr>
            <a:spLocks noGrp="1"/>
          </p:cNvSpPr>
          <p:nvPr>
            <p:ph idx="1"/>
          </p:nvPr>
        </p:nvSpPr>
        <p:spPr>
          <a:xfrm>
            <a:off x="838200" y="1825625"/>
            <a:ext cx="3891844" cy="2972153"/>
          </a:xfrm>
        </p:spPr>
        <p:txBody>
          <a:bodyPr>
            <a:normAutofit/>
          </a:bodyPr>
          <a:lstStyle/>
          <a:p>
            <a:r>
              <a:rPr lang="en-US" sz="1800" dirty="0"/>
              <a:t>You will likely get an error warning you to avoid this webpage.  The “web” page is internal to the PLCnext controller and it is safe.</a:t>
            </a:r>
          </a:p>
          <a:p>
            <a:r>
              <a:rPr lang="en-US" sz="1800" dirty="0"/>
              <a:t>Navigate to the page, despite the warning.  (This warning screen will look slightly different based on the internet browser being used.</a:t>
            </a:r>
          </a:p>
          <a:p>
            <a:endParaRPr lang="en-US" dirty="0"/>
          </a:p>
          <a:p>
            <a:endParaRPr lang="en-US" dirty="0"/>
          </a:p>
        </p:txBody>
      </p:sp>
      <p:sp>
        <p:nvSpPr>
          <p:cNvPr id="6" name="TextBox 5">
            <a:extLst>
              <a:ext uri="{FF2B5EF4-FFF2-40B4-BE49-F238E27FC236}">
                <a16:creationId xmlns:a16="http://schemas.microsoft.com/office/drawing/2014/main" id="{83C6452A-0697-4A3E-B160-AB300478ABCA}"/>
              </a:ext>
            </a:extLst>
          </p:cNvPr>
          <p:cNvSpPr txBox="1"/>
          <p:nvPr/>
        </p:nvSpPr>
        <p:spPr>
          <a:xfrm>
            <a:off x="838200" y="4978400"/>
            <a:ext cx="3891844" cy="923330"/>
          </a:xfrm>
          <a:prstGeom prst="rect">
            <a:avLst/>
          </a:prstGeom>
          <a:noFill/>
        </p:spPr>
        <p:txBody>
          <a:bodyPr wrap="square" rtlCol="0">
            <a:spAutoFit/>
          </a:bodyPr>
          <a:lstStyle/>
          <a:p>
            <a:r>
              <a:rPr lang="en-US" dirty="0"/>
              <a:t>Twist the potentiometer now and watch the needle move, corresponding to the analog input representing level!</a:t>
            </a:r>
          </a:p>
        </p:txBody>
      </p:sp>
      <p:grpSp>
        <p:nvGrpSpPr>
          <p:cNvPr id="9" name="Group 8">
            <a:extLst>
              <a:ext uri="{FF2B5EF4-FFF2-40B4-BE49-F238E27FC236}">
                <a16:creationId xmlns:a16="http://schemas.microsoft.com/office/drawing/2014/main" id="{57E0836C-2117-401A-BAF3-E4FAF1A0FCE2}"/>
              </a:ext>
            </a:extLst>
          </p:cNvPr>
          <p:cNvGrpSpPr/>
          <p:nvPr/>
        </p:nvGrpSpPr>
        <p:grpSpPr>
          <a:xfrm>
            <a:off x="4730044" y="1825625"/>
            <a:ext cx="4910669" cy="4586464"/>
            <a:chOff x="4730044" y="1825625"/>
            <a:chExt cx="4910669" cy="4586464"/>
          </a:xfrm>
        </p:grpSpPr>
        <p:pic>
          <p:nvPicPr>
            <p:cNvPr id="5" name="Picture 4">
              <a:extLst>
                <a:ext uri="{FF2B5EF4-FFF2-40B4-BE49-F238E27FC236}">
                  <a16:creationId xmlns:a16="http://schemas.microsoft.com/office/drawing/2014/main" id="{F69E3620-469F-467D-8ECF-8DAB543F6FCD}"/>
                </a:ext>
              </a:extLst>
            </p:cNvPr>
            <p:cNvPicPr>
              <a:picLocks noChangeAspect="1"/>
            </p:cNvPicPr>
            <p:nvPr/>
          </p:nvPicPr>
          <p:blipFill>
            <a:blip r:embed="rId3"/>
            <a:stretch>
              <a:fillRect/>
            </a:stretch>
          </p:blipFill>
          <p:spPr>
            <a:xfrm>
              <a:off x="4823708" y="1825625"/>
              <a:ext cx="4817005" cy="4551970"/>
            </a:xfrm>
            <a:prstGeom prst="rect">
              <a:avLst/>
            </a:prstGeom>
          </p:spPr>
        </p:pic>
        <p:sp>
          <p:nvSpPr>
            <p:cNvPr id="7" name="Rectangle 6">
              <a:extLst>
                <a:ext uri="{FF2B5EF4-FFF2-40B4-BE49-F238E27FC236}">
                  <a16:creationId xmlns:a16="http://schemas.microsoft.com/office/drawing/2014/main" id="{DAFE0F89-BD50-4ABE-877D-42E78468CBB4}"/>
                </a:ext>
              </a:extLst>
            </p:cNvPr>
            <p:cNvSpPr/>
            <p:nvPr/>
          </p:nvSpPr>
          <p:spPr>
            <a:xfrm>
              <a:off x="4730044" y="2088444"/>
              <a:ext cx="1444978" cy="4323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0" name="Straight Arrow Connector 9">
            <a:extLst>
              <a:ext uri="{FF2B5EF4-FFF2-40B4-BE49-F238E27FC236}">
                <a16:creationId xmlns:a16="http://schemas.microsoft.com/office/drawing/2014/main" id="{E137111E-EB23-4282-8FC0-C83B3AFA5266}"/>
              </a:ext>
            </a:extLst>
          </p:cNvPr>
          <p:cNvCxnSpPr>
            <a:stCxn id="6" idx="3"/>
          </p:cNvCxnSpPr>
          <p:nvPr/>
        </p:nvCxnSpPr>
        <p:spPr>
          <a:xfrm flipV="1">
            <a:off x="4730044" y="3951111"/>
            <a:ext cx="3318934" cy="1488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923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 calcmode="lin" valueType="num">
                                      <p:cBhvr additive="base">
                                        <p:cTn id="9" dur="500" fill="hold"/>
                                        <p:tgtEl>
                                          <p:spTgt spid="9"/>
                                        </p:tgtEl>
                                        <p:attrNameLst>
                                          <p:attrName>ppt_x</p:attrName>
                                        </p:attrNameLst>
                                      </p:cBhvr>
                                      <p:tavLst>
                                        <p:tav tm="0">
                                          <p:val>
                                            <p:strVal val="#ppt_x"/>
                                          </p:val>
                                        </p:tav>
                                        <p:tav tm="100000">
                                          <p:val>
                                            <p:strVal val="#ppt_x"/>
                                          </p:val>
                                        </p:tav>
                                      </p:tavLst>
                                    </p:anim>
                                    <p:anim calcmode="lin" valueType="num">
                                      <p:cBhvr additive="base">
                                        <p:cTn id="1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8228-54E9-4E6A-BB01-D415A1F18DBA}"/>
              </a:ext>
            </a:extLst>
          </p:cNvPr>
          <p:cNvSpPr>
            <a:spLocks noGrp="1"/>
          </p:cNvSpPr>
          <p:nvPr>
            <p:ph type="title"/>
          </p:nvPr>
        </p:nvSpPr>
        <p:spPr/>
        <p:txBody>
          <a:bodyPr/>
          <a:lstStyle/>
          <a:p>
            <a:r>
              <a:rPr lang="en-US" dirty="0"/>
              <a:t>Get back into the PLCnext Engineer programming environment</a:t>
            </a:r>
          </a:p>
        </p:txBody>
      </p:sp>
      <p:sp>
        <p:nvSpPr>
          <p:cNvPr id="3" name="Content Placeholder 2">
            <a:extLst>
              <a:ext uri="{FF2B5EF4-FFF2-40B4-BE49-F238E27FC236}">
                <a16:creationId xmlns:a16="http://schemas.microsoft.com/office/drawing/2014/main" id="{2AA1B767-5A4B-4D03-BCD7-21EEC023323C}"/>
              </a:ext>
            </a:extLst>
          </p:cNvPr>
          <p:cNvSpPr>
            <a:spLocks noGrp="1"/>
          </p:cNvSpPr>
          <p:nvPr>
            <p:ph idx="1"/>
          </p:nvPr>
        </p:nvSpPr>
        <p:spPr>
          <a:xfrm>
            <a:off x="838200" y="2051667"/>
            <a:ext cx="10515600" cy="4351338"/>
          </a:xfrm>
        </p:spPr>
        <p:txBody>
          <a:bodyPr/>
          <a:lstStyle/>
          <a:p>
            <a:r>
              <a:rPr lang="en-US" sz="1800" dirty="0"/>
              <a:t>Once you are back in PLCnext Engineer, Right click on</a:t>
            </a:r>
          </a:p>
          <a:p>
            <a:pPr marL="0" indent="0">
              <a:buNone/>
            </a:pPr>
            <a:r>
              <a:rPr lang="en-US" sz="1800" dirty="0"/>
              <a:t>And disconnect from the PLCnext controller.</a:t>
            </a:r>
          </a:p>
          <a:p>
            <a:r>
              <a:rPr lang="en-US" sz="1800" dirty="0"/>
              <a:t> Double click on “Page” on the Project tree in the PLANT area, and make sure the “HMI Page” sub tab is selected.</a:t>
            </a:r>
          </a:p>
          <a:p>
            <a:r>
              <a:rPr lang="en-US" sz="1800" dirty="0"/>
              <a:t>You should be back to the HMI development environment as seen on the next slide.</a:t>
            </a:r>
          </a:p>
          <a:p>
            <a:pPr lvl="1"/>
            <a:endParaRPr lang="en-US" dirty="0"/>
          </a:p>
        </p:txBody>
      </p:sp>
      <p:pic>
        <p:nvPicPr>
          <p:cNvPr id="4" name="Picture 3">
            <a:extLst>
              <a:ext uri="{FF2B5EF4-FFF2-40B4-BE49-F238E27FC236}">
                <a16:creationId xmlns:a16="http://schemas.microsoft.com/office/drawing/2014/main" id="{917BAA68-A19B-4F86-8EF9-A13A674A43A5}"/>
              </a:ext>
            </a:extLst>
          </p:cNvPr>
          <p:cNvPicPr>
            <a:picLocks noChangeAspect="1"/>
          </p:cNvPicPr>
          <p:nvPr/>
        </p:nvPicPr>
        <p:blipFill>
          <a:blip r:embed="rId2"/>
          <a:stretch>
            <a:fillRect/>
          </a:stretch>
        </p:blipFill>
        <p:spPr>
          <a:xfrm>
            <a:off x="6181901" y="1815483"/>
            <a:ext cx="2695575" cy="923925"/>
          </a:xfrm>
          <a:prstGeom prst="rect">
            <a:avLst/>
          </a:prstGeom>
        </p:spPr>
      </p:pic>
    </p:spTree>
    <p:extLst>
      <p:ext uri="{BB962C8B-B14F-4D97-AF65-F5344CB8AC3E}">
        <p14:creationId xmlns:p14="http://schemas.microsoft.com/office/powerpoint/2010/main" val="40158859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699D0-D26E-4D27-8E00-6BC79D182C37}"/>
              </a:ext>
            </a:extLst>
          </p:cNvPr>
          <p:cNvSpPr>
            <a:spLocks noGrp="1"/>
          </p:cNvSpPr>
          <p:nvPr>
            <p:ph type="title"/>
          </p:nvPr>
        </p:nvSpPr>
        <p:spPr/>
        <p:txBody>
          <a:bodyPr>
            <a:normAutofit/>
          </a:bodyPr>
          <a:lstStyle/>
          <a:p>
            <a:r>
              <a:rPr lang="en-US" sz="3600" dirty="0"/>
              <a:t>Add another symbol – to represent the other analog input</a:t>
            </a:r>
          </a:p>
        </p:txBody>
      </p:sp>
      <p:sp>
        <p:nvSpPr>
          <p:cNvPr id="3" name="Content Placeholder 2">
            <a:extLst>
              <a:ext uri="{FF2B5EF4-FFF2-40B4-BE49-F238E27FC236}">
                <a16:creationId xmlns:a16="http://schemas.microsoft.com/office/drawing/2014/main" id="{96227D3D-4C3E-46CB-A8E5-0B0393EE211A}"/>
              </a:ext>
            </a:extLst>
          </p:cNvPr>
          <p:cNvSpPr>
            <a:spLocks noGrp="1"/>
          </p:cNvSpPr>
          <p:nvPr>
            <p:ph idx="1"/>
          </p:nvPr>
        </p:nvSpPr>
        <p:spPr>
          <a:xfrm>
            <a:off x="838200" y="1825625"/>
            <a:ext cx="4245748" cy="4351338"/>
          </a:xfrm>
        </p:spPr>
        <p:txBody>
          <a:bodyPr>
            <a:normAutofit/>
          </a:bodyPr>
          <a:lstStyle/>
          <a:p>
            <a:r>
              <a:rPr lang="en-US" sz="1800" dirty="0"/>
              <a:t>Since the other analog input represents a flow rate, it makes sense to use an analog dial gauge.</a:t>
            </a:r>
          </a:p>
          <a:p>
            <a:r>
              <a:rPr lang="en-US" sz="1800" dirty="0"/>
              <a:t>Use the same process as with the vertical gauge to drag and drop it into the workspace.</a:t>
            </a:r>
          </a:p>
          <a:p>
            <a:r>
              <a:rPr lang="en-US" sz="1800" dirty="0"/>
              <a:t>From parameters tab, assign “</a:t>
            </a:r>
            <a:r>
              <a:rPr lang="en-US" sz="1800" dirty="0" err="1"/>
              <a:t>Scaled_Current_Value</a:t>
            </a:r>
            <a:r>
              <a:rPr lang="en-US" sz="1800" dirty="0"/>
              <a:t>” as the variable.</a:t>
            </a:r>
          </a:p>
          <a:p>
            <a:r>
              <a:rPr lang="en-US" sz="1800" dirty="0"/>
              <a:t>Using the same methods when configuring the other symbol, configure this gauge.</a:t>
            </a:r>
          </a:p>
        </p:txBody>
      </p:sp>
      <p:pic>
        <p:nvPicPr>
          <p:cNvPr id="4" name="Picture 3">
            <a:extLst>
              <a:ext uri="{FF2B5EF4-FFF2-40B4-BE49-F238E27FC236}">
                <a16:creationId xmlns:a16="http://schemas.microsoft.com/office/drawing/2014/main" id="{F75C4B36-44D7-43DB-8B5B-3029E41C954C}"/>
              </a:ext>
            </a:extLst>
          </p:cNvPr>
          <p:cNvPicPr>
            <a:picLocks noChangeAspect="1"/>
          </p:cNvPicPr>
          <p:nvPr/>
        </p:nvPicPr>
        <p:blipFill>
          <a:blip r:embed="rId2"/>
          <a:stretch>
            <a:fillRect/>
          </a:stretch>
        </p:blipFill>
        <p:spPr>
          <a:xfrm>
            <a:off x="5083948" y="1690688"/>
            <a:ext cx="6746807" cy="4895119"/>
          </a:xfrm>
          <a:prstGeom prst="rect">
            <a:avLst/>
          </a:prstGeom>
        </p:spPr>
      </p:pic>
    </p:spTree>
    <p:extLst>
      <p:ext uri="{BB962C8B-B14F-4D97-AF65-F5344CB8AC3E}">
        <p14:creationId xmlns:p14="http://schemas.microsoft.com/office/powerpoint/2010/main" val="2938523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CB03E-53A9-4287-9A6F-62B95131C8F8}"/>
              </a:ext>
            </a:extLst>
          </p:cNvPr>
          <p:cNvSpPr>
            <a:spLocks noGrp="1"/>
          </p:cNvSpPr>
          <p:nvPr>
            <p:ph type="title"/>
          </p:nvPr>
        </p:nvSpPr>
        <p:spPr/>
        <p:txBody>
          <a:bodyPr>
            <a:normAutofit/>
          </a:bodyPr>
          <a:lstStyle/>
          <a:p>
            <a:r>
              <a:rPr lang="en-US" dirty="0"/>
              <a:t>Hardware – Actual setup used for exercise</a:t>
            </a:r>
          </a:p>
        </p:txBody>
      </p:sp>
      <p:sp>
        <p:nvSpPr>
          <p:cNvPr id="8" name="Content Placeholder 7">
            <a:extLst>
              <a:ext uri="{FF2B5EF4-FFF2-40B4-BE49-F238E27FC236}">
                <a16:creationId xmlns:a16="http://schemas.microsoft.com/office/drawing/2014/main" id="{AA2BFA7F-13F2-40D0-BFB5-7D209932BDBC}"/>
              </a:ext>
            </a:extLst>
          </p:cNvPr>
          <p:cNvSpPr>
            <a:spLocks noGrp="1"/>
          </p:cNvSpPr>
          <p:nvPr>
            <p:ph idx="1"/>
          </p:nvPr>
        </p:nvSpPr>
        <p:spPr>
          <a:xfrm>
            <a:off x="7428088" y="2498045"/>
            <a:ext cx="3386667" cy="646331"/>
          </a:xfrm>
        </p:spPr>
        <p:txBody>
          <a:bodyPr>
            <a:normAutofit fontScale="92500" lnSpcReduction="20000"/>
          </a:bodyPr>
          <a:lstStyle/>
          <a:p>
            <a:pPr marL="0" indent="0">
              <a:buNone/>
            </a:pPr>
            <a:r>
              <a:rPr lang="en-US" sz="1900" dirty="0"/>
              <a:t>I/O Exerciser </a:t>
            </a:r>
          </a:p>
          <a:p>
            <a:pPr marL="0" indent="0">
              <a:buNone/>
            </a:pPr>
            <a:r>
              <a:rPr lang="en-US" sz="1900" b="1" dirty="0"/>
              <a:t>5603026</a:t>
            </a:r>
          </a:p>
          <a:p>
            <a:pPr marL="0" indent="0">
              <a:buNone/>
            </a:pPr>
            <a:endParaRPr lang="en-US" sz="2400" b="1" dirty="0"/>
          </a:p>
          <a:p>
            <a:pPr marL="0" indent="0">
              <a:buNone/>
            </a:pPr>
            <a:endParaRPr lang="en-US" sz="2400" dirty="0"/>
          </a:p>
          <a:p>
            <a:pPr marL="0" indent="0">
              <a:buNone/>
            </a:pPr>
            <a:endParaRPr lang="en-US" sz="2400" dirty="0"/>
          </a:p>
        </p:txBody>
      </p:sp>
      <p:pic>
        <p:nvPicPr>
          <p:cNvPr id="4" name="Picture 3" descr="A picture containing table, sitting, white&#10;&#10;Description automatically generated">
            <a:extLst>
              <a:ext uri="{FF2B5EF4-FFF2-40B4-BE49-F238E27FC236}">
                <a16:creationId xmlns:a16="http://schemas.microsoft.com/office/drawing/2014/main" id="{8A1D129C-2D69-4872-AD5F-40C64D401E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082" y="2977447"/>
            <a:ext cx="5872941"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72063A3C-8B04-48B8-B39F-4310913DAC7C}"/>
              </a:ext>
            </a:extLst>
          </p:cNvPr>
          <p:cNvSpPr/>
          <p:nvPr/>
        </p:nvSpPr>
        <p:spPr>
          <a:xfrm>
            <a:off x="715738" y="1563891"/>
            <a:ext cx="2405402" cy="646331"/>
          </a:xfrm>
          <a:prstGeom prst="rect">
            <a:avLst/>
          </a:prstGeom>
        </p:spPr>
        <p:txBody>
          <a:bodyPr wrap="none">
            <a:spAutoFit/>
          </a:bodyPr>
          <a:lstStyle/>
          <a:p>
            <a:r>
              <a:rPr lang="en-US" dirty="0"/>
              <a:t>Controller - AXC F 2152 </a:t>
            </a:r>
          </a:p>
          <a:p>
            <a:r>
              <a:rPr lang="en-US" b="1" dirty="0"/>
              <a:t>2404267</a:t>
            </a:r>
          </a:p>
        </p:txBody>
      </p:sp>
      <p:sp>
        <p:nvSpPr>
          <p:cNvPr id="6" name="Rectangle 5">
            <a:extLst>
              <a:ext uri="{FF2B5EF4-FFF2-40B4-BE49-F238E27FC236}">
                <a16:creationId xmlns:a16="http://schemas.microsoft.com/office/drawing/2014/main" id="{C8F676A9-CDEC-4D6D-B73D-6D563B18B7E2}"/>
              </a:ext>
            </a:extLst>
          </p:cNvPr>
          <p:cNvSpPr/>
          <p:nvPr/>
        </p:nvSpPr>
        <p:spPr>
          <a:xfrm>
            <a:off x="3243602" y="1561153"/>
            <a:ext cx="3129383" cy="646331"/>
          </a:xfrm>
          <a:prstGeom prst="rect">
            <a:avLst/>
          </a:prstGeom>
        </p:spPr>
        <p:txBody>
          <a:bodyPr wrap="none">
            <a:spAutoFit/>
          </a:bodyPr>
          <a:lstStyle/>
          <a:p>
            <a:r>
              <a:rPr lang="en-US" dirty="0"/>
              <a:t>DI/DO Module – DI8 /1 DO8 /1 </a:t>
            </a:r>
          </a:p>
          <a:p>
            <a:r>
              <a:rPr lang="en-US" b="1" dirty="0"/>
              <a:t>2701916</a:t>
            </a:r>
          </a:p>
        </p:txBody>
      </p:sp>
      <p:sp>
        <p:nvSpPr>
          <p:cNvPr id="9" name="Rectangle 8">
            <a:extLst>
              <a:ext uri="{FF2B5EF4-FFF2-40B4-BE49-F238E27FC236}">
                <a16:creationId xmlns:a16="http://schemas.microsoft.com/office/drawing/2014/main" id="{8EB50C07-9247-45D5-A245-69F82261B419}"/>
              </a:ext>
            </a:extLst>
          </p:cNvPr>
          <p:cNvSpPr/>
          <p:nvPr/>
        </p:nvSpPr>
        <p:spPr>
          <a:xfrm>
            <a:off x="6495447" y="1561153"/>
            <a:ext cx="2558393" cy="646331"/>
          </a:xfrm>
          <a:prstGeom prst="rect">
            <a:avLst/>
          </a:prstGeom>
        </p:spPr>
        <p:txBody>
          <a:bodyPr wrap="none">
            <a:spAutoFit/>
          </a:bodyPr>
          <a:lstStyle/>
          <a:p>
            <a:r>
              <a:rPr lang="en-US" dirty="0"/>
              <a:t>AI/AO Module – AI2 AO2 </a:t>
            </a:r>
          </a:p>
          <a:p>
            <a:r>
              <a:rPr lang="en-US" b="1" dirty="0"/>
              <a:t>2702072</a:t>
            </a:r>
          </a:p>
        </p:txBody>
      </p:sp>
      <p:grpSp>
        <p:nvGrpSpPr>
          <p:cNvPr id="20" name="Group 19">
            <a:extLst>
              <a:ext uri="{FF2B5EF4-FFF2-40B4-BE49-F238E27FC236}">
                <a16:creationId xmlns:a16="http://schemas.microsoft.com/office/drawing/2014/main" id="{204410D1-2A90-4644-8416-6B7A23871C6A}"/>
              </a:ext>
            </a:extLst>
          </p:cNvPr>
          <p:cNvGrpSpPr/>
          <p:nvPr/>
        </p:nvGrpSpPr>
        <p:grpSpPr>
          <a:xfrm>
            <a:off x="2856089" y="2867378"/>
            <a:ext cx="890464" cy="362078"/>
            <a:chOff x="2856089" y="2867378"/>
            <a:chExt cx="890464" cy="362078"/>
          </a:xfrm>
        </p:grpSpPr>
        <p:cxnSp>
          <p:nvCxnSpPr>
            <p:cNvPr id="11" name="Straight Connector 10">
              <a:extLst>
                <a:ext uri="{FF2B5EF4-FFF2-40B4-BE49-F238E27FC236}">
                  <a16:creationId xmlns:a16="http://schemas.microsoft.com/office/drawing/2014/main" id="{7A649DEF-6464-4FB2-8BE9-E2100ECB8B76}"/>
                </a:ext>
              </a:extLst>
            </p:cNvPr>
            <p:cNvCxnSpPr>
              <a:cxnSpLocks/>
            </p:cNvCxnSpPr>
            <p:nvPr/>
          </p:nvCxnSpPr>
          <p:spPr>
            <a:xfrm flipV="1">
              <a:off x="2856089" y="2867378"/>
              <a:ext cx="0" cy="3620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52CE353-9151-4844-BDF5-C70128B4F21B}"/>
                </a:ext>
              </a:extLst>
            </p:cNvPr>
            <p:cNvCxnSpPr/>
            <p:nvPr/>
          </p:nvCxnSpPr>
          <p:spPr>
            <a:xfrm flipV="1">
              <a:off x="3746552" y="2867378"/>
              <a:ext cx="0" cy="327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BD87CD-8E85-4D22-A729-793E504758B9}"/>
                </a:ext>
              </a:extLst>
            </p:cNvPr>
            <p:cNvCxnSpPr>
              <a:cxnSpLocks/>
            </p:cNvCxnSpPr>
            <p:nvPr/>
          </p:nvCxnSpPr>
          <p:spPr>
            <a:xfrm flipH="1">
              <a:off x="2856089" y="2867378"/>
              <a:ext cx="890464"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id="{38F1F65E-CA18-40CA-9D70-53BF0006E931}"/>
              </a:ext>
            </a:extLst>
          </p:cNvPr>
          <p:cNvCxnSpPr>
            <a:cxnSpLocks/>
          </p:cNvCxnSpPr>
          <p:nvPr/>
        </p:nvCxnSpPr>
        <p:spPr>
          <a:xfrm>
            <a:off x="1242552" y="2177685"/>
            <a:ext cx="2058769" cy="6896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631FA8F-04AC-494C-BFFD-6E2BAD5369B1}"/>
              </a:ext>
            </a:extLst>
          </p:cNvPr>
          <p:cNvCxnSpPr/>
          <p:nvPr/>
        </p:nvCxnSpPr>
        <p:spPr>
          <a:xfrm flipV="1">
            <a:off x="3838222" y="2867378"/>
            <a:ext cx="0" cy="561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DD7583B-6F3A-4A7A-B740-9C48741BE99B}"/>
              </a:ext>
            </a:extLst>
          </p:cNvPr>
          <p:cNvCxnSpPr/>
          <p:nvPr/>
        </p:nvCxnSpPr>
        <p:spPr>
          <a:xfrm flipV="1">
            <a:off x="4447822" y="2867378"/>
            <a:ext cx="0" cy="561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CE781A-D121-4B1A-8CF6-5DED0F817185}"/>
              </a:ext>
            </a:extLst>
          </p:cNvPr>
          <p:cNvCxnSpPr/>
          <p:nvPr/>
        </p:nvCxnSpPr>
        <p:spPr>
          <a:xfrm>
            <a:off x="3838222" y="2867378"/>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F5C3291-F912-45C9-AB2F-4CEB754BC638}"/>
              </a:ext>
            </a:extLst>
          </p:cNvPr>
          <p:cNvCxnSpPr>
            <a:cxnSpLocks/>
          </p:cNvCxnSpPr>
          <p:nvPr/>
        </p:nvCxnSpPr>
        <p:spPr>
          <a:xfrm>
            <a:off x="3835060" y="2179054"/>
            <a:ext cx="307962" cy="688324"/>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8077C9D-813F-4FE1-B640-35B319CD21E2}"/>
              </a:ext>
            </a:extLst>
          </p:cNvPr>
          <p:cNvCxnSpPr/>
          <p:nvPr/>
        </p:nvCxnSpPr>
        <p:spPr>
          <a:xfrm flipV="1">
            <a:off x="4526844" y="2867378"/>
            <a:ext cx="0" cy="561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228E584-CCE8-400B-AA92-2E30682119F1}"/>
              </a:ext>
            </a:extLst>
          </p:cNvPr>
          <p:cNvCxnSpPr/>
          <p:nvPr/>
        </p:nvCxnSpPr>
        <p:spPr>
          <a:xfrm flipV="1">
            <a:off x="5181600" y="2867378"/>
            <a:ext cx="0" cy="561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1B0A883-0B35-4446-A2EC-1FC6D613CB3B}"/>
              </a:ext>
            </a:extLst>
          </p:cNvPr>
          <p:cNvCxnSpPr/>
          <p:nvPr/>
        </p:nvCxnSpPr>
        <p:spPr>
          <a:xfrm>
            <a:off x="4526844" y="2867378"/>
            <a:ext cx="6547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CBC820A-181F-42FD-AA51-B15B3B5C33A5}"/>
              </a:ext>
            </a:extLst>
          </p:cNvPr>
          <p:cNvCxnSpPr/>
          <p:nvPr/>
        </p:nvCxnSpPr>
        <p:spPr>
          <a:xfrm flipH="1">
            <a:off x="4854222" y="2177685"/>
            <a:ext cx="2167467" cy="689693"/>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97DF606-C00D-4508-9ECA-48A3600BD79B}"/>
              </a:ext>
            </a:extLst>
          </p:cNvPr>
          <p:cNvCxnSpPr/>
          <p:nvPr/>
        </p:nvCxnSpPr>
        <p:spPr>
          <a:xfrm>
            <a:off x="6683023" y="3533422"/>
            <a:ext cx="3386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642BA10-FD60-4B05-8F38-DDC3F252F59B}"/>
              </a:ext>
            </a:extLst>
          </p:cNvPr>
          <p:cNvCxnSpPr/>
          <p:nvPr/>
        </p:nvCxnSpPr>
        <p:spPr>
          <a:xfrm>
            <a:off x="6683023" y="5384800"/>
            <a:ext cx="3386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428D2B5-A9B1-4750-8647-E080FB436FFB}"/>
              </a:ext>
            </a:extLst>
          </p:cNvPr>
          <p:cNvCxnSpPr/>
          <p:nvPr/>
        </p:nvCxnSpPr>
        <p:spPr>
          <a:xfrm>
            <a:off x="7021689" y="3533422"/>
            <a:ext cx="0" cy="1851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CFBF86E-583A-4D5D-9FEC-AD7618BDEEF7}"/>
              </a:ext>
            </a:extLst>
          </p:cNvPr>
          <p:cNvCxnSpPr/>
          <p:nvPr/>
        </p:nvCxnSpPr>
        <p:spPr>
          <a:xfrm flipH="1">
            <a:off x="7021689" y="3144376"/>
            <a:ext cx="891822" cy="1269580"/>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715409E8-5BEA-415C-8539-4B31E9744A18}"/>
              </a:ext>
            </a:extLst>
          </p:cNvPr>
          <p:cNvSpPr txBox="1"/>
          <p:nvPr/>
        </p:nvSpPr>
        <p:spPr>
          <a:xfrm>
            <a:off x="7913511" y="3533422"/>
            <a:ext cx="3601155" cy="1754326"/>
          </a:xfrm>
          <a:prstGeom prst="rect">
            <a:avLst/>
          </a:prstGeom>
          <a:noFill/>
        </p:spPr>
        <p:txBody>
          <a:bodyPr wrap="square" rtlCol="0">
            <a:spAutoFit/>
          </a:bodyPr>
          <a:lstStyle/>
          <a:p>
            <a:r>
              <a:rPr lang="en-US" dirty="0"/>
              <a:t>This hardware is powered with 24vdc, thus a power supply to convert from 120vac to 24vdc is required, as shown.  Also shown on the DIN rail: terminal blocks, circuit breaker and surge protective device.</a:t>
            </a:r>
          </a:p>
        </p:txBody>
      </p:sp>
    </p:spTree>
    <p:extLst>
      <p:ext uri="{BB962C8B-B14F-4D97-AF65-F5344CB8AC3E}">
        <p14:creationId xmlns:p14="http://schemas.microsoft.com/office/powerpoint/2010/main" val="33374055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04C7E-8BF8-42B0-A0D7-17FCA7B6729C}"/>
              </a:ext>
            </a:extLst>
          </p:cNvPr>
          <p:cNvSpPr>
            <a:spLocks noGrp="1"/>
          </p:cNvSpPr>
          <p:nvPr>
            <p:ph type="title"/>
          </p:nvPr>
        </p:nvSpPr>
        <p:spPr/>
        <p:txBody>
          <a:bodyPr>
            <a:normAutofit/>
          </a:bodyPr>
          <a:lstStyle/>
          <a:p>
            <a:r>
              <a:rPr lang="en-US" sz="4000" dirty="0"/>
              <a:t>Configuring the rotary gauge HMI object</a:t>
            </a:r>
          </a:p>
        </p:txBody>
      </p:sp>
      <p:sp>
        <p:nvSpPr>
          <p:cNvPr id="3" name="Content Placeholder 2">
            <a:extLst>
              <a:ext uri="{FF2B5EF4-FFF2-40B4-BE49-F238E27FC236}">
                <a16:creationId xmlns:a16="http://schemas.microsoft.com/office/drawing/2014/main" id="{D56BBDAA-F07B-4404-854A-49F84BE5EC5C}"/>
              </a:ext>
            </a:extLst>
          </p:cNvPr>
          <p:cNvSpPr>
            <a:spLocks noGrp="1"/>
          </p:cNvSpPr>
          <p:nvPr>
            <p:ph idx="1"/>
          </p:nvPr>
        </p:nvSpPr>
        <p:spPr>
          <a:xfrm>
            <a:off x="838200" y="1825625"/>
            <a:ext cx="4179431" cy="4351338"/>
          </a:xfrm>
        </p:spPr>
        <p:txBody>
          <a:bodyPr/>
          <a:lstStyle/>
          <a:p>
            <a:r>
              <a:rPr lang="en-US" sz="1800" dirty="0"/>
              <a:t>Your configuration should look </a:t>
            </a:r>
            <a:r>
              <a:rPr lang="en-US" sz="1800" i="1" dirty="0"/>
              <a:t>something</a:t>
            </a:r>
            <a:r>
              <a:rPr lang="en-US" sz="1800" dirty="0"/>
              <a:t> like this.</a:t>
            </a:r>
          </a:p>
          <a:p>
            <a:endParaRPr lang="en-US" dirty="0"/>
          </a:p>
        </p:txBody>
      </p:sp>
      <p:pic>
        <p:nvPicPr>
          <p:cNvPr id="4" name="Picture 3">
            <a:extLst>
              <a:ext uri="{FF2B5EF4-FFF2-40B4-BE49-F238E27FC236}">
                <a16:creationId xmlns:a16="http://schemas.microsoft.com/office/drawing/2014/main" id="{6E72F652-DFF1-497A-944D-4E793D132F31}"/>
              </a:ext>
            </a:extLst>
          </p:cNvPr>
          <p:cNvPicPr>
            <a:picLocks noChangeAspect="1"/>
          </p:cNvPicPr>
          <p:nvPr/>
        </p:nvPicPr>
        <p:blipFill>
          <a:blip r:embed="rId2"/>
          <a:stretch>
            <a:fillRect/>
          </a:stretch>
        </p:blipFill>
        <p:spPr>
          <a:xfrm>
            <a:off x="5017631" y="1690688"/>
            <a:ext cx="6863046" cy="4958468"/>
          </a:xfrm>
          <a:prstGeom prst="rect">
            <a:avLst/>
          </a:prstGeom>
        </p:spPr>
      </p:pic>
    </p:spTree>
    <p:extLst>
      <p:ext uri="{BB962C8B-B14F-4D97-AF65-F5344CB8AC3E}">
        <p14:creationId xmlns:p14="http://schemas.microsoft.com/office/powerpoint/2010/main" val="27536744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95A41-D435-454C-909F-66F0670F4523}"/>
              </a:ext>
            </a:extLst>
          </p:cNvPr>
          <p:cNvSpPr>
            <a:spLocks noGrp="1"/>
          </p:cNvSpPr>
          <p:nvPr>
            <p:ph type="title"/>
          </p:nvPr>
        </p:nvSpPr>
        <p:spPr/>
        <p:txBody>
          <a:bodyPr/>
          <a:lstStyle/>
          <a:p>
            <a:r>
              <a:rPr lang="en-US" dirty="0"/>
              <a:t>Check out the functioning HMI</a:t>
            </a:r>
          </a:p>
        </p:txBody>
      </p:sp>
      <p:sp>
        <p:nvSpPr>
          <p:cNvPr id="3" name="Content Placeholder 2">
            <a:extLst>
              <a:ext uri="{FF2B5EF4-FFF2-40B4-BE49-F238E27FC236}">
                <a16:creationId xmlns:a16="http://schemas.microsoft.com/office/drawing/2014/main" id="{4F9C9F38-DEE3-4CC4-A970-BAD245478374}"/>
              </a:ext>
            </a:extLst>
          </p:cNvPr>
          <p:cNvSpPr>
            <a:spLocks noGrp="1"/>
          </p:cNvSpPr>
          <p:nvPr>
            <p:ph idx="1"/>
          </p:nvPr>
        </p:nvSpPr>
        <p:spPr>
          <a:xfrm>
            <a:off x="838200" y="1825625"/>
            <a:ext cx="4066292" cy="4351338"/>
          </a:xfrm>
        </p:spPr>
        <p:txBody>
          <a:bodyPr>
            <a:normAutofit/>
          </a:bodyPr>
          <a:lstStyle/>
          <a:p>
            <a:r>
              <a:rPr lang="en-US" sz="1800" dirty="0"/>
              <a:t>Double click here:</a:t>
            </a:r>
          </a:p>
          <a:p>
            <a:r>
              <a:rPr lang="en-US" sz="1800" dirty="0"/>
              <a:t>Click on the “Cockpit” tab.</a:t>
            </a:r>
          </a:p>
          <a:p>
            <a:r>
              <a:rPr lang="en-US" sz="1800" dirty="0"/>
              <a:t>Click on the icon that looks like a tablet (to the left of the rocket icon).</a:t>
            </a:r>
          </a:p>
          <a:p>
            <a:r>
              <a:rPr lang="en-US" sz="1800" dirty="0"/>
              <a:t>This will launch the default web browser to let you see the “runtime” version of the HMI page we are creating.</a:t>
            </a:r>
          </a:p>
        </p:txBody>
      </p:sp>
      <p:pic>
        <p:nvPicPr>
          <p:cNvPr id="4" name="Picture 3">
            <a:extLst>
              <a:ext uri="{FF2B5EF4-FFF2-40B4-BE49-F238E27FC236}">
                <a16:creationId xmlns:a16="http://schemas.microsoft.com/office/drawing/2014/main" id="{AAF914BC-9C02-4C52-833F-C8711C6B7083}"/>
              </a:ext>
            </a:extLst>
          </p:cNvPr>
          <p:cNvPicPr>
            <a:picLocks noChangeAspect="1"/>
          </p:cNvPicPr>
          <p:nvPr/>
        </p:nvPicPr>
        <p:blipFill>
          <a:blip r:embed="rId2"/>
          <a:stretch>
            <a:fillRect/>
          </a:stretch>
        </p:blipFill>
        <p:spPr>
          <a:xfrm>
            <a:off x="4904492" y="1622603"/>
            <a:ext cx="7005285" cy="4757381"/>
          </a:xfrm>
          <a:prstGeom prst="rect">
            <a:avLst/>
          </a:prstGeom>
        </p:spPr>
      </p:pic>
      <p:cxnSp>
        <p:nvCxnSpPr>
          <p:cNvPr id="6" name="Straight Arrow Connector 5">
            <a:extLst>
              <a:ext uri="{FF2B5EF4-FFF2-40B4-BE49-F238E27FC236}">
                <a16:creationId xmlns:a16="http://schemas.microsoft.com/office/drawing/2014/main" id="{E110D55F-63F5-45DE-BD3E-56D2DC6298CC}"/>
              </a:ext>
            </a:extLst>
          </p:cNvPr>
          <p:cNvCxnSpPr>
            <a:cxnSpLocks/>
          </p:cNvCxnSpPr>
          <p:nvPr/>
        </p:nvCxnSpPr>
        <p:spPr>
          <a:xfrm>
            <a:off x="2912533" y="1986844"/>
            <a:ext cx="2190045" cy="10047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33B8395-3B90-45AD-8081-F9C0258467BE}"/>
              </a:ext>
            </a:extLst>
          </p:cNvPr>
          <p:cNvCxnSpPr/>
          <p:nvPr/>
        </p:nvCxnSpPr>
        <p:spPr>
          <a:xfrm flipV="1">
            <a:off x="4684889" y="3151188"/>
            <a:ext cx="5249333" cy="48383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4476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739C3-DE23-4DA2-9AA0-EC8D01B83214}"/>
              </a:ext>
            </a:extLst>
          </p:cNvPr>
          <p:cNvSpPr>
            <a:spLocks noGrp="1"/>
          </p:cNvSpPr>
          <p:nvPr>
            <p:ph type="title"/>
          </p:nvPr>
        </p:nvSpPr>
        <p:spPr/>
        <p:txBody>
          <a:bodyPr/>
          <a:lstStyle/>
          <a:p>
            <a:r>
              <a:rPr lang="en-US" dirty="0"/>
              <a:t>Review the HMI runtime…</a:t>
            </a:r>
          </a:p>
        </p:txBody>
      </p:sp>
      <p:pic>
        <p:nvPicPr>
          <p:cNvPr id="4" name="Content Placeholder 3">
            <a:extLst>
              <a:ext uri="{FF2B5EF4-FFF2-40B4-BE49-F238E27FC236}">
                <a16:creationId xmlns:a16="http://schemas.microsoft.com/office/drawing/2014/main" id="{DE95056B-2DB2-4940-9CE8-762A4D15D560}"/>
              </a:ext>
            </a:extLst>
          </p:cNvPr>
          <p:cNvPicPr>
            <a:picLocks noGrp="1" noChangeAspect="1"/>
          </p:cNvPicPr>
          <p:nvPr>
            <p:ph idx="1"/>
          </p:nvPr>
        </p:nvPicPr>
        <p:blipFill rotWithShape="1">
          <a:blip r:embed="rId2"/>
          <a:srcRect l="13354"/>
          <a:stretch/>
        </p:blipFill>
        <p:spPr>
          <a:xfrm>
            <a:off x="6095999" y="1690688"/>
            <a:ext cx="5044663" cy="4351338"/>
          </a:xfrm>
          <a:prstGeom prst="rect">
            <a:avLst/>
          </a:prstGeom>
        </p:spPr>
      </p:pic>
      <p:sp>
        <p:nvSpPr>
          <p:cNvPr id="5" name="Content Placeholder 2">
            <a:extLst>
              <a:ext uri="{FF2B5EF4-FFF2-40B4-BE49-F238E27FC236}">
                <a16:creationId xmlns:a16="http://schemas.microsoft.com/office/drawing/2014/main" id="{C77F19DB-727B-4456-9B42-F3206EE4238B}"/>
              </a:ext>
            </a:extLst>
          </p:cNvPr>
          <p:cNvSpPr txBox="1">
            <a:spLocks/>
          </p:cNvSpPr>
          <p:nvPr/>
        </p:nvSpPr>
        <p:spPr>
          <a:xfrm>
            <a:off x="838200" y="1825625"/>
            <a:ext cx="417943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The HMI is displayed as we would expect</a:t>
            </a:r>
          </a:p>
          <a:p>
            <a:r>
              <a:rPr lang="en-US" sz="1800" dirty="0"/>
              <a:t>Turn the potentiometer and the level will rise and fall, as the pressure increases and decreases</a:t>
            </a:r>
          </a:p>
          <a:p>
            <a:r>
              <a:rPr lang="en-US" sz="1800" dirty="0"/>
              <a:t>Note: the pressure gauge shows the numerical value and the units of measure beneath the gauge.  Let’s add these to the vertical gauge.</a:t>
            </a:r>
          </a:p>
          <a:p>
            <a:endParaRPr lang="en-US" dirty="0"/>
          </a:p>
        </p:txBody>
      </p:sp>
    </p:spTree>
    <p:extLst>
      <p:ext uri="{BB962C8B-B14F-4D97-AF65-F5344CB8AC3E}">
        <p14:creationId xmlns:p14="http://schemas.microsoft.com/office/powerpoint/2010/main" val="6327546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EF783-CE3C-4891-982E-937BFFA906CB}"/>
              </a:ext>
            </a:extLst>
          </p:cNvPr>
          <p:cNvSpPr>
            <a:spLocks noGrp="1"/>
          </p:cNvSpPr>
          <p:nvPr>
            <p:ph type="title"/>
          </p:nvPr>
        </p:nvSpPr>
        <p:spPr/>
        <p:txBody>
          <a:bodyPr>
            <a:normAutofit/>
          </a:bodyPr>
          <a:lstStyle/>
          <a:p>
            <a:r>
              <a:rPr lang="en-US" sz="4000" dirty="0"/>
              <a:t>Adding text to the HMI page</a:t>
            </a:r>
          </a:p>
        </p:txBody>
      </p:sp>
      <p:pic>
        <p:nvPicPr>
          <p:cNvPr id="4" name="Content Placeholder 3">
            <a:extLst>
              <a:ext uri="{FF2B5EF4-FFF2-40B4-BE49-F238E27FC236}">
                <a16:creationId xmlns:a16="http://schemas.microsoft.com/office/drawing/2014/main" id="{59653F56-A604-4DCA-AA1C-B05D5F51C875}"/>
              </a:ext>
            </a:extLst>
          </p:cNvPr>
          <p:cNvPicPr>
            <a:picLocks noGrp="1" noChangeAspect="1"/>
          </p:cNvPicPr>
          <p:nvPr>
            <p:ph idx="1"/>
          </p:nvPr>
        </p:nvPicPr>
        <p:blipFill rotWithShape="1">
          <a:blip r:embed="rId2"/>
          <a:srcRect l="21689"/>
          <a:stretch/>
        </p:blipFill>
        <p:spPr>
          <a:xfrm>
            <a:off x="5260627" y="1780468"/>
            <a:ext cx="6589889" cy="4733461"/>
          </a:xfrm>
          <a:prstGeom prst="rect">
            <a:avLst/>
          </a:prstGeom>
        </p:spPr>
      </p:pic>
      <p:sp>
        <p:nvSpPr>
          <p:cNvPr id="5" name="Content Placeholder 2">
            <a:extLst>
              <a:ext uri="{FF2B5EF4-FFF2-40B4-BE49-F238E27FC236}">
                <a16:creationId xmlns:a16="http://schemas.microsoft.com/office/drawing/2014/main" id="{386DAD4A-F06F-42D7-B851-162D2E5B4A7C}"/>
              </a:ext>
            </a:extLst>
          </p:cNvPr>
          <p:cNvSpPr txBox="1">
            <a:spLocks/>
          </p:cNvSpPr>
          <p:nvPr/>
        </p:nvSpPr>
        <p:spPr>
          <a:xfrm>
            <a:off x="838200" y="1825625"/>
            <a:ext cx="417943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From the COMPONENTS section, under HMI, click on “Text” and drag it onto the work surface, then release.</a:t>
            </a:r>
          </a:p>
          <a:p>
            <a:r>
              <a:rPr lang="en-US" sz="1800" dirty="0"/>
              <a:t>Double click on the object on the screen (textbox with the word “text”)</a:t>
            </a:r>
          </a:p>
          <a:p>
            <a:r>
              <a:rPr lang="en-US" sz="1800" dirty="0"/>
              <a:t>The configuration window will appear (as shown).</a:t>
            </a:r>
          </a:p>
          <a:p>
            <a:endParaRPr lang="en-US" dirty="0"/>
          </a:p>
        </p:txBody>
      </p:sp>
    </p:spTree>
    <p:extLst>
      <p:ext uri="{BB962C8B-B14F-4D97-AF65-F5344CB8AC3E}">
        <p14:creationId xmlns:p14="http://schemas.microsoft.com/office/powerpoint/2010/main" val="5002568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C59-F6A9-4DAE-BD02-CE18B694CFB1}"/>
              </a:ext>
            </a:extLst>
          </p:cNvPr>
          <p:cNvSpPr>
            <a:spLocks noGrp="1"/>
          </p:cNvSpPr>
          <p:nvPr>
            <p:ph type="title"/>
          </p:nvPr>
        </p:nvSpPr>
        <p:spPr/>
        <p:txBody>
          <a:bodyPr>
            <a:normAutofit/>
          </a:bodyPr>
          <a:lstStyle/>
          <a:p>
            <a:r>
              <a:rPr lang="en-US" sz="4000" dirty="0"/>
              <a:t>Configuring text dynamics</a:t>
            </a:r>
          </a:p>
        </p:txBody>
      </p:sp>
      <p:pic>
        <p:nvPicPr>
          <p:cNvPr id="4" name="Picture 3">
            <a:extLst>
              <a:ext uri="{FF2B5EF4-FFF2-40B4-BE49-F238E27FC236}">
                <a16:creationId xmlns:a16="http://schemas.microsoft.com/office/drawing/2014/main" id="{87E6F9FB-AE56-476F-81B1-E87846DB7CE7}"/>
              </a:ext>
            </a:extLst>
          </p:cNvPr>
          <p:cNvPicPr>
            <a:picLocks noChangeAspect="1"/>
          </p:cNvPicPr>
          <p:nvPr/>
        </p:nvPicPr>
        <p:blipFill rotWithShape="1">
          <a:blip r:embed="rId2"/>
          <a:srcRect l="60278" t="24652" r="16204" b="9931"/>
          <a:stretch/>
        </p:blipFill>
        <p:spPr>
          <a:xfrm>
            <a:off x="7349067" y="1690688"/>
            <a:ext cx="2867378" cy="4486275"/>
          </a:xfrm>
          <a:prstGeom prst="rect">
            <a:avLst/>
          </a:prstGeom>
        </p:spPr>
      </p:pic>
      <p:sp>
        <p:nvSpPr>
          <p:cNvPr id="5" name="Content Placeholder 2">
            <a:extLst>
              <a:ext uri="{FF2B5EF4-FFF2-40B4-BE49-F238E27FC236}">
                <a16:creationId xmlns:a16="http://schemas.microsoft.com/office/drawing/2014/main" id="{54ED7D1C-8EA0-4584-A897-C078CDE674FE}"/>
              </a:ext>
            </a:extLst>
          </p:cNvPr>
          <p:cNvSpPr txBox="1">
            <a:spLocks noGrp="1"/>
          </p:cNvSpPr>
          <p:nvPr>
            <p:ph idx="1"/>
          </p:nvPr>
        </p:nvSpPr>
        <p:spPr>
          <a:xfrm>
            <a:off x="838200" y="1825625"/>
            <a:ext cx="630766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In the configuration window, click on the “Dynamics” tab at the bottom.</a:t>
            </a:r>
          </a:p>
          <a:p>
            <a:r>
              <a:rPr lang="en-US" sz="1800" dirty="0"/>
              <a:t>Click on “New dynamic” and select “Text” from the drop-down menu.</a:t>
            </a:r>
          </a:p>
          <a:p>
            <a:r>
              <a:rPr lang="en-US" sz="1800" dirty="0"/>
              <a:t>Next click next to “variable” and select the “</a:t>
            </a:r>
            <a:r>
              <a:rPr lang="en-US" sz="1800" dirty="0" err="1"/>
              <a:t>Scaled_Voltage_Value</a:t>
            </a:r>
            <a:r>
              <a:rPr lang="en-US" sz="1800" dirty="0"/>
              <a:t>” since that is what will correspond to the gauge’s value.  Hit the ENTER key</a:t>
            </a:r>
          </a:p>
        </p:txBody>
      </p:sp>
    </p:spTree>
    <p:extLst>
      <p:ext uri="{BB962C8B-B14F-4D97-AF65-F5344CB8AC3E}">
        <p14:creationId xmlns:p14="http://schemas.microsoft.com/office/powerpoint/2010/main" val="1175752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C59-F6A9-4DAE-BD02-CE18B694CFB1}"/>
              </a:ext>
            </a:extLst>
          </p:cNvPr>
          <p:cNvSpPr>
            <a:spLocks noGrp="1"/>
          </p:cNvSpPr>
          <p:nvPr>
            <p:ph type="title"/>
          </p:nvPr>
        </p:nvSpPr>
        <p:spPr/>
        <p:txBody>
          <a:bodyPr>
            <a:normAutofit/>
          </a:bodyPr>
          <a:lstStyle/>
          <a:p>
            <a:r>
              <a:rPr lang="en-US" sz="4000" dirty="0"/>
              <a:t>Configuring text dynamics</a:t>
            </a:r>
          </a:p>
        </p:txBody>
      </p:sp>
      <p:pic>
        <p:nvPicPr>
          <p:cNvPr id="4" name="Picture 3">
            <a:extLst>
              <a:ext uri="{FF2B5EF4-FFF2-40B4-BE49-F238E27FC236}">
                <a16:creationId xmlns:a16="http://schemas.microsoft.com/office/drawing/2014/main" id="{87E6F9FB-AE56-476F-81B1-E87846DB7CE7}"/>
              </a:ext>
            </a:extLst>
          </p:cNvPr>
          <p:cNvPicPr>
            <a:picLocks noChangeAspect="1"/>
          </p:cNvPicPr>
          <p:nvPr/>
        </p:nvPicPr>
        <p:blipFill rotWithShape="1">
          <a:blip r:embed="rId2"/>
          <a:srcRect l="60278" t="24652" r="16204" b="9931"/>
          <a:stretch/>
        </p:blipFill>
        <p:spPr>
          <a:xfrm>
            <a:off x="7349067" y="1690688"/>
            <a:ext cx="2867378" cy="4486275"/>
          </a:xfrm>
          <a:prstGeom prst="rect">
            <a:avLst/>
          </a:prstGeom>
        </p:spPr>
      </p:pic>
      <p:sp>
        <p:nvSpPr>
          <p:cNvPr id="5" name="Content Placeholder 2">
            <a:extLst>
              <a:ext uri="{FF2B5EF4-FFF2-40B4-BE49-F238E27FC236}">
                <a16:creationId xmlns:a16="http://schemas.microsoft.com/office/drawing/2014/main" id="{54ED7D1C-8EA0-4584-A897-C078CDE674FE}"/>
              </a:ext>
            </a:extLst>
          </p:cNvPr>
          <p:cNvSpPr txBox="1">
            <a:spLocks noGrp="1"/>
          </p:cNvSpPr>
          <p:nvPr>
            <p:ph idx="1"/>
          </p:nvPr>
        </p:nvSpPr>
        <p:spPr>
          <a:xfrm>
            <a:off x="838200" y="1825625"/>
            <a:ext cx="630766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In the configuration window, click on the “Dynamics” tab at the bottom.</a:t>
            </a:r>
          </a:p>
          <a:p>
            <a:r>
              <a:rPr lang="en-US" sz="1800" dirty="0"/>
              <a:t>Click on “New dynamic” and select “Text” from the drop-down menu.</a:t>
            </a:r>
          </a:p>
          <a:p>
            <a:r>
              <a:rPr lang="en-US" sz="1800" dirty="0"/>
              <a:t>Next click next to “variable” and select the “</a:t>
            </a:r>
            <a:r>
              <a:rPr lang="en-US" sz="1800" dirty="0" err="1"/>
              <a:t>Scaled_Voltage_Value</a:t>
            </a:r>
            <a:r>
              <a:rPr lang="en-US" sz="1800" dirty="0"/>
              <a:t>” since that is what will correspond to the gauge’s value.  Hit the ENTER key</a:t>
            </a:r>
          </a:p>
          <a:p>
            <a:r>
              <a:rPr lang="en-US" sz="1800" dirty="0"/>
              <a:t>Indicate the number of places after the decimal that you want to display.</a:t>
            </a:r>
          </a:p>
        </p:txBody>
      </p:sp>
      <p:pic>
        <p:nvPicPr>
          <p:cNvPr id="6" name="Picture 5">
            <a:extLst>
              <a:ext uri="{FF2B5EF4-FFF2-40B4-BE49-F238E27FC236}">
                <a16:creationId xmlns:a16="http://schemas.microsoft.com/office/drawing/2014/main" id="{CAF5E968-9362-4940-8EC3-779F4EA1A0E9}"/>
              </a:ext>
            </a:extLst>
          </p:cNvPr>
          <p:cNvPicPr>
            <a:picLocks noChangeAspect="1"/>
          </p:cNvPicPr>
          <p:nvPr/>
        </p:nvPicPr>
        <p:blipFill rotWithShape="1">
          <a:blip r:embed="rId3"/>
          <a:srcRect l="61388" t="24652" r="16204" b="9931"/>
          <a:stretch/>
        </p:blipFill>
        <p:spPr>
          <a:xfrm>
            <a:off x="7484533" y="1690688"/>
            <a:ext cx="2731912" cy="4486275"/>
          </a:xfrm>
          <a:prstGeom prst="rect">
            <a:avLst/>
          </a:prstGeom>
        </p:spPr>
      </p:pic>
    </p:spTree>
    <p:extLst>
      <p:ext uri="{BB962C8B-B14F-4D97-AF65-F5344CB8AC3E}">
        <p14:creationId xmlns:p14="http://schemas.microsoft.com/office/powerpoint/2010/main" val="39376450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79396-3F97-4650-8221-9EB70D8A7362}"/>
              </a:ext>
            </a:extLst>
          </p:cNvPr>
          <p:cNvSpPr>
            <a:spLocks noGrp="1"/>
          </p:cNvSpPr>
          <p:nvPr>
            <p:ph type="title"/>
          </p:nvPr>
        </p:nvSpPr>
        <p:spPr/>
        <p:txBody>
          <a:bodyPr>
            <a:normAutofit/>
          </a:bodyPr>
          <a:lstStyle/>
          <a:p>
            <a:r>
              <a:rPr lang="en-US" sz="4000" dirty="0"/>
              <a:t>Further configuration of the text object</a:t>
            </a:r>
          </a:p>
        </p:txBody>
      </p:sp>
      <p:pic>
        <p:nvPicPr>
          <p:cNvPr id="4" name="Content Placeholder 3">
            <a:extLst>
              <a:ext uri="{FF2B5EF4-FFF2-40B4-BE49-F238E27FC236}">
                <a16:creationId xmlns:a16="http://schemas.microsoft.com/office/drawing/2014/main" id="{D1574E35-1F25-4053-8433-602F61840997}"/>
              </a:ext>
            </a:extLst>
          </p:cNvPr>
          <p:cNvPicPr>
            <a:picLocks noGrp="1" noChangeAspect="1"/>
          </p:cNvPicPr>
          <p:nvPr>
            <p:ph idx="1"/>
          </p:nvPr>
        </p:nvPicPr>
        <p:blipFill rotWithShape="1">
          <a:blip r:embed="rId2"/>
          <a:srcRect l="40806" t="17974" r="14392" b="10940"/>
          <a:stretch/>
        </p:blipFill>
        <p:spPr>
          <a:xfrm>
            <a:off x="6423379" y="1882421"/>
            <a:ext cx="5091288" cy="4544017"/>
          </a:xfrm>
          <a:prstGeom prst="rect">
            <a:avLst/>
          </a:prstGeom>
        </p:spPr>
      </p:pic>
      <p:sp>
        <p:nvSpPr>
          <p:cNvPr id="5" name="Content Placeholder 2">
            <a:extLst>
              <a:ext uri="{FF2B5EF4-FFF2-40B4-BE49-F238E27FC236}">
                <a16:creationId xmlns:a16="http://schemas.microsoft.com/office/drawing/2014/main" id="{19A2657A-C654-41C1-A257-52BABC4FE08C}"/>
              </a:ext>
            </a:extLst>
          </p:cNvPr>
          <p:cNvSpPr txBox="1">
            <a:spLocks/>
          </p:cNvSpPr>
          <p:nvPr/>
        </p:nvSpPr>
        <p:spPr>
          <a:xfrm>
            <a:off x="838200" y="1825625"/>
            <a:ext cx="542713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Click on the Text tab at the bottom of the configuration window</a:t>
            </a:r>
          </a:p>
          <a:p>
            <a:r>
              <a:rPr lang="en-US" sz="1800" dirty="0"/>
              <a:t>Under the “Text” section, click the down arrow near the font style is indicated</a:t>
            </a:r>
          </a:p>
          <a:p>
            <a:r>
              <a:rPr lang="en-US" sz="1800" dirty="0"/>
              <a:t>Choose the color of the test to be displayed.  I am choosing orange.</a:t>
            </a:r>
          </a:p>
          <a:p>
            <a:r>
              <a:rPr lang="en-US" sz="1800" dirty="0"/>
              <a:t>You can change the font size and style here too.</a:t>
            </a:r>
          </a:p>
          <a:p>
            <a:r>
              <a:rPr lang="en-US" sz="1800" dirty="0"/>
              <a:t>Click on the object, drag and drop beneath the vertical gauge.</a:t>
            </a:r>
          </a:p>
          <a:p>
            <a:r>
              <a:rPr lang="en-US" sz="1800" dirty="0"/>
              <a:t>Save the project.</a:t>
            </a:r>
          </a:p>
        </p:txBody>
      </p:sp>
    </p:spTree>
    <p:extLst>
      <p:ext uri="{BB962C8B-B14F-4D97-AF65-F5344CB8AC3E}">
        <p14:creationId xmlns:p14="http://schemas.microsoft.com/office/powerpoint/2010/main" val="68076493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79508-D90C-4231-9F4D-AD615D80C8F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1AC8767-A575-4E22-9967-03017DD98814}"/>
              </a:ext>
            </a:extLst>
          </p:cNvPr>
          <p:cNvSpPr>
            <a:spLocks noGrp="1"/>
          </p:cNvSpPr>
          <p:nvPr>
            <p:ph idx="1"/>
          </p:nvPr>
        </p:nvSpPr>
        <p:spPr>
          <a:xfrm>
            <a:off x="838200" y="1825625"/>
            <a:ext cx="4986867" cy="4351338"/>
          </a:xfrm>
        </p:spPr>
        <p:txBody>
          <a:bodyPr>
            <a:normAutofit/>
          </a:bodyPr>
          <a:lstStyle/>
          <a:p>
            <a:r>
              <a:rPr lang="en-US" sz="1800" dirty="0"/>
              <a:t>Create an object to show the units for this variable.</a:t>
            </a:r>
          </a:p>
          <a:p>
            <a:r>
              <a:rPr lang="en-US" sz="1800" dirty="0"/>
              <a:t>Since we are measuring level, something like “Feet” would be good.</a:t>
            </a:r>
          </a:p>
          <a:p>
            <a:r>
              <a:rPr lang="en-US" sz="1800" dirty="0"/>
              <a:t>As before, choose “text” from the COMPONENTS section under “HMI”</a:t>
            </a:r>
          </a:p>
          <a:p>
            <a:r>
              <a:rPr lang="en-US" sz="1800" dirty="0"/>
              <a:t>Drag and drop it under the last object, and enter the text “Feet” that you want to display</a:t>
            </a:r>
          </a:p>
          <a:p>
            <a:r>
              <a:rPr lang="en-US" sz="1800" dirty="0"/>
              <a:t>Alter the text to your liking (color, size, font, etc.)</a:t>
            </a:r>
          </a:p>
          <a:p>
            <a:r>
              <a:rPr lang="en-US" sz="1800" dirty="0"/>
              <a:t>Save the project, download to the PLCnext controller, and open the webpage to view.</a:t>
            </a:r>
          </a:p>
        </p:txBody>
      </p:sp>
      <p:pic>
        <p:nvPicPr>
          <p:cNvPr id="4" name="Picture 3">
            <a:extLst>
              <a:ext uri="{FF2B5EF4-FFF2-40B4-BE49-F238E27FC236}">
                <a16:creationId xmlns:a16="http://schemas.microsoft.com/office/drawing/2014/main" id="{5EF19A8C-7543-4153-BE96-0A5CEF275716}"/>
              </a:ext>
            </a:extLst>
          </p:cNvPr>
          <p:cNvPicPr>
            <a:picLocks noChangeAspect="1"/>
          </p:cNvPicPr>
          <p:nvPr/>
        </p:nvPicPr>
        <p:blipFill rotWithShape="1">
          <a:blip r:embed="rId2"/>
          <a:srcRect l="33519" t="11193" b="6996"/>
          <a:stretch/>
        </p:blipFill>
        <p:spPr>
          <a:xfrm>
            <a:off x="5733756" y="1907822"/>
            <a:ext cx="6458243" cy="4470400"/>
          </a:xfrm>
          <a:prstGeom prst="rect">
            <a:avLst/>
          </a:prstGeom>
        </p:spPr>
      </p:pic>
    </p:spTree>
    <p:extLst>
      <p:ext uri="{BB962C8B-B14F-4D97-AF65-F5344CB8AC3E}">
        <p14:creationId xmlns:p14="http://schemas.microsoft.com/office/powerpoint/2010/main" val="41736927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B5DF8-97DE-46EF-BA7E-539BA54CF13B}"/>
              </a:ext>
            </a:extLst>
          </p:cNvPr>
          <p:cNvSpPr>
            <a:spLocks noGrp="1"/>
          </p:cNvSpPr>
          <p:nvPr>
            <p:ph type="title"/>
          </p:nvPr>
        </p:nvSpPr>
        <p:spPr/>
        <p:txBody>
          <a:bodyPr/>
          <a:lstStyle/>
          <a:p>
            <a:r>
              <a:rPr lang="en-US" dirty="0"/>
              <a:t>Two analog gauges, complete in HMI</a:t>
            </a:r>
          </a:p>
        </p:txBody>
      </p:sp>
      <p:pic>
        <p:nvPicPr>
          <p:cNvPr id="4" name="Content Placeholder 3">
            <a:extLst>
              <a:ext uri="{FF2B5EF4-FFF2-40B4-BE49-F238E27FC236}">
                <a16:creationId xmlns:a16="http://schemas.microsoft.com/office/drawing/2014/main" id="{D852B68B-1D76-48C9-8434-BDCE4C9543D8}"/>
              </a:ext>
            </a:extLst>
          </p:cNvPr>
          <p:cNvPicPr>
            <a:picLocks noGrp="1" noChangeAspect="1"/>
          </p:cNvPicPr>
          <p:nvPr>
            <p:ph idx="1"/>
          </p:nvPr>
        </p:nvPicPr>
        <p:blipFill>
          <a:blip r:embed="rId2"/>
          <a:stretch>
            <a:fillRect/>
          </a:stretch>
        </p:blipFill>
        <p:spPr>
          <a:xfrm>
            <a:off x="1902319" y="1825625"/>
            <a:ext cx="8387361" cy="4351338"/>
          </a:xfrm>
          <a:prstGeom prst="rect">
            <a:avLst/>
          </a:prstGeom>
        </p:spPr>
      </p:pic>
    </p:spTree>
    <p:extLst>
      <p:ext uri="{BB962C8B-B14F-4D97-AF65-F5344CB8AC3E}">
        <p14:creationId xmlns:p14="http://schemas.microsoft.com/office/powerpoint/2010/main" val="21080507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AC4E1-586B-417F-A932-0E905F00A2AF}"/>
              </a:ext>
            </a:extLst>
          </p:cNvPr>
          <p:cNvSpPr>
            <a:spLocks noGrp="1"/>
          </p:cNvSpPr>
          <p:nvPr>
            <p:ph type="title"/>
          </p:nvPr>
        </p:nvSpPr>
        <p:spPr/>
        <p:txBody>
          <a:bodyPr/>
          <a:lstStyle/>
          <a:p>
            <a:r>
              <a:rPr lang="en-US" dirty="0"/>
              <a:t>Adding some digital inputs / outputs</a:t>
            </a:r>
          </a:p>
        </p:txBody>
      </p:sp>
      <p:sp>
        <p:nvSpPr>
          <p:cNvPr id="3" name="Content Placeholder 2">
            <a:extLst>
              <a:ext uri="{FF2B5EF4-FFF2-40B4-BE49-F238E27FC236}">
                <a16:creationId xmlns:a16="http://schemas.microsoft.com/office/drawing/2014/main" id="{EF112AC5-E755-45D5-A5FD-4C8C7E5FFCEB}"/>
              </a:ext>
            </a:extLst>
          </p:cNvPr>
          <p:cNvSpPr>
            <a:spLocks noGrp="1"/>
          </p:cNvSpPr>
          <p:nvPr>
            <p:ph idx="1"/>
          </p:nvPr>
        </p:nvSpPr>
        <p:spPr>
          <a:xfrm>
            <a:off x="838200" y="1825625"/>
            <a:ext cx="4771397" cy="4351338"/>
          </a:xfrm>
        </p:spPr>
        <p:txBody>
          <a:bodyPr>
            <a:normAutofit/>
          </a:bodyPr>
          <a:lstStyle/>
          <a:p>
            <a:r>
              <a:rPr lang="en-US" sz="1800" dirty="0"/>
              <a:t>We will add some digital inputs, and then some outputs.</a:t>
            </a:r>
          </a:p>
          <a:p>
            <a:r>
              <a:rPr lang="en-US" sz="1800" dirty="0"/>
              <a:t>On the physical side, we will wire some of the PLCnext controller’s digital outputs to some of its digital inputs, so when an output turns on, a corresponding input will simultaneously turn on</a:t>
            </a:r>
          </a:p>
          <a:p>
            <a:r>
              <a:rPr lang="en-US" sz="1800" dirty="0"/>
              <a:t>Earlier we programmed DO 1 and 2 to each turn on based on the values of the current and voltage inputs.</a:t>
            </a:r>
          </a:p>
          <a:p>
            <a:pPr marL="0" indent="0">
              <a:buNone/>
            </a:pPr>
            <a:r>
              <a:rPr lang="en-US" sz="1800" dirty="0"/>
              <a:t>Note: I added black fill to the background for aesthetic reasons.</a:t>
            </a:r>
          </a:p>
          <a:p>
            <a:endParaRPr lang="en-US" dirty="0"/>
          </a:p>
        </p:txBody>
      </p:sp>
      <p:pic>
        <p:nvPicPr>
          <p:cNvPr id="4" name="Picture 3">
            <a:extLst>
              <a:ext uri="{FF2B5EF4-FFF2-40B4-BE49-F238E27FC236}">
                <a16:creationId xmlns:a16="http://schemas.microsoft.com/office/drawing/2014/main" id="{FF7CCCAA-AACE-4D3C-8F1D-D533FC80973B}"/>
              </a:ext>
            </a:extLst>
          </p:cNvPr>
          <p:cNvPicPr>
            <a:picLocks noChangeAspect="1"/>
          </p:cNvPicPr>
          <p:nvPr/>
        </p:nvPicPr>
        <p:blipFill>
          <a:blip r:embed="rId2"/>
          <a:stretch>
            <a:fillRect/>
          </a:stretch>
        </p:blipFill>
        <p:spPr>
          <a:xfrm>
            <a:off x="5609597" y="1690688"/>
            <a:ext cx="6369723" cy="4419600"/>
          </a:xfrm>
          <a:prstGeom prst="rect">
            <a:avLst/>
          </a:prstGeom>
        </p:spPr>
      </p:pic>
    </p:spTree>
    <p:extLst>
      <p:ext uri="{BB962C8B-B14F-4D97-AF65-F5344CB8AC3E}">
        <p14:creationId xmlns:p14="http://schemas.microsoft.com/office/powerpoint/2010/main" val="2936500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E9DA5-59A1-46B0-84C1-1F19168731F9}"/>
              </a:ext>
            </a:extLst>
          </p:cNvPr>
          <p:cNvSpPr>
            <a:spLocks noGrp="1"/>
          </p:cNvSpPr>
          <p:nvPr>
            <p:ph type="title"/>
          </p:nvPr>
        </p:nvSpPr>
        <p:spPr/>
        <p:txBody>
          <a:bodyPr>
            <a:normAutofit/>
          </a:bodyPr>
          <a:lstStyle/>
          <a:p>
            <a:r>
              <a:rPr lang="en-US" sz="4000" dirty="0"/>
              <a:t>Connect to internet via </a:t>
            </a:r>
            <a:r>
              <a:rPr lang="en-US" sz="4000" dirty="0" err="1"/>
              <a:t>WiFi</a:t>
            </a:r>
            <a:r>
              <a:rPr lang="en-US" sz="4000" dirty="0"/>
              <a:t>, and to PLCnext controller via Ethernet cable</a:t>
            </a:r>
          </a:p>
        </p:txBody>
      </p:sp>
      <p:pic>
        <p:nvPicPr>
          <p:cNvPr id="4" name="Content Placeholder 5" descr="A person standing in front of a computer&#10;&#10;Description automatically generated">
            <a:extLst>
              <a:ext uri="{FF2B5EF4-FFF2-40B4-BE49-F238E27FC236}">
                <a16:creationId xmlns:a16="http://schemas.microsoft.com/office/drawing/2014/main" id="{7074882C-3A63-430B-835B-4767DD0357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0046" y="2439197"/>
            <a:ext cx="5588000" cy="3733800"/>
          </a:xfrm>
          <a:prstGeom prst="rect">
            <a:avLst/>
          </a:prstGeom>
        </p:spPr>
      </p:pic>
      <p:pic>
        <p:nvPicPr>
          <p:cNvPr id="8" name="Content Placeholder 7" descr="A close up of a device&#10;&#10;Description automatically generated">
            <a:extLst>
              <a:ext uri="{FF2B5EF4-FFF2-40B4-BE49-F238E27FC236}">
                <a16:creationId xmlns:a16="http://schemas.microsoft.com/office/drawing/2014/main" id="{7C6864CF-9B3C-400A-B706-B4BC8879F0D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5451" r="47377" b="56263"/>
          <a:stretch/>
        </p:blipFill>
        <p:spPr>
          <a:xfrm rot="19580229">
            <a:off x="5712180" y="1975029"/>
            <a:ext cx="1038577" cy="883179"/>
          </a:xfrm>
        </p:spPr>
      </p:pic>
      <p:pic>
        <p:nvPicPr>
          <p:cNvPr id="5" name="Picture 4" descr="A close up of a device&#10;&#10;Description automatically generated">
            <a:extLst>
              <a:ext uri="{FF2B5EF4-FFF2-40B4-BE49-F238E27FC236}">
                <a16:creationId xmlns:a16="http://schemas.microsoft.com/office/drawing/2014/main" id="{97285647-9FE8-42E0-86D5-C2476934DC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429000"/>
            <a:ext cx="3443288" cy="3443288"/>
          </a:xfrm>
          <a:prstGeom prst="rect">
            <a:avLst/>
          </a:prstGeom>
        </p:spPr>
      </p:pic>
      <p:sp>
        <p:nvSpPr>
          <p:cNvPr id="7" name="Freeform: Shape 6">
            <a:extLst>
              <a:ext uri="{FF2B5EF4-FFF2-40B4-BE49-F238E27FC236}">
                <a16:creationId xmlns:a16="http://schemas.microsoft.com/office/drawing/2014/main" id="{A22E6996-1D91-4452-965A-D3D1E1386D71}"/>
              </a:ext>
            </a:extLst>
          </p:cNvPr>
          <p:cNvSpPr/>
          <p:nvPr/>
        </p:nvSpPr>
        <p:spPr>
          <a:xfrm>
            <a:off x="1777804" y="4575895"/>
            <a:ext cx="4676784" cy="2145034"/>
          </a:xfrm>
          <a:custGeom>
            <a:avLst/>
            <a:gdLst>
              <a:gd name="connsiteX0" fmla="*/ 4676784 w 4676784"/>
              <a:gd name="connsiteY0" fmla="*/ 210217 h 2145034"/>
              <a:gd name="connsiteX1" fmla="*/ 3645843 w 4676784"/>
              <a:gd name="connsiteY1" fmla="*/ 165393 h 2145034"/>
              <a:gd name="connsiteX2" fmla="*/ 1315020 w 4676784"/>
              <a:gd name="connsiteY2" fmla="*/ 2030052 h 2145034"/>
              <a:gd name="connsiteX3" fmla="*/ 131678 w 4676784"/>
              <a:gd name="connsiteY3" fmla="*/ 1832829 h 2145034"/>
              <a:gd name="connsiteX4" fmla="*/ 15137 w 4676784"/>
              <a:gd name="connsiteY4" fmla="*/ 918429 h 2145034"/>
              <a:gd name="connsiteX5" fmla="*/ 6172 w 4676784"/>
              <a:gd name="connsiteY5" fmla="*/ 936358 h 214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6784" h="2145034">
                <a:moveTo>
                  <a:pt x="4676784" y="210217"/>
                </a:moveTo>
                <a:cubicBezTo>
                  <a:pt x="4441460" y="36152"/>
                  <a:pt x="4206137" y="-137913"/>
                  <a:pt x="3645843" y="165393"/>
                </a:cubicBezTo>
                <a:cubicBezTo>
                  <a:pt x="3085549" y="468699"/>
                  <a:pt x="1900714" y="1752146"/>
                  <a:pt x="1315020" y="2030052"/>
                </a:cubicBezTo>
                <a:cubicBezTo>
                  <a:pt x="729326" y="2307958"/>
                  <a:pt x="348325" y="2018099"/>
                  <a:pt x="131678" y="1832829"/>
                </a:cubicBezTo>
                <a:cubicBezTo>
                  <a:pt x="-84969" y="1647559"/>
                  <a:pt x="36055" y="1067841"/>
                  <a:pt x="15137" y="918429"/>
                </a:cubicBezTo>
                <a:cubicBezTo>
                  <a:pt x="-5781" y="769017"/>
                  <a:pt x="195" y="852687"/>
                  <a:pt x="6172" y="936358"/>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4921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6C33-DAE8-47AC-AE08-1B56F6B3BBEE}"/>
              </a:ext>
            </a:extLst>
          </p:cNvPr>
          <p:cNvSpPr>
            <a:spLocks noGrp="1"/>
          </p:cNvSpPr>
          <p:nvPr>
            <p:ph type="title"/>
          </p:nvPr>
        </p:nvSpPr>
        <p:spPr/>
        <p:txBody>
          <a:bodyPr>
            <a:normAutofit/>
          </a:bodyPr>
          <a:lstStyle/>
          <a:p>
            <a:r>
              <a:rPr lang="en-US" sz="4000" dirty="0"/>
              <a:t>Creating “indicating lights” to show DI status</a:t>
            </a:r>
          </a:p>
        </p:txBody>
      </p:sp>
      <p:sp>
        <p:nvSpPr>
          <p:cNvPr id="3" name="Content Placeholder 2">
            <a:extLst>
              <a:ext uri="{FF2B5EF4-FFF2-40B4-BE49-F238E27FC236}">
                <a16:creationId xmlns:a16="http://schemas.microsoft.com/office/drawing/2014/main" id="{752847F2-DEE1-40B6-91B5-8EE79AC0C6FD}"/>
              </a:ext>
            </a:extLst>
          </p:cNvPr>
          <p:cNvSpPr>
            <a:spLocks noGrp="1"/>
          </p:cNvSpPr>
          <p:nvPr>
            <p:ph idx="1"/>
          </p:nvPr>
        </p:nvSpPr>
        <p:spPr>
          <a:xfrm>
            <a:off x="838200" y="1825625"/>
            <a:ext cx="5257800" cy="4351338"/>
          </a:xfrm>
        </p:spPr>
        <p:txBody>
          <a:bodyPr>
            <a:normAutofit/>
          </a:bodyPr>
          <a:lstStyle/>
          <a:p>
            <a:r>
              <a:rPr lang="en-US" sz="1800" dirty="0"/>
              <a:t>Drag and drop an “Ellipse” object from the HMI menu under the COMPONENTS section.</a:t>
            </a:r>
          </a:p>
          <a:p>
            <a:r>
              <a:rPr lang="en-US" sz="1800" dirty="0"/>
              <a:t>This will make a circle which will function as an indicator light which we will configure to “light up” when the corresponding digital input is turned ON.</a:t>
            </a:r>
          </a:p>
          <a:p>
            <a:r>
              <a:rPr lang="en-US" sz="1800" dirty="0"/>
              <a:t>Since we have 8 digital inputs, copy and paste this object to make 8 circles, and arrange them as you desire.</a:t>
            </a:r>
          </a:p>
          <a:p>
            <a:r>
              <a:rPr lang="en-US" sz="1800" dirty="0"/>
              <a:t>Simply use control C, control P to replicate the circles.</a:t>
            </a:r>
          </a:p>
        </p:txBody>
      </p:sp>
      <p:pic>
        <p:nvPicPr>
          <p:cNvPr id="4" name="Picture 3">
            <a:extLst>
              <a:ext uri="{FF2B5EF4-FFF2-40B4-BE49-F238E27FC236}">
                <a16:creationId xmlns:a16="http://schemas.microsoft.com/office/drawing/2014/main" id="{12320324-7F60-4587-8CA1-0168A068A9AE}"/>
              </a:ext>
            </a:extLst>
          </p:cNvPr>
          <p:cNvPicPr>
            <a:picLocks noChangeAspect="1"/>
          </p:cNvPicPr>
          <p:nvPr/>
        </p:nvPicPr>
        <p:blipFill>
          <a:blip r:embed="rId2"/>
          <a:stretch>
            <a:fillRect/>
          </a:stretch>
        </p:blipFill>
        <p:spPr>
          <a:xfrm>
            <a:off x="6096000" y="1825625"/>
            <a:ext cx="5652807" cy="3503635"/>
          </a:xfrm>
          <a:prstGeom prst="rect">
            <a:avLst/>
          </a:prstGeom>
        </p:spPr>
      </p:pic>
      <p:pic>
        <p:nvPicPr>
          <p:cNvPr id="5" name="Picture 4">
            <a:extLst>
              <a:ext uri="{FF2B5EF4-FFF2-40B4-BE49-F238E27FC236}">
                <a16:creationId xmlns:a16="http://schemas.microsoft.com/office/drawing/2014/main" id="{A6F24A0F-2C95-4886-BF94-038CEAD77230}"/>
              </a:ext>
            </a:extLst>
          </p:cNvPr>
          <p:cNvPicPr>
            <a:picLocks noChangeAspect="1"/>
          </p:cNvPicPr>
          <p:nvPr/>
        </p:nvPicPr>
        <p:blipFill>
          <a:blip r:embed="rId3"/>
          <a:stretch>
            <a:fillRect/>
          </a:stretch>
        </p:blipFill>
        <p:spPr>
          <a:xfrm>
            <a:off x="6508376" y="4724802"/>
            <a:ext cx="5060296" cy="1893112"/>
          </a:xfrm>
          <a:prstGeom prst="rect">
            <a:avLst/>
          </a:prstGeom>
        </p:spPr>
      </p:pic>
      <p:cxnSp>
        <p:nvCxnSpPr>
          <p:cNvPr id="7" name="Straight Arrow Connector 6">
            <a:extLst>
              <a:ext uri="{FF2B5EF4-FFF2-40B4-BE49-F238E27FC236}">
                <a16:creationId xmlns:a16="http://schemas.microsoft.com/office/drawing/2014/main" id="{39613D8A-F1D0-4FBE-A54E-37ACE1DEBD5B}"/>
              </a:ext>
            </a:extLst>
          </p:cNvPr>
          <p:cNvCxnSpPr/>
          <p:nvPr/>
        </p:nvCxnSpPr>
        <p:spPr>
          <a:xfrm>
            <a:off x="6858000" y="4374776"/>
            <a:ext cx="788894" cy="6902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01751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AEF0-7204-4894-AE46-16E3EDE08FC3}"/>
              </a:ext>
            </a:extLst>
          </p:cNvPr>
          <p:cNvSpPr>
            <a:spLocks noGrp="1"/>
          </p:cNvSpPr>
          <p:nvPr>
            <p:ph type="title"/>
          </p:nvPr>
        </p:nvSpPr>
        <p:spPr/>
        <p:txBody>
          <a:bodyPr>
            <a:normAutofit/>
          </a:bodyPr>
          <a:lstStyle/>
          <a:p>
            <a:r>
              <a:rPr lang="en-US" sz="4000" dirty="0"/>
              <a:t>Adding dynamics to turn on and off the indicator lights based on digital input state</a:t>
            </a:r>
          </a:p>
        </p:txBody>
      </p:sp>
      <p:sp>
        <p:nvSpPr>
          <p:cNvPr id="3" name="Content Placeholder 2">
            <a:extLst>
              <a:ext uri="{FF2B5EF4-FFF2-40B4-BE49-F238E27FC236}">
                <a16:creationId xmlns:a16="http://schemas.microsoft.com/office/drawing/2014/main" id="{7FE1077E-F4FD-49FB-B4F3-E9895308FE39}"/>
              </a:ext>
            </a:extLst>
          </p:cNvPr>
          <p:cNvSpPr>
            <a:spLocks noGrp="1"/>
          </p:cNvSpPr>
          <p:nvPr>
            <p:ph idx="1"/>
          </p:nvPr>
        </p:nvSpPr>
        <p:spPr>
          <a:xfrm>
            <a:off x="838200" y="1825625"/>
            <a:ext cx="4361329" cy="4351338"/>
          </a:xfrm>
        </p:spPr>
        <p:txBody>
          <a:bodyPr>
            <a:normAutofit/>
          </a:bodyPr>
          <a:lstStyle/>
          <a:p>
            <a:r>
              <a:rPr lang="en-US" sz="1800" dirty="0"/>
              <a:t>Double click on one of the circles</a:t>
            </a:r>
          </a:p>
          <a:p>
            <a:r>
              <a:rPr lang="en-US" sz="1800" dirty="0"/>
              <a:t>Click on the Dynamics tab</a:t>
            </a:r>
          </a:p>
          <a:p>
            <a:endParaRPr lang="en-US" dirty="0"/>
          </a:p>
        </p:txBody>
      </p:sp>
      <p:pic>
        <p:nvPicPr>
          <p:cNvPr id="4" name="Picture 3">
            <a:extLst>
              <a:ext uri="{FF2B5EF4-FFF2-40B4-BE49-F238E27FC236}">
                <a16:creationId xmlns:a16="http://schemas.microsoft.com/office/drawing/2014/main" id="{DBB349D3-C70C-41B3-B634-71514BBDD3A1}"/>
              </a:ext>
            </a:extLst>
          </p:cNvPr>
          <p:cNvPicPr>
            <a:picLocks noChangeAspect="1"/>
          </p:cNvPicPr>
          <p:nvPr/>
        </p:nvPicPr>
        <p:blipFill rotWithShape="1">
          <a:blip r:embed="rId2"/>
          <a:srcRect l="30441" t="20654" r="13529" b="31372"/>
          <a:stretch/>
        </p:blipFill>
        <p:spPr>
          <a:xfrm>
            <a:off x="5199529" y="1825625"/>
            <a:ext cx="6831106" cy="3290047"/>
          </a:xfrm>
          <a:prstGeom prst="rect">
            <a:avLst/>
          </a:prstGeom>
        </p:spPr>
      </p:pic>
    </p:spTree>
    <p:extLst>
      <p:ext uri="{BB962C8B-B14F-4D97-AF65-F5344CB8AC3E}">
        <p14:creationId xmlns:p14="http://schemas.microsoft.com/office/powerpoint/2010/main" val="34530403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AEF0-7204-4894-AE46-16E3EDE08FC3}"/>
              </a:ext>
            </a:extLst>
          </p:cNvPr>
          <p:cNvSpPr>
            <a:spLocks noGrp="1"/>
          </p:cNvSpPr>
          <p:nvPr>
            <p:ph type="title"/>
          </p:nvPr>
        </p:nvSpPr>
        <p:spPr/>
        <p:txBody>
          <a:bodyPr>
            <a:normAutofit/>
          </a:bodyPr>
          <a:lstStyle/>
          <a:p>
            <a:r>
              <a:rPr lang="en-US" sz="4000" dirty="0"/>
              <a:t>Adding dynamics to turn on and off the indicator lights based on digital input state</a:t>
            </a:r>
          </a:p>
        </p:txBody>
      </p:sp>
      <p:sp>
        <p:nvSpPr>
          <p:cNvPr id="3" name="Content Placeholder 2">
            <a:extLst>
              <a:ext uri="{FF2B5EF4-FFF2-40B4-BE49-F238E27FC236}">
                <a16:creationId xmlns:a16="http://schemas.microsoft.com/office/drawing/2014/main" id="{7FE1077E-F4FD-49FB-B4F3-E9895308FE39}"/>
              </a:ext>
            </a:extLst>
          </p:cNvPr>
          <p:cNvSpPr>
            <a:spLocks noGrp="1"/>
          </p:cNvSpPr>
          <p:nvPr>
            <p:ph idx="1"/>
          </p:nvPr>
        </p:nvSpPr>
        <p:spPr>
          <a:xfrm>
            <a:off x="838200" y="1825625"/>
            <a:ext cx="4361329" cy="4351338"/>
          </a:xfrm>
        </p:spPr>
        <p:txBody>
          <a:bodyPr>
            <a:normAutofit/>
          </a:bodyPr>
          <a:lstStyle/>
          <a:p>
            <a:r>
              <a:rPr lang="en-US" sz="1800" dirty="0"/>
              <a:t>Double click on one of the circles</a:t>
            </a:r>
          </a:p>
          <a:p>
            <a:r>
              <a:rPr lang="en-US" sz="1800" dirty="0"/>
              <a:t>Click on the Dynamics tab</a:t>
            </a:r>
          </a:p>
          <a:p>
            <a:r>
              <a:rPr lang="en-US" sz="1800" dirty="0"/>
              <a:t>Click on “New Dynamic”</a:t>
            </a:r>
          </a:p>
          <a:p>
            <a:r>
              <a:rPr lang="en-US" sz="1800" dirty="0"/>
              <a:t>Click on “Color or Fill” from the drop-down menu, and click on “Fill”</a:t>
            </a:r>
          </a:p>
          <a:p>
            <a:endParaRPr lang="en-US" dirty="0"/>
          </a:p>
        </p:txBody>
      </p:sp>
      <p:pic>
        <p:nvPicPr>
          <p:cNvPr id="4" name="Picture 3">
            <a:extLst>
              <a:ext uri="{FF2B5EF4-FFF2-40B4-BE49-F238E27FC236}">
                <a16:creationId xmlns:a16="http://schemas.microsoft.com/office/drawing/2014/main" id="{DBB349D3-C70C-41B3-B634-71514BBDD3A1}"/>
              </a:ext>
            </a:extLst>
          </p:cNvPr>
          <p:cNvPicPr>
            <a:picLocks noChangeAspect="1"/>
          </p:cNvPicPr>
          <p:nvPr/>
        </p:nvPicPr>
        <p:blipFill rotWithShape="1">
          <a:blip r:embed="rId2"/>
          <a:srcRect l="30441" t="20654" r="13529" b="31372"/>
          <a:stretch/>
        </p:blipFill>
        <p:spPr>
          <a:xfrm>
            <a:off x="5199529" y="1825625"/>
            <a:ext cx="6831106" cy="3290047"/>
          </a:xfrm>
          <a:prstGeom prst="rect">
            <a:avLst/>
          </a:prstGeom>
        </p:spPr>
      </p:pic>
      <p:pic>
        <p:nvPicPr>
          <p:cNvPr id="5" name="Picture 4">
            <a:extLst>
              <a:ext uri="{FF2B5EF4-FFF2-40B4-BE49-F238E27FC236}">
                <a16:creationId xmlns:a16="http://schemas.microsoft.com/office/drawing/2014/main" id="{E364214F-EE77-4C9D-B1CB-483338995966}"/>
              </a:ext>
            </a:extLst>
          </p:cNvPr>
          <p:cNvPicPr>
            <a:picLocks noChangeAspect="1"/>
          </p:cNvPicPr>
          <p:nvPr/>
        </p:nvPicPr>
        <p:blipFill rotWithShape="1">
          <a:blip r:embed="rId3"/>
          <a:srcRect l="67721" t="20785" r="13750" b="30065"/>
          <a:stretch/>
        </p:blipFill>
        <p:spPr>
          <a:xfrm>
            <a:off x="9771529" y="1825625"/>
            <a:ext cx="2259106" cy="3370730"/>
          </a:xfrm>
          <a:prstGeom prst="rect">
            <a:avLst/>
          </a:prstGeom>
        </p:spPr>
      </p:pic>
    </p:spTree>
    <p:extLst>
      <p:ext uri="{BB962C8B-B14F-4D97-AF65-F5344CB8AC3E}">
        <p14:creationId xmlns:p14="http://schemas.microsoft.com/office/powerpoint/2010/main" val="15191595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AEF0-7204-4894-AE46-16E3EDE08FC3}"/>
              </a:ext>
            </a:extLst>
          </p:cNvPr>
          <p:cNvSpPr>
            <a:spLocks noGrp="1"/>
          </p:cNvSpPr>
          <p:nvPr>
            <p:ph type="title"/>
          </p:nvPr>
        </p:nvSpPr>
        <p:spPr/>
        <p:txBody>
          <a:bodyPr>
            <a:normAutofit/>
          </a:bodyPr>
          <a:lstStyle/>
          <a:p>
            <a:r>
              <a:rPr lang="en-US" sz="4000" dirty="0"/>
              <a:t>Adding dynamics to turn on and off the indicator lights based on digital input state</a:t>
            </a:r>
          </a:p>
        </p:txBody>
      </p:sp>
      <p:sp>
        <p:nvSpPr>
          <p:cNvPr id="3" name="Content Placeholder 2">
            <a:extLst>
              <a:ext uri="{FF2B5EF4-FFF2-40B4-BE49-F238E27FC236}">
                <a16:creationId xmlns:a16="http://schemas.microsoft.com/office/drawing/2014/main" id="{7FE1077E-F4FD-49FB-B4F3-E9895308FE39}"/>
              </a:ext>
            </a:extLst>
          </p:cNvPr>
          <p:cNvSpPr>
            <a:spLocks noGrp="1"/>
          </p:cNvSpPr>
          <p:nvPr>
            <p:ph idx="1"/>
          </p:nvPr>
        </p:nvSpPr>
        <p:spPr>
          <a:xfrm>
            <a:off x="838200" y="1825625"/>
            <a:ext cx="4361329" cy="4351338"/>
          </a:xfrm>
        </p:spPr>
        <p:txBody>
          <a:bodyPr>
            <a:normAutofit/>
          </a:bodyPr>
          <a:lstStyle/>
          <a:p>
            <a:r>
              <a:rPr lang="en-US" sz="1800" dirty="0"/>
              <a:t>Double click on one of the circles</a:t>
            </a:r>
          </a:p>
          <a:p>
            <a:r>
              <a:rPr lang="en-US" sz="1800" dirty="0"/>
              <a:t>Click on the Dynamics tab</a:t>
            </a:r>
          </a:p>
          <a:p>
            <a:r>
              <a:rPr lang="en-US" sz="1800" dirty="0"/>
              <a:t>Click on “New Dynamic”</a:t>
            </a:r>
          </a:p>
          <a:p>
            <a:r>
              <a:rPr lang="en-US" sz="1800" dirty="0"/>
              <a:t>Click on “Color or Fill” from the drop-down menu, and click on “Fill”</a:t>
            </a:r>
          </a:p>
          <a:p>
            <a:r>
              <a:rPr lang="en-US" sz="1800" dirty="0"/>
              <a:t>Choose a variable to associate with this button, Input_0</a:t>
            </a:r>
          </a:p>
          <a:p>
            <a:r>
              <a:rPr lang="en-US" sz="1800" dirty="0"/>
              <a:t>Make the fill a dark color when the condition is false, and a bright color when the condition is true.  (light turns “on” when digital input is turned on)</a:t>
            </a:r>
          </a:p>
          <a:p>
            <a:endParaRPr lang="en-US" dirty="0"/>
          </a:p>
        </p:txBody>
      </p:sp>
      <p:pic>
        <p:nvPicPr>
          <p:cNvPr id="4" name="Picture 3">
            <a:extLst>
              <a:ext uri="{FF2B5EF4-FFF2-40B4-BE49-F238E27FC236}">
                <a16:creationId xmlns:a16="http://schemas.microsoft.com/office/drawing/2014/main" id="{DBB349D3-C70C-41B3-B634-71514BBDD3A1}"/>
              </a:ext>
            </a:extLst>
          </p:cNvPr>
          <p:cNvPicPr>
            <a:picLocks noChangeAspect="1"/>
          </p:cNvPicPr>
          <p:nvPr/>
        </p:nvPicPr>
        <p:blipFill rotWithShape="1">
          <a:blip r:embed="rId2"/>
          <a:srcRect l="30441" t="20654" r="13529" b="31372"/>
          <a:stretch/>
        </p:blipFill>
        <p:spPr>
          <a:xfrm>
            <a:off x="5199529" y="1825625"/>
            <a:ext cx="6831106" cy="3290047"/>
          </a:xfrm>
          <a:prstGeom prst="rect">
            <a:avLst/>
          </a:prstGeom>
        </p:spPr>
      </p:pic>
      <p:pic>
        <p:nvPicPr>
          <p:cNvPr id="5" name="Picture 4">
            <a:extLst>
              <a:ext uri="{FF2B5EF4-FFF2-40B4-BE49-F238E27FC236}">
                <a16:creationId xmlns:a16="http://schemas.microsoft.com/office/drawing/2014/main" id="{E364214F-EE77-4C9D-B1CB-483338995966}"/>
              </a:ext>
            </a:extLst>
          </p:cNvPr>
          <p:cNvPicPr>
            <a:picLocks noChangeAspect="1"/>
          </p:cNvPicPr>
          <p:nvPr/>
        </p:nvPicPr>
        <p:blipFill rotWithShape="1">
          <a:blip r:embed="rId3"/>
          <a:srcRect l="67721" t="20785" r="13750" b="30065"/>
          <a:stretch/>
        </p:blipFill>
        <p:spPr>
          <a:xfrm>
            <a:off x="9771529" y="1825625"/>
            <a:ext cx="2259106" cy="3370730"/>
          </a:xfrm>
          <a:prstGeom prst="rect">
            <a:avLst/>
          </a:prstGeom>
        </p:spPr>
      </p:pic>
      <p:pic>
        <p:nvPicPr>
          <p:cNvPr id="6" name="Picture 5">
            <a:extLst>
              <a:ext uri="{FF2B5EF4-FFF2-40B4-BE49-F238E27FC236}">
                <a16:creationId xmlns:a16="http://schemas.microsoft.com/office/drawing/2014/main" id="{448B18C4-FD3C-44B2-A80C-F8FFBDE45038}"/>
              </a:ext>
            </a:extLst>
          </p:cNvPr>
          <p:cNvPicPr>
            <a:picLocks noChangeAspect="1"/>
          </p:cNvPicPr>
          <p:nvPr/>
        </p:nvPicPr>
        <p:blipFill>
          <a:blip r:embed="rId4"/>
          <a:stretch>
            <a:fillRect/>
          </a:stretch>
        </p:blipFill>
        <p:spPr>
          <a:xfrm>
            <a:off x="8694084" y="1458446"/>
            <a:ext cx="3409950" cy="4819650"/>
          </a:xfrm>
          <a:prstGeom prst="rect">
            <a:avLst/>
          </a:prstGeom>
        </p:spPr>
      </p:pic>
    </p:spTree>
    <p:extLst>
      <p:ext uri="{BB962C8B-B14F-4D97-AF65-F5344CB8AC3E}">
        <p14:creationId xmlns:p14="http://schemas.microsoft.com/office/powerpoint/2010/main" val="6286111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02CB5-3049-4964-923D-7FB6F8B25239}"/>
              </a:ext>
            </a:extLst>
          </p:cNvPr>
          <p:cNvSpPr>
            <a:spLocks noGrp="1"/>
          </p:cNvSpPr>
          <p:nvPr>
            <p:ph type="title"/>
          </p:nvPr>
        </p:nvSpPr>
        <p:spPr/>
        <p:txBody>
          <a:bodyPr>
            <a:normAutofit/>
          </a:bodyPr>
          <a:lstStyle/>
          <a:p>
            <a:r>
              <a:rPr lang="en-US" sz="4000" dirty="0"/>
              <a:t>Adding/configuring the variables in the Data list</a:t>
            </a:r>
          </a:p>
        </p:txBody>
      </p:sp>
      <p:sp>
        <p:nvSpPr>
          <p:cNvPr id="3" name="Content Placeholder 2">
            <a:extLst>
              <a:ext uri="{FF2B5EF4-FFF2-40B4-BE49-F238E27FC236}">
                <a16:creationId xmlns:a16="http://schemas.microsoft.com/office/drawing/2014/main" id="{84620D91-5CB4-4DAC-B2DA-A54834F7A2AD}"/>
              </a:ext>
            </a:extLst>
          </p:cNvPr>
          <p:cNvSpPr>
            <a:spLocks noGrp="1"/>
          </p:cNvSpPr>
          <p:nvPr>
            <p:ph idx="1"/>
          </p:nvPr>
        </p:nvSpPr>
        <p:spPr>
          <a:xfrm>
            <a:off x="838200" y="1825625"/>
            <a:ext cx="5257800" cy="4351338"/>
          </a:xfrm>
        </p:spPr>
        <p:txBody>
          <a:bodyPr>
            <a:normAutofit/>
          </a:bodyPr>
          <a:lstStyle/>
          <a:p>
            <a:r>
              <a:rPr lang="en-US" sz="1800" dirty="0"/>
              <a:t>Configure each input “indicator light” the same way.  Just changing the Variable for each…Input_1, Input_2…Input_8</a:t>
            </a:r>
          </a:p>
          <a:p>
            <a:r>
              <a:rPr lang="en-US" sz="1800" dirty="0"/>
              <a:t>(You could create any variable name you desire...maybe something more descriptive, like Pump 1 running, or dosing pump On….)</a:t>
            </a:r>
          </a:p>
          <a:p>
            <a:r>
              <a:rPr lang="en-US" sz="1800" dirty="0"/>
              <a:t>You can create variable names in the HMI environment.  </a:t>
            </a:r>
          </a:p>
          <a:p>
            <a:r>
              <a:rPr lang="en-US" sz="1800" b="1" dirty="0"/>
              <a:t>You will need to define them and link them on another screen.</a:t>
            </a:r>
          </a:p>
        </p:txBody>
      </p:sp>
      <p:sp>
        <p:nvSpPr>
          <p:cNvPr id="4" name="Content Placeholder 2">
            <a:extLst>
              <a:ext uri="{FF2B5EF4-FFF2-40B4-BE49-F238E27FC236}">
                <a16:creationId xmlns:a16="http://schemas.microsoft.com/office/drawing/2014/main" id="{CBA7CA12-26B8-49E5-8031-0CB59EBA83AF}"/>
              </a:ext>
            </a:extLst>
          </p:cNvPr>
          <p:cNvSpPr txBox="1">
            <a:spLocks/>
          </p:cNvSpPr>
          <p:nvPr/>
        </p:nvSpPr>
        <p:spPr>
          <a:xfrm>
            <a:off x="838200" y="1825625"/>
            <a:ext cx="436132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5" name="Picture 4">
            <a:extLst>
              <a:ext uri="{FF2B5EF4-FFF2-40B4-BE49-F238E27FC236}">
                <a16:creationId xmlns:a16="http://schemas.microsoft.com/office/drawing/2014/main" id="{F59BD3DF-D5D5-408A-8561-42A364A27AF6}"/>
              </a:ext>
            </a:extLst>
          </p:cNvPr>
          <p:cNvPicPr>
            <a:picLocks noChangeAspect="1"/>
          </p:cNvPicPr>
          <p:nvPr/>
        </p:nvPicPr>
        <p:blipFill rotWithShape="1">
          <a:blip r:embed="rId2"/>
          <a:srcRect l="-121" t="-322" r="62695" b="32479"/>
          <a:stretch/>
        </p:blipFill>
        <p:spPr>
          <a:xfrm>
            <a:off x="6746569" y="1825625"/>
            <a:ext cx="4563035" cy="4652682"/>
          </a:xfrm>
          <a:prstGeom prst="rect">
            <a:avLst/>
          </a:prstGeom>
        </p:spPr>
      </p:pic>
    </p:spTree>
    <p:extLst>
      <p:ext uri="{BB962C8B-B14F-4D97-AF65-F5344CB8AC3E}">
        <p14:creationId xmlns:p14="http://schemas.microsoft.com/office/powerpoint/2010/main" val="31302349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866CA-29F8-499D-8FA5-83B220D24A2E}"/>
              </a:ext>
            </a:extLst>
          </p:cNvPr>
          <p:cNvSpPr>
            <a:spLocks noGrp="1"/>
          </p:cNvSpPr>
          <p:nvPr>
            <p:ph type="title"/>
          </p:nvPr>
        </p:nvSpPr>
        <p:spPr/>
        <p:txBody>
          <a:bodyPr>
            <a:normAutofit/>
          </a:bodyPr>
          <a:lstStyle/>
          <a:p>
            <a:r>
              <a:rPr lang="en-US" sz="4000" dirty="0"/>
              <a:t>Adding/configuring the variables in the Data list</a:t>
            </a:r>
          </a:p>
        </p:txBody>
      </p:sp>
      <p:pic>
        <p:nvPicPr>
          <p:cNvPr id="4" name="Content Placeholder 3">
            <a:extLst>
              <a:ext uri="{FF2B5EF4-FFF2-40B4-BE49-F238E27FC236}">
                <a16:creationId xmlns:a16="http://schemas.microsoft.com/office/drawing/2014/main" id="{BF0BB6F5-9297-4E25-A6FC-75F627C03639}"/>
              </a:ext>
            </a:extLst>
          </p:cNvPr>
          <p:cNvPicPr>
            <a:picLocks noGrp="1" noChangeAspect="1"/>
          </p:cNvPicPr>
          <p:nvPr>
            <p:ph idx="1"/>
          </p:nvPr>
        </p:nvPicPr>
        <p:blipFill rotWithShape="1">
          <a:blip r:embed="rId2"/>
          <a:srcRect r="42277" b="29949"/>
          <a:stretch/>
        </p:blipFill>
        <p:spPr>
          <a:xfrm>
            <a:off x="5483408" y="1779905"/>
            <a:ext cx="6487944" cy="4428871"/>
          </a:xfrm>
          <a:prstGeom prst="rect">
            <a:avLst/>
          </a:prstGeom>
        </p:spPr>
      </p:pic>
      <p:sp>
        <p:nvSpPr>
          <p:cNvPr id="6" name="Content Placeholder 2">
            <a:extLst>
              <a:ext uri="{FF2B5EF4-FFF2-40B4-BE49-F238E27FC236}">
                <a16:creationId xmlns:a16="http://schemas.microsoft.com/office/drawing/2014/main" id="{000E3A20-C0A5-4289-874A-9981D10B1F40}"/>
              </a:ext>
            </a:extLst>
          </p:cNvPr>
          <p:cNvSpPr txBox="1">
            <a:spLocks/>
          </p:cNvSpPr>
          <p:nvPr/>
        </p:nvSpPr>
        <p:spPr>
          <a:xfrm>
            <a:off x="838200" y="2390075"/>
            <a:ext cx="4645208" cy="36607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Navigate to the “Data List” tab by double clicking here and choosing the “Data List” sub-tab</a:t>
            </a:r>
          </a:p>
          <a:p>
            <a:r>
              <a:rPr lang="en-US" sz="1800" dirty="0"/>
              <a:t>If the list is expanded, contract it by clicking here (the arrow should be pointing to the right)</a:t>
            </a:r>
          </a:p>
          <a:p>
            <a:r>
              <a:rPr lang="en-US" sz="1800" dirty="0"/>
              <a:t>Scroll to the bottom, add the variables you created on the HMI page by clicking and entering them here</a:t>
            </a:r>
          </a:p>
          <a:p>
            <a:r>
              <a:rPr lang="en-US" sz="1800" dirty="0"/>
              <a:t>Associate each variable with a Process Data Item as shown</a:t>
            </a:r>
          </a:p>
        </p:txBody>
      </p:sp>
      <p:cxnSp>
        <p:nvCxnSpPr>
          <p:cNvPr id="9" name="Straight Arrow Connector 8">
            <a:extLst>
              <a:ext uri="{FF2B5EF4-FFF2-40B4-BE49-F238E27FC236}">
                <a16:creationId xmlns:a16="http://schemas.microsoft.com/office/drawing/2014/main" id="{2B51B473-97E2-4AD6-BB0F-17330D2E3C72}"/>
              </a:ext>
            </a:extLst>
          </p:cNvPr>
          <p:cNvCxnSpPr>
            <a:cxnSpLocks/>
          </p:cNvCxnSpPr>
          <p:nvPr/>
        </p:nvCxnSpPr>
        <p:spPr>
          <a:xfrm flipV="1">
            <a:off x="2048256" y="2926080"/>
            <a:ext cx="3621024" cy="914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12AC361-1DA5-4182-85B5-79478B5F4EBF}"/>
              </a:ext>
            </a:extLst>
          </p:cNvPr>
          <p:cNvCxnSpPr>
            <a:cxnSpLocks/>
          </p:cNvCxnSpPr>
          <p:nvPr/>
        </p:nvCxnSpPr>
        <p:spPr>
          <a:xfrm flipV="1">
            <a:off x="5080000" y="3246120"/>
            <a:ext cx="4018280" cy="3815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6E703BF-DBE5-442E-9855-6DAB63F5ECCB}"/>
              </a:ext>
            </a:extLst>
          </p:cNvPr>
          <p:cNvCxnSpPr>
            <a:cxnSpLocks/>
          </p:cNvCxnSpPr>
          <p:nvPr/>
        </p:nvCxnSpPr>
        <p:spPr>
          <a:xfrm>
            <a:off x="4967111" y="4628444"/>
            <a:ext cx="2494393" cy="13517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6550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2F7F-2EB0-42CE-BB5B-66B65872DACF}"/>
              </a:ext>
            </a:extLst>
          </p:cNvPr>
          <p:cNvSpPr>
            <a:spLocks noGrp="1"/>
          </p:cNvSpPr>
          <p:nvPr>
            <p:ph type="title"/>
          </p:nvPr>
        </p:nvSpPr>
        <p:spPr/>
        <p:txBody>
          <a:bodyPr/>
          <a:lstStyle/>
          <a:p>
            <a:r>
              <a:rPr lang="en-US" dirty="0"/>
              <a:t>The HMI screen with digital input indication</a:t>
            </a:r>
          </a:p>
        </p:txBody>
      </p:sp>
      <p:pic>
        <p:nvPicPr>
          <p:cNvPr id="4" name="Content Placeholder 3">
            <a:extLst>
              <a:ext uri="{FF2B5EF4-FFF2-40B4-BE49-F238E27FC236}">
                <a16:creationId xmlns:a16="http://schemas.microsoft.com/office/drawing/2014/main" id="{2CDBB782-163E-4BA1-AA77-C35D771AFC52}"/>
              </a:ext>
            </a:extLst>
          </p:cNvPr>
          <p:cNvPicPr>
            <a:picLocks noGrp="1" noChangeAspect="1"/>
          </p:cNvPicPr>
          <p:nvPr>
            <p:ph idx="1"/>
          </p:nvPr>
        </p:nvPicPr>
        <p:blipFill>
          <a:blip r:embed="rId2"/>
          <a:stretch>
            <a:fillRect/>
          </a:stretch>
        </p:blipFill>
        <p:spPr>
          <a:xfrm>
            <a:off x="3853883" y="1690688"/>
            <a:ext cx="8249411" cy="4351338"/>
          </a:xfrm>
          <a:prstGeom prst="rect">
            <a:avLst/>
          </a:prstGeom>
        </p:spPr>
      </p:pic>
      <p:sp>
        <p:nvSpPr>
          <p:cNvPr id="5" name="Content Placeholder 2">
            <a:extLst>
              <a:ext uri="{FF2B5EF4-FFF2-40B4-BE49-F238E27FC236}">
                <a16:creationId xmlns:a16="http://schemas.microsoft.com/office/drawing/2014/main" id="{358D70C5-98B7-43E5-A1E2-69C6B3F6A592}"/>
              </a:ext>
            </a:extLst>
          </p:cNvPr>
          <p:cNvSpPr txBox="1">
            <a:spLocks/>
          </p:cNvSpPr>
          <p:nvPr/>
        </p:nvSpPr>
        <p:spPr>
          <a:xfrm>
            <a:off x="838200" y="1872441"/>
            <a:ext cx="4645208" cy="4351338"/>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Earlier in this training, we had created two Greater Than comparison function blocks.  When the analog inputs exceeded certain thresholds, they would turn on Digital Outputs 1 and 2, respectively.</a:t>
            </a:r>
          </a:p>
          <a:p>
            <a:r>
              <a:rPr lang="en-US" sz="1800" dirty="0"/>
              <a:t>I have cranked up the potentiometer so that both outputs have turned on</a:t>
            </a:r>
          </a:p>
          <a:p>
            <a:r>
              <a:rPr lang="en-US" sz="1800" dirty="0"/>
              <a:t>You’ll note that digital inputs 0 and 6 have turned on.</a:t>
            </a:r>
          </a:p>
          <a:p>
            <a:r>
              <a:rPr lang="en-US" sz="1800" dirty="0"/>
              <a:t>(I wired DO1 to DI0, and DO2 to DI6 on the PLCnext controller)</a:t>
            </a:r>
          </a:p>
        </p:txBody>
      </p:sp>
    </p:spTree>
    <p:extLst>
      <p:ext uri="{BB962C8B-B14F-4D97-AF65-F5344CB8AC3E}">
        <p14:creationId xmlns:p14="http://schemas.microsoft.com/office/powerpoint/2010/main" val="5420755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9F583-66BF-49D3-9B6F-C36193408438}"/>
              </a:ext>
            </a:extLst>
          </p:cNvPr>
          <p:cNvSpPr>
            <a:spLocks noGrp="1"/>
          </p:cNvSpPr>
          <p:nvPr>
            <p:ph type="title"/>
          </p:nvPr>
        </p:nvSpPr>
        <p:spPr/>
        <p:txBody>
          <a:bodyPr/>
          <a:lstStyle/>
          <a:p>
            <a:r>
              <a:rPr lang="en-US" dirty="0"/>
              <a:t>Adding a counter and reset to program/HMI</a:t>
            </a:r>
          </a:p>
        </p:txBody>
      </p:sp>
      <p:sp>
        <p:nvSpPr>
          <p:cNvPr id="3" name="Content Placeholder 2">
            <a:extLst>
              <a:ext uri="{FF2B5EF4-FFF2-40B4-BE49-F238E27FC236}">
                <a16:creationId xmlns:a16="http://schemas.microsoft.com/office/drawing/2014/main" id="{16562AC5-2C36-49A6-9B43-AD95EE316388}"/>
              </a:ext>
            </a:extLst>
          </p:cNvPr>
          <p:cNvSpPr>
            <a:spLocks noGrp="1"/>
          </p:cNvSpPr>
          <p:nvPr>
            <p:ph idx="1"/>
          </p:nvPr>
        </p:nvSpPr>
        <p:spPr>
          <a:xfrm>
            <a:off x="838200" y="1825625"/>
            <a:ext cx="3891844" cy="4351338"/>
          </a:xfrm>
        </p:spPr>
        <p:txBody>
          <a:bodyPr>
            <a:normAutofit/>
          </a:bodyPr>
          <a:lstStyle/>
          <a:p>
            <a:r>
              <a:rPr lang="en-US" sz="1800" dirty="0"/>
              <a:t>Get back to the Project and the “Main” (program) tab, and the “code” sub-tab.</a:t>
            </a:r>
          </a:p>
          <a:p>
            <a:r>
              <a:rPr lang="en-US" sz="1800" dirty="0"/>
              <a:t>Expand the Programming tree as seen in this screenshot and drag and drop the CTU (counter – up) function block onto the work surface.</a:t>
            </a:r>
          </a:p>
          <a:p>
            <a:endParaRPr lang="en-US" sz="2400" dirty="0"/>
          </a:p>
        </p:txBody>
      </p:sp>
      <p:pic>
        <p:nvPicPr>
          <p:cNvPr id="4" name="Picture 3">
            <a:extLst>
              <a:ext uri="{FF2B5EF4-FFF2-40B4-BE49-F238E27FC236}">
                <a16:creationId xmlns:a16="http://schemas.microsoft.com/office/drawing/2014/main" id="{C95C7EEC-D4EB-4532-AE6C-172533B75826}"/>
              </a:ext>
            </a:extLst>
          </p:cNvPr>
          <p:cNvPicPr>
            <a:picLocks noChangeAspect="1"/>
          </p:cNvPicPr>
          <p:nvPr/>
        </p:nvPicPr>
        <p:blipFill rotWithShape="1">
          <a:blip r:embed="rId2"/>
          <a:srcRect l="18771" b="7066"/>
          <a:stretch/>
        </p:blipFill>
        <p:spPr>
          <a:xfrm>
            <a:off x="4730044" y="1690688"/>
            <a:ext cx="7461956" cy="4802187"/>
          </a:xfrm>
          <a:prstGeom prst="rect">
            <a:avLst/>
          </a:prstGeom>
        </p:spPr>
      </p:pic>
      <p:cxnSp>
        <p:nvCxnSpPr>
          <p:cNvPr id="6" name="Straight Arrow Connector 5">
            <a:extLst>
              <a:ext uri="{FF2B5EF4-FFF2-40B4-BE49-F238E27FC236}">
                <a16:creationId xmlns:a16="http://schemas.microsoft.com/office/drawing/2014/main" id="{CF12606E-AE54-4A96-BC0C-E952D548D235}"/>
              </a:ext>
            </a:extLst>
          </p:cNvPr>
          <p:cNvCxnSpPr/>
          <p:nvPr/>
        </p:nvCxnSpPr>
        <p:spPr>
          <a:xfrm flipH="1">
            <a:off x="6242756" y="4673600"/>
            <a:ext cx="4617155" cy="32737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6770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C9081-B4F4-49BA-9898-36D6CE360406}"/>
              </a:ext>
            </a:extLst>
          </p:cNvPr>
          <p:cNvSpPr>
            <a:spLocks noGrp="1"/>
          </p:cNvSpPr>
          <p:nvPr>
            <p:ph type="title"/>
          </p:nvPr>
        </p:nvSpPr>
        <p:spPr/>
        <p:txBody>
          <a:bodyPr>
            <a:normAutofit/>
          </a:bodyPr>
          <a:lstStyle/>
          <a:p>
            <a:r>
              <a:rPr lang="en-US" sz="4000" dirty="0"/>
              <a:t>Programming a counter-up function block</a:t>
            </a:r>
          </a:p>
        </p:txBody>
      </p:sp>
      <p:pic>
        <p:nvPicPr>
          <p:cNvPr id="4" name="Content Placeholder 3">
            <a:extLst>
              <a:ext uri="{FF2B5EF4-FFF2-40B4-BE49-F238E27FC236}">
                <a16:creationId xmlns:a16="http://schemas.microsoft.com/office/drawing/2014/main" id="{16DB237B-81F9-464E-8B3A-3FBD2838EA3D}"/>
              </a:ext>
            </a:extLst>
          </p:cNvPr>
          <p:cNvPicPr>
            <a:picLocks noGrp="1" noChangeAspect="1"/>
          </p:cNvPicPr>
          <p:nvPr>
            <p:ph idx="1"/>
          </p:nvPr>
        </p:nvPicPr>
        <p:blipFill>
          <a:blip r:embed="rId2"/>
          <a:stretch>
            <a:fillRect/>
          </a:stretch>
        </p:blipFill>
        <p:spPr>
          <a:xfrm>
            <a:off x="6474641" y="1982876"/>
            <a:ext cx="4879160" cy="2329480"/>
          </a:xfrm>
          <a:prstGeom prst="rect">
            <a:avLst/>
          </a:prstGeom>
        </p:spPr>
      </p:pic>
      <p:sp>
        <p:nvSpPr>
          <p:cNvPr id="5" name="Content Placeholder 2">
            <a:extLst>
              <a:ext uri="{FF2B5EF4-FFF2-40B4-BE49-F238E27FC236}">
                <a16:creationId xmlns:a16="http://schemas.microsoft.com/office/drawing/2014/main" id="{F6CD1FB3-4935-44EB-8E1C-AC79AD160C29}"/>
              </a:ext>
            </a:extLst>
          </p:cNvPr>
          <p:cNvSpPr txBox="1">
            <a:spLocks/>
          </p:cNvSpPr>
          <p:nvPr/>
        </p:nvSpPr>
        <p:spPr>
          <a:xfrm>
            <a:off x="838200" y="1825625"/>
            <a:ext cx="539326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This counter will count the number of times the high-level alarm is reached.  We have a digital output which we have already programmed to turn on when the “</a:t>
            </a:r>
            <a:r>
              <a:rPr lang="en-US" sz="1600" dirty="0" err="1"/>
              <a:t>Scaled_Voltage_Value</a:t>
            </a:r>
            <a:r>
              <a:rPr lang="en-US" sz="1600" dirty="0"/>
              <a:t>” variable (which represents tank level) reaches a certain value (21.5 feet).  That digital output is called “OUTPUT_2”.</a:t>
            </a:r>
          </a:p>
          <a:p>
            <a:endParaRPr lang="en-US" sz="1600" dirty="0"/>
          </a:p>
          <a:p>
            <a:r>
              <a:rPr lang="en-US" sz="1600" dirty="0"/>
              <a:t>Double-click on the “CU” element.  Type in “OUTPUT_2” .  Every time Output two turns on, the counter will increment up by one.</a:t>
            </a:r>
          </a:p>
        </p:txBody>
      </p:sp>
    </p:spTree>
    <p:extLst>
      <p:ext uri="{BB962C8B-B14F-4D97-AF65-F5344CB8AC3E}">
        <p14:creationId xmlns:p14="http://schemas.microsoft.com/office/powerpoint/2010/main" val="4081268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C9081-B4F4-49BA-9898-36D6CE360406}"/>
              </a:ext>
            </a:extLst>
          </p:cNvPr>
          <p:cNvSpPr>
            <a:spLocks noGrp="1"/>
          </p:cNvSpPr>
          <p:nvPr>
            <p:ph type="title"/>
          </p:nvPr>
        </p:nvSpPr>
        <p:spPr/>
        <p:txBody>
          <a:bodyPr>
            <a:normAutofit/>
          </a:bodyPr>
          <a:lstStyle/>
          <a:p>
            <a:r>
              <a:rPr lang="en-US" sz="4000" dirty="0"/>
              <a:t>Programming a counter-up function block</a:t>
            </a:r>
          </a:p>
        </p:txBody>
      </p:sp>
      <p:pic>
        <p:nvPicPr>
          <p:cNvPr id="4" name="Content Placeholder 3">
            <a:extLst>
              <a:ext uri="{FF2B5EF4-FFF2-40B4-BE49-F238E27FC236}">
                <a16:creationId xmlns:a16="http://schemas.microsoft.com/office/drawing/2014/main" id="{16DB237B-81F9-464E-8B3A-3FBD2838EA3D}"/>
              </a:ext>
            </a:extLst>
          </p:cNvPr>
          <p:cNvPicPr>
            <a:picLocks noGrp="1" noChangeAspect="1"/>
          </p:cNvPicPr>
          <p:nvPr>
            <p:ph idx="1"/>
          </p:nvPr>
        </p:nvPicPr>
        <p:blipFill>
          <a:blip r:embed="rId2"/>
          <a:stretch>
            <a:fillRect/>
          </a:stretch>
        </p:blipFill>
        <p:spPr>
          <a:xfrm>
            <a:off x="6474641" y="1982876"/>
            <a:ext cx="4879160" cy="2329480"/>
          </a:xfrm>
          <a:prstGeom prst="rect">
            <a:avLst/>
          </a:prstGeom>
        </p:spPr>
      </p:pic>
      <p:sp>
        <p:nvSpPr>
          <p:cNvPr id="5" name="Content Placeholder 2">
            <a:extLst>
              <a:ext uri="{FF2B5EF4-FFF2-40B4-BE49-F238E27FC236}">
                <a16:creationId xmlns:a16="http://schemas.microsoft.com/office/drawing/2014/main" id="{F6CD1FB3-4935-44EB-8E1C-AC79AD160C29}"/>
              </a:ext>
            </a:extLst>
          </p:cNvPr>
          <p:cNvSpPr txBox="1">
            <a:spLocks/>
          </p:cNvSpPr>
          <p:nvPr/>
        </p:nvSpPr>
        <p:spPr>
          <a:xfrm>
            <a:off x="838199" y="1825625"/>
            <a:ext cx="574322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Double click on “Reset” and type in “</a:t>
            </a:r>
            <a:r>
              <a:rPr lang="en-US" sz="1800" dirty="0" err="1"/>
              <a:t>High_Level_Reset</a:t>
            </a:r>
            <a:r>
              <a:rPr lang="en-US" sz="1800" dirty="0"/>
              <a:t>”.  This is a new variable that we will have to define.  It is on that we will use to reset the counter. (By clicking on a button on the HMI).</a:t>
            </a:r>
          </a:p>
          <a:p>
            <a:r>
              <a:rPr lang="en-US" sz="1800" dirty="0"/>
              <a:t>Make sure you declare this new variable as a VAR E (External variable) from the menu items on this screen.</a:t>
            </a:r>
          </a:p>
          <a:p>
            <a:r>
              <a:rPr lang="en-US" sz="1800" dirty="0"/>
              <a:t>Double click on “PV” and enter a value such as 32000.  It just needs to be a high number so the counter doesn’t reach this number and stop counting.</a:t>
            </a:r>
          </a:p>
        </p:txBody>
      </p:sp>
      <p:sp>
        <p:nvSpPr>
          <p:cNvPr id="6" name="Content Placeholder 2">
            <a:extLst>
              <a:ext uri="{FF2B5EF4-FFF2-40B4-BE49-F238E27FC236}">
                <a16:creationId xmlns:a16="http://schemas.microsoft.com/office/drawing/2014/main" id="{6AC65955-0364-4E36-AF51-347538BB185A}"/>
              </a:ext>
            </a:extLst>
          </p:cNvPr>
          <p:cNvSpPr txBox="1">
            <a:spLocks/>
          </p:cNvSpPr>
          <p:nvPr/>
        </p:nvSpPr>
        <p:spPr>
          <a:xfrm>
            <a:off x="6474641" y="4450733"/>
            <a:ext cx="5559315" cy="2018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Double click on “CV” This is the counter value.  Enter “</a:t>
            </a:r>
            <a:r>
              <a:rPr lang="en-US" sz="1800" dirty="0" err="1"/>
              <a:t>High_Level_Counter</a:t>
            </a:r>
            <a:r>
              <a:rPr lang="en-US" sz="1800" dirty="0"/>
              <a:t>”  This is a new variable that keeps track of the count.  Declare it as a VAR E on this screen.</a:t>
            </a:r>
          </a:p>
        </p:txBody>
      </p:sp>
    </p:spTree>
    <p:extLst>
      <p:ext uri="{BB962C8B-B14F-4D97-AF65-F5344CB8AC3E}">
        <p14:creationId xmlns:p14="http://schemas.microsoft.com/office/powerpoint/2010/main" val="42101938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70B94B10773844827AF9E69B1F315C" ma:contentTypeVersion="10" ma:contentTypeDescription="Create a new document." ma:contentTypeScope="" ma:versionID="19ada11b3f7821806ccb19c07020e159">
  <xsd:schema xmlns:xsd="http://www.w3.org/2001/XMLSchema" xmlns:xs="http://www.w3.org/2001/XMLSchema" xmlns:p="http://schemas.microsoft.com/office/2006/metadata/properties" xmlns:ns3="e70d3193-3402-47b4-a00c-a668bdcccc35" xmlns:ns4="930d01bd-1feb-417f-b347-94d3360b6ede" targetNamespace="http://schemas.microsoft.com/office/2006/metadata/properties" ma:root="true" ma:fieldsID="dc2b26bbd6d18143fe95bea0ed4a657d" ns3:_="" ns4:_="">
    <xsd:import namespace="e70d3193-3402-47b4-a00c-a668bdcccc35"/>
    <xsd:import namespace="930d01bd-1feb-417f-b347-94d3360b6ed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0d3193-3402-47b4-a00c-a668bdcccc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0d01bd-1feb-417f-b347-94d3360b6e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B4DE57A-657E-42B0-A8C4-DFD3A3DC5D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0d3193-3402-47b4-a00c-a668bdcccc35"/>
    <ds:schemaRef ds:uri="930d01bd-1feb-417f-b347-94d3360b6e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0848C6-7C04-49F3-98F4-6D9176E44DD0}">
  <ds:schemaRefs>
    <ds:schemaRef ds:uri="http://schemas.microsoft.com/sharepoint/v3/contenttype/forms"/>
  </ds:schemaRefs>
</ds:datastoreItem>
</file>

<file path=customXml/itemProps3.xml><?xml version="1.0" encoding="utf-8"?>
<ds:datastoreItem xmlns:ds="http://schemas.openxmlformats.org/officeDocument/2006/customXml" ds:itemID="{8DB357E1-1AA1-421A-ABE5-E02DFB5BDF8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43670</TotalTime>
  <Words>9454</Words>
  <Application>Microsoft Office PowerPoint</Application>
  <PresentationFormat>Widescreen</PresentationFormat>
  <Paragraphs>701</Paragraphs>
  <Slides>126</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126</vt:i4>
      </vt:variant>
    </vt:vector>
  </HeadingPairs>
  <TitlesOfParts>
    <vt:vector size="130" baseType="lpstr">
      <vt:lpstr>Arial</vt:lpstr>
      <vt:lpstr>Calibri</vt:lpstr>
      <vt:lpstr>Calibri Light</vt:lpstr>
      <vt:lpstr>Office Theme</vt:lpstr>
      <vt:lpstr>PowerPoint Presentation</vt:lpstr>
      <vt:lpstr>Topics</vt:lpstr>
      <vt:lpstr>Topics, continued</vt:lpstr>
      <vt:lpstr>Topics, continued</vt:lpstr>
      <vt:lpstr>Topics, continued</vt:lpstr>
      <vt:lpstr>Useful resources - User manuals and data sheets</vt:lpstr>
      <vt:lpstr>Hardware – PLCnext Starter Kit</vt:lpstr>
      <vt:lpstr>Hardware – Actual setup used for exercise</vt:lpstr>
      <vt:lpstr>Connect to internet via WiFi, and to PLCnext controller via Ethernet cable</vt:lpstr>
      <vt:lpstr>Configure your computer to communicate with the PLCnext controller</vt:lpstr>
      <vt:lpstr>Communicating with the PLCnext controller Setting a fixed IP address on your computer’s Ethernet adaptor</vt:lpstr>
      <vt:lpstr>Communicating with the PLCnext controller Setting a fixed IP address on your computer’s Ethernet adaptor</vt:lpstr>
      <vt:lpstr>Communicating with the PLCnext controller The PLCnext controller ships with a default IP address: 192.168.1.10</vt:lpstr>
      <vt:lpstr>Software - PLCNEXT ENGINEER - 1046008</vt:lpstr>
      <vt:lpstr>PLCnext Engineer – programming software</vt:lpstr>
      <vt:lpstr>Software and controller – ensuring compatibility</vt:lpstr>
      <vt:lpstr>Access the PLCnext controller’s internal webpage</vt:lpstr>
      <vt:lpstr>Access the PLCnext controller’s internal webpage  (Open a browser, type in: 192.168.1.10)</vt:lpstr>
      <vt:lpstr>PowerPoint Presentation</vt:lpstr>
      <vt:lpstr>PowerPoint Presentation</vt:lpstr>
      <vt:lpstr>PowerPoint Presentation</vt:lpstr>
      <vt:lpstr>PowerPoint Presentation</vt:lpstr>
      <vt:lpstr>PowerPoint Presentation</vt:lpstr>
      <vt:lpstr>Verifying firmware revision</vt:lpstr>
      <vt:lpstr>Back to PLCnext Engineer</vt:lpstr>
      <vt:lpstr>PLCnext Engineer</vt:lpstr>
      <vt:lpstr>Creating a project in PLCnext Engineer</vt:lpstr>
      <vt:lpstr>Initial setup</vt:lpstr>
      <vt:lpstr>Align program communications with controller</vt:lpstr>
      <vt:lpstr>Align program communications with controller</vt:lpstr>
      <vt:lpstr>Downloading the project to the controller</vt:lpstr>
      <vt:lpstr>Select and add I/O modules</vt:lpstr>
      <vt:lpstr>Verify that I/O modules have been added to program</vt:lpstr>
      <vt:lpstr>Verify connection between controller and software/program</vt:lpstr>
      <vt:lpstr>Downloading the project to the controller</vt:lpstr>
      <vt:lpstr>Parameterize the analog I/O</vt:lpstr>
      <vt:lpstr>Download the project to the PLCnext controller</vt:lpstr>
      <vt:lpstr>Create a variable for the program to use, link it to an I/O point on the controller</vt:lpstr>
      <vt:lpstr>Create a variable for the program to use, link it to an I/O point on the controller</vt:lpstr>
      <vt:lpstr>Prepare to download to the controller</vt:lpstr>
      <vt:lpstr>Prepare to download to the controller</vt:lpstr>
      <vt:lpstr>Witness interaction while online with PLCnext controller</vt:lpstr>
      <vt:lpstr>Prepare to do some programming</vt:lpstr>
      <vt:lpstr>Prepare to do some programming</vt:lpstr>
      <vt:lpstr>Import from the selected project</vt:lpstr>
      <vt:lpstr>Only select the content you want to import</vt:lpstr>
      <vt:lpstr>Function block is added to our project</vt:lpstr>
      <vt:lpstr>Opening a program, so we can begin programming…</vt:lpstr>
      <vt:lpstr>Getting ready to program</vt:lpstr>
      <vt:lpstr>Selecting a function block</vt:lpstr>
      <vt:lpstr>Programming using the AI_Norm function block</vt:lpstr>
      <vt:lpstr>Programming using the AI_Norm function block</vt:lpstr>
      <vt:lpstr>Programming using the AI_Norm function block</vt:lpstr>
      <vt:lpstr>Checking that the variables have been properly assigned</vt:lpstr>
      <vt:lpstr>Let’s confirm everything works so far…</vt:lpstr>
      <vt:lpstr>Let’s confirm everything works so far…</vt:lpstr>
      <vt:lpstr>Disconnect from the controller to enter programming mode</vt:lpstr>
      <vt:lpstr>Let’s turn on a digital output, based on the value of one of the scaled analog inputs</vt:lpstr>
      <vt:lpstr>Using a Greater Than comparison function block</vt:lpstr>
      <vt:lpstr>Connecting the GT block to the Scaled_Voltage_Value variable </vt:lpstr>
      <vt:lpstr>Programming Digital I/O</vt:lpstr>
      <vt:lpstr>Linking a variable to a real I/O point on the PLCnext controller</vt:lpstr>
      <vt:lpstr>Let’s test to see if the program works </vt:lpstr>
      <vt:lpstr>Let’s confirm everything works so far…</vt:lpstr>
      <vt:lpstr>Let’s test to see if the program works </vt:lpstr>
      <vt:lpstr>Let’s test to see if the program works </vt:lpstr>
      <vt:lpstr>Programming the HMI</vt:lpstr>
      <vt:lpstr>Getting started with HMI programming</vt:lpstr>
      <vt:lpstr>Ready to start programming the HMI</vt:lpstr>
      <vt:lpstr>Adding an object (symbol) to the project</vt:lpstr>
      <vt:lpstr>Programming the HMI</vt:lpstr>
      <vt:lpstr>Configuring the HMI object</vt:lpstr>
      <vt:lpstr>Disabling security on web-HMI (for demo)</vt:lpstr>
      <vt:lpstr>Simplify the HMI application by eliminating the login provision.</vt:lpstr>
      <vt:lpstr>Check out the functioning HMI</vt:lpstr>
      <vt:lpstr>View the HMI page, interact with it</vt:lpstr>
      <vt:lpstr>View the HMI page, interact with it</vt:lpstr>
      <vt:lpstr>Get back into the PLCnext Engineer programming environment</vt:lpstr>
      <vt:lpstr>Add another symbol – to represent the other analog input</vt:lpstr>
      <vt:lpstr>Configuring the rotary gauge HMI object</vt:lpstr>
      <vt:lpstr>Check out the functioning HMI</vt:lpstr>
      <vt:lpstr>Review the HMI runtime…</vt:lpstr>
      <vt:lpstr>Adding text to the HMI page</vt:lpstr>
      <vt:lpstr>Configuring text dynamics</vt:lpstr>
      <vt:lpstr>Configuring text dynamics</vt:lpstr>
      <vt:lpstr>Further configuration of the text object</vt:lpstr>
      <vt:lpstr>PowerPoint Presentation</vt:lpstr>
      <vt:lpstr>Two analog gauges, complete in HMI</vt:lpstr>
      <vt:lpstr>Adding some digital inputs / outputs</vt:lpstr>
      <vt:lpstr>Creating “indicating lights” to show DI status</vt:lpstr>
      <vt:lpstr>Adding dynamics to turn on and off the indicator lights based on digital input state</vt:lpstr>
      <vt:lpstr>Adding dynamics to turn on and off the indicator lights based on digital input state</vt:lpstr>
      <vt:lpstr>Adding dynamics to turn on and off the indicator lights based on digital input state</vt:lpstr>
      <vt:lpstr>Adding/configuring the variables in the Data list</vt:lpstr>
      <vt:lpstr>Adding/configuring the variables in the Data list</vt:lpstr>
      <vt:lpstr>The HMI screen with digital input indication</vt:lpstr>
      <vt:lpstr>Adding a counter and reset to program/HMI</vt:lpstr>
      <vt:lpstr>Programming a counter-up function block</vt:lpstr>
      <vt:lpstr>Programming a counter-up function block</vt:lpstr>
      <vt:lpstr>Adding/configuring the variables in the Data list</vt:lpstr>
      <vt:lpstr>Representing the counter in the HMI</vt:lpstr>
      <vt:lpstr>Configuring text associated with the counter</vt:lpstr>
      <vt:lpstr>Configuring text associated with the counter</vt:lpstr>
      <vt:lpstr>Configuring text associated with the counter’s reset button</vt:lpstr>
      <vt:lpstr>Adding dynamics to the reset button</vt:lpstr>
      <vt:lpstr>Download and test the HMI</vt:lpstr>
      <vt:lpstr>Viewing and interacting with the HMI</vt:lpstr>
      <vt:lpstr>Let’s make some HMI buttons that turn on actual outputs on the PLCnext controller</vt:lpstr>
      <vt:lpstr>Create and define the digital output variables</vt:lpstr>
      <vt:lpstr>Adding virtual pushbuttons to the HMI</vt:lpstr>
      <vt:lpstr>Adding and configuring pushbutton HMI objects</vt:lpstr>
      <vt:lpstr>Adding and configuring pushbutton HMI objects</vt:lpstr>
      <vt:lpstr>Adding and configuring pushbutton HMI objects</vt:lpstr>
      <vt:lpstr>Set the dynamics of the button</vt:lpstr>
      <vt:lpstr>Create and configure eight buttons</vt:lpstr>
      <vt:lpstr>Set the dynamics of the button</vt:lpstr>
      <vt:lpstr>Final touches</vt:lpstr>
      <vt:lpstr>PowerPoint Presentation</vt:lpstr>
      <vt:lpstr>PowerPoint Presentation</vt:lpstr>
      <vt:lpstr>Appendix – More info on PLCnext’s web interface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Eifert</dc:creator>
  <cp:lastModifiedBy>Dave Eifert</cp:lastModifiedBy>
  <cp:revision>269</cp:revision>
  <dcterms:created xsi:type="dcterms:W3CDTF">2020-02-11T20:53:52Z</dcterms:created>
  <dcterms:modified xsi:type="dcterms:W3CDTF">2020-05-22T19:03:32Z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0x0101004F70B94B10773844827AF9E69B1F315C</vt:lpwstr>
  </property>
</Properties>
</file>